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5" r:id="rId5"/>
    <p:sldId id="264" r:id="rId6"/>
    <p:sldId id="258" r:id="rId7"/>
    <p:sldId id="261" r:id="rId8"/>
    <p:sldId id="271" r:id="rId9"/>
    <p:sldId id="272" r:id="rId10"/>
    <p:sldId id="259" r:id="rId11"/>
    <p:sldId id="273" r:id="rId12"/>
    <p:sldId id="260" r:id="rId13"/>
    <p:sldId id="262" r:id="rId14"/>
    <p:sldId id="274" r:id="rId15"/>
    <p:sldId id="266" r:id="rId16"/>
    <p:sldId id="267" r:id="rId17"/>
    <p:sldId id="268" r:id="rId18"/>
    <p:sldId id="275" r:id="rId19"/>
    <p:sldId id="276" r:id="rId20"/>
    <p:sldId id="278" r:id="rId21"/>
    <p:sldId id="27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CFE49-E115-4160-B0EE-C9D4E5C910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A9702-EAC9-403D-8FAE-C644902A982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Предметы сравнения</a:t>
          </a:r>
          <a:endParaRPr lang="ru-RU" dirty="0">
            <a:solidFill>
              <a:srgbClr val="FFFF00"/>
            </a:solidFill>
          </a:endParaRPr>
        </a:p>
      </dgm:t>
    </dgm:pt>
    <dgm:pt modelId="{7E2ED20C-8303-4723-9E67-D33AA383DBEA}" type="parTrans" cxnId="{9E6521DA-EA97-4C52-B572-CF7B90BFCDF6}">
      <dgm:prSet/>
      <dgm:spPr/>
      <dgm:t>
        <a:bodyPr/>
        <a:lstStyle/>
        <a:p>
          <a:endParaRPr lang="ru-RU"/>
        </a:p>
      </dgm:t>
    </dgm:pt>
    <dgm:pt modelId="{3ADAB6D5-82DB-4EBF-B05D-8328FCCB7A32}" type="sibTrans" cxnId="{9E6521DA-EA97-4C52-B572-CF7B90BFCDF6}">
      <dgm:prSet/>
      <dgm:spPr/>
      <dgm:t>
        <a:bodyPr/>
        <a:lstStyle/>
        <a:p>
          <a:endParaRPr lang="ru-RU"/>
        </a:p>
      </dgm:t>
    </dgm:pt>
    <dgm:pt modelId="{FDFD99FB-19A0-4A0F-8718-5ADEF9494B1D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Композиция</a:t>
          </a:r>
          <a:endParaRPr lang="ru-RU" dirty="0">
            <a:solidFill>
              <a:srgbClr val="FFFF00"/>
            </a:solidFill>
          </a:endParaRPr>
        </a:p>
      </dgm:t>
    </dgm:pt>
    <dgm:pt modelId="{790A3EFD-17D2-4ECE-A07F-AFF187805FCC}" type="parTrans" cxnId="{0FF9F706-B0DB-462F-B62A-EBE623239B84}">
      <dgm:prSet/>
      <dgm:spPr/>
      <dgm:t>
        <a:bodyPr/>
        <a:lstStyle/>
        <a:p>
          <a:endParaRPr lang="ru-RU"/>
        </a:p>
      </dgm:t>
    </dgm:pt>
    <dgm:pt modelId="{11AD368A-4943-449B-BA40-CD5AE479DB95}" type="sibTrans" cxnId="{0FF9F706-B0DB-462F-B62A-EBE623239B84}">
      <dgm:prSet/>
      <dgm:spPr/>
      <dgm:t>
        <a:bodyPr/>
        <a:lstStyle/>
        <a:p>
          <a:endParaRPr lang="ru-RU"/>
        </a:p>
      </dgm:t>
    </dgm:pt>
    <dgm:pt modelId="{134135BA-DC2C-4BE7-BAE6-B8AD10F2011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Сюжет</a:t>
          </a:r>
          <a:endParaRPr lang="ru-RU" dirty="0">
            <a:solidFill>
              <a:srgbClr val="FFFF00"/>
            </a:solidFill>
          </a:endParaRPr>
        </a:p>
      </dgm:t>
    </dgm:pt>
    <dgm:pt modelId="{BF89EDEE-945F-4725-B1D2-E808134C0DA8}" type="parTrans" cxnId="{97E68609-721B-4CAB-967A-9A1FBCBAC488}">
      <dgm:prSet/>
      <dgm:spPr/>
      <dgm:t>
        <a:bodyPr/>
        <a:lstStyle/>
        <a:p>
          <a:endParaRPr lang="ru-RU"/>
        </a:p>
      </dgm:t>
    </dgm:pt>
    <dgm:pt modelId="{41FD281A-9D98-4E3E-A89B-40537592EED3}" type="sibTrans" cxnId="{97E68609-721B-4CAB-967A-9A1FBCBAC488}">
      <dgm:prSet/>
      <dgm:spPr/>
      <dgm:t>
        <a:bodyPr/>
        <a:lstStyle/>
        <a:p>
          <a:endParaRPr lang="ru-RU"/>
        </a:p>
      </dgm:t>
    </dgm:pt>
    <dgm:pt modelId="{ECF804E7-978D-4A8E-9F87-0F51EF0693A5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Название</a:t>
          </a:r>
          <a:endParaRPr lang="ru-RU" dirty="0">
            <a:solidFill>
              <a:srgbClr val="FFFF00"/>
            </a:solidFill>
          </a:endParaRPr>
        </a:p>
      </dgm:t>
    </dgm:pt>
    <dgm:pt modelId="{0DFE41B7-CFC4-4B9F-ADB6-9D9A1DE39F20}" type="parTrans" cxnId="{DEED3783-7D88-41D9-83E4-2DB9F9418716}">
      <dgm:prSet/>
      <dgm:spPr/>
      <dgm:t>
        <a:bodyPr/>
        <a:lstStyle/>
        <a:p>
          <a:endParaRPr lang="ru-RU"/>
        </a:p>
      </dgm:t>
    </dgm:pt>
    <dgm:pt modelId="{3259D1A6-9434-42FC-82BE-B5C4BE834FCB}" type="sibTrans" cxnId="{DEED3783-7D88-41D9-83E4-2DB9F9418716}">
      <dgm:prSet/>
      <dgm:spPr/>
      <dgm:t>
        <a:bodyPr/>
        <a:lstStyle/>
        <a:p>
          <a:endParaRPr lang="ru-RU"/>
        </a:p>
      </dgm:t>
    </dgm:pt>
    <dgm:pt modelId="{7865905D-5900-4E59-8B7C-33241702EB5D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Форма произведения</a:t>
          </a:r>
          <a:endParaRPr lang="ru-RU" dirty="0">
            <a:solidFill>
              <a:srgbClr val="FFFF00"/>
            </a:solidFill>
          </a:endParaRPr>
        </a:p>
      </dgm:t>
    </dgm:pt>
    <dgm:pt modelId="{E2947ABF-2404-4910-91E6-D6455CFBB798}" type="sibTrans" cxnId="{8AD3E208-4601-40E2-AC06-14E600943B40}">
      <dgm:prSet/>
      <dgm:spPr/>
      <dgm:t>
        <a:bodyPr/>
        <a:lstStyle/>
        <a:p>
          <a:endParaRPr lang="ru-RU"/>
        </a:p>
      </dgm:t>
    </dgm:pt>
    <dgm:pt modelId="{394F20AB-9634-40D9-A187-FAC9B6850D3C}" type="parTrans" cxnId="{8AD3E208-4601-40E2-AC06-14E600943B40}">
      <dgm:prSet/>
      <dgm:spPr/>
      <dgm:t>
        <a:bodyPr/>
        <a:lstStyle/>
        <a:p>
          <a:endParaRPr lang="ru-RU"/>
        </a:p>
      </dgm:t>
    </dgm:pt>
    <dgm:pt modelId="{6288C232-2CA7-492C-90C6-E4C7B950E358}" type="pres">
      <dgm:prSet presAssocID="{64ACFE49-E115-4160-B0EE-C9D4E5C910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B06FD-E8FB-4580-91F1-C153CD1AA934}" type="pres">
      <dgm:prSet presAssocID="{0B1A9702-EAC9-403D-8FAE-C644902A98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177C6-9A8D-4382-AB32-35F9E18CC12B}" type="pres">
      <dgm:prSet presAssocID="{0B1A9702-EAC9-403D-8FAE-C644902A9821}" presName="spNode" presStyleCnt="0"/>
      <dgm:spPr/>
    </dgm:pt>
    <dgm:pt modelId="{1A6CDB8E-C113-4299-A899-F836CB7893FB}" type="pres">
      <dgm:prSet presAssocID="{3ADAB6D5-82DB-4EBF-B05D-8328FCCB7A3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4F88CD4-5304-4560-B659-0420FA25983A}" type="pres">
      <dgm:prSet presAssocID="{7865905D-5900-4E59-8B7C-33241702EB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01083-D49D-4800-8FA9-DA7BE3BFD87B}" type="pres">
      <dgm:prSet presAssocID="{7865905D-5900-4E59-8B7C-33241702EB5D}" presName="spNode" presStyleCnt="0"/>
      <dgm:spPr/>
    </dgm:pt>
    <dgm:pt modelId="{556F1D5D-0788-46FC-BF6F-5068D6BBC132}" type="pres">
      <dgm:prSet presAssocID="{E2947ABF-2404-4910-91E6-D6455CFBB79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1230CE9-AC43-4FB7-B5BA-C01324BE3D0D}" type="pres">
      <dgm:prSet presAssocID="{FDFD99FB-19A0-4A0F-8718-5ADEF9494B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7A5CE-FBF7-4D4B-8827-72271D977D8A}" type="pres">
      <dgm:prSet presAssocID="{FDFD99FB-19A0-4A0F-8718-5ADEF9494B1D}" presName="spNode" presStyleCnt="0"/>
      <dgm:spPr/>
    </dgm:pt>
    <dgm:pt modelId="{5FD07905-6E45-4EE8-B890-FF1E92A8C2A8}" type="pres">
      <dgm:prSet presAssocID="{11AD368A-4943-449B-BA40-CD5AE479DB9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4C5AB3E-4DA3-497E-8966-1112D2A9490D}" type="pres">
      <dgm:prSet presAssocID="{134135BA-DC2C-4BE7-BAE6-B8AD10F201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7FB57-DE40-4280-963D-D9C24B122171}" type="pres">
      <dgm:prSet presAssocID="{134135BA-DC2C-4BE7-BAE6-B8AD10F20116}" presName="spNode" presStyleCnt="0"/>
      <dgm:spPr/>
    </dgm:pt>
    <dgm:pt modelId="{E28E9A66-1D17-48E3-859C-1DC223B9F88C}" type="pres">
      <dgm:prSet presAssocID="{41FD281A-9D98-4E3E-A89B-40537592EED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FB96D49-647D-47A8-A31D-7CE2727B9E28}" type="pres">
      <dgm:prSet presAssocID="{ECF804E7-978D-4A8E-9F87-0F51EF0693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5C72-42EE-4C2E-999C-42641AF79851}" type="pres">
      <dgm:prSet presAssocID="{ECF804E7-978D-4A8E-9F87-0F51EF0693A5}" presName="spNode" presStyleCnt="0"/>
      <dgm:spPr/>
    </dgm:pt>
    <dgm:pt modelId="{F9BCCE50-6C50-4085-86A9-2FE7AD378ED6}" type="pres">
      <dgm:prSet presAssocID="{3259D1A6-9434-42FC-82BE-B5C4BE834FC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DD40A7A-E401-4AFC-9144-3E57485628EB}" type="presOf" srcId="{41FD281A-9D98-4E3E-A89B-40537592EED3}" destId="{E28E9A66-1D17-48E3-859C-1DC223B9F88C}" srcOrd="0" destOrd="0" presId="urn:microsoft.com/office/officeart/2005/8/layout/cycle6"/>
    <dgm:cxn modelId="{DEED3783-7D88-41D9-83E4-2DB9F9418716}" srcId="{64ACFE49-E115-4160-B0EE-C9D4E5C91022}" destId="{ECF804E7-978D-4A8E-9F87-0F51EF0693A5}" srcOrd="4" destOrd="0" parTransId="{0DFE41B7-CFC4-4B9F-ADB6-9D9A1DE39F20}" sibTransId="{3259D1A6-9434-42FC-82BE-B5C4BE834FCB}"/>
    <dgm:cxn modelId="{A46CD178-640A-462B-8892-FE146BA699C3}" type="presOf" srcId="{E2947ABF-2404-4910-91E6-D6455CFBB798}" destId="{556F1D5D-0788-46FC-BF6F-5068D6BBC132}" srcOrd="0" destOrd="0" presId="urn:microsoft.com/office/officeart/2005/8/layout/cycle6"/>
    <dgm:cxn modelId="{9E6521DA-EA97-4C52-B572-CF7B90BFCDF6}" srcId="{64ACFE49-E115-4160-B0EE-C9D4E5C91022}" destId="{0B1A9702-EAC9-403D-8FAE-C644902A9821}" srcOrd="0" destOrd="0" parTransId="{7E2ED20C-8303-4723-9E67-D33AA383DBEA}" sibTransId="{3ADAB6D5-82DB-4EBF-B05D-8328FCCB7A32}"/>
    <dgm:cxn modelId="{02EC89C1-CD77-4D9D-A561-F945BDA296A3}" type="presOf" srcId="{3ADAB6D5-82DB-4EBF-B05D-8328FCCB7A32}" destId="{1A6CDB8E-C113-4299-A899-F836CB7893FB}" srcOrd="0" destOrd="0" presId="urn:microsoft.com/office/officeart/2005/8/layout/cycle6"/>
    <dgm:cxn modelId="{0E8C244B-CA65-4672-B27D-54B041F09B72}" type="presOf" srcId="{FDFD99FB-19A0-4A0F-8718-5ADEF9494B1D}" destId="{21230CE9-AC43-4FB7-B5BA-C01324BE3D0D}" srcOrd="0" destOrd="0" presId="urn:microsoft.com/office/officeart/2005/8/layout/cycle6"/>
    <dgm:cxn modelId="{0FF9F706-B0DB-462F-B62A-EBE623239B84}" srcId="{64ACFE49-E115-4160-B0EE-C9D4E5C91022}" destId="{FDFD99FB-19A0-4A0F-8718-5ADEF9494B1D}" srcOrd="2" destOrd="0" parTransId="{790A3EFD-17D2-4ECE-A07F-AFF187805FCC}" sibTransId="{11AD368A-4943-449B-BA40-CD5AE479DB95}"/>
    <dgm:cxn modelId="{B4476472-272D-44EF-944F-88DECF4512C5}" type="presOf" srcId="{3259D1A6-9434-42FC-82BE-B5C4BE834FCB}" destId="{F9BCCE50-6C50-4085-86A9-2FE7AD378ED6}" srcOrd="0" destOrd="0" presId="urn:microsoft.com/office/officeart/2005/8/layout/cycle6"/>
    <dgm:cxn modelId="{F807D4F9-7105-455F-A312-7E81A3FCB053}" type="presOf" srcId="{134135BA-DC2C-4BE7-BAE6-B8AD10F20116}" destId="{54C5AB3E-4DA3-497E-8966-1112D2A9490D}" srcOrd="0" destOrd="0" presId="urn:microsoft.com/office/officeart/2005/8/layout/cycle6"/>
    <dgm:cxn modelId="{D2CAFBF0-2635-45A8-B532-94776137ADAE}" type="presOf" srcId="{64ACFE49-E115-4160-B0EE-C9D4E5C91022}" destId="{6288C232-2CA7-492C-90C6-E4C7B950E358}" srcOrd="0" destOrd="0" presId="urn:microsoft.com/office/officeart/2005/8/layout/cycle6"/>
    <dgm:cxn modelId="{0B37103C-8C44-4B85-8262-705A45151AFE}" type="presOf" srcId="{7865905D-5900-4E59-8B7C-33241702EB5D}" destId="{04F88CD4-5304-4560-B659-0420FA25983A}" srcOrd="0" destOrd="0" presId="urn:microsoft.com/office/officeart/2005/8/layout/cycle6"/>
    <dgm:cxn modelId="{8AD3E208-4601-40E2-AC06-14E600943B40}" srcId="{64ACFE49-E115-4160-B0EE-C9D4E5C91022}" destId="{7865905D-5900-4E59-8B7C-33241702EB5D}" srcOrd="1" destOrd="0" parTransId="{394F20AB-9634-40D9-A187-FAC9B6850D3C}" sibTransId="{E2947ABF-2404-4910-91E6-D6455CFBB798}"/>
    <dgm:cxn modelId="{97E68609-721B-4CAB-967A-9A1FBCBAC488}" srcId="{64ACFE49-E115-4160-B0EE-C9D4E5C91022}" destId="{134135BA-DC2C-4BE7-BAE6-B8AD10F20116}" srcOrd="3" destOrd="0" parTransId="{BF89EDEE-945F-4725-B1D2-E808134C0DA8}" sibTransId="{41FD281A-9D98-4E3E-A89B-40537592EED3}"/>
    <dgm:cxn modelId="{49C275E8-EF9E-43B6-BFB6-A3CD6F4456B8}" type="presOf" srcId="{0B1A9702-EAC9-403D-8FAE-C644902A9821}" destId="{E11B06FD-E8FB-4580-91F1-C153CD1AA934}" srcOrd="0" destOrd="0" presId="urn:microsoft.com/office/officeart/2005/8/layout/cycle6"/>
    <dgm:cxn modelId="{55DAEC13-06B5-42FF-8E36-6C8791E92784}" type="presOf" srcId="{ECF804E7-978D-4A8E-9F87-0F51EF0693A5}" destId="{7FB96D49-647D-47A8-A31D-7CE2727B9E28}" srcOrd="0" destOrd="0" presId="urn:microsoft.com/office/officeart/2005/8/layout/cycle6"/>
    <dgm:cxn modelId="{56B7820F-500A-4E57-AAA7-A4EDFC9C814C}" type="presOf" srcId="{11AD368A-4943-449B-BA40-CD5AE479DB95}" destId="{5FD07905-6E45-4EE8-B890-FF1E92A8C2A8}" srcOrd="0" destOrd="0" presId="urn:microsoft.com/office/officeart/2005/8/layout/cycle6"/>
    <dgm:cxn modelId="{71EB21C4-0662-4D6F-9941-6FBE71526A72}" type="presParOf" srcId="{6288C232-2CA7-492C-90C6-E4C7B950E358}" destId="{E11B06FD-E8FB-4580-91F1-C153CD1AA934}" srcOrd="0" destOrd="0" presId="urn:microsoft.com/office/officeart/2005/8/layout/cycle6"/>
    <dgm:cxn modelId="{A5E0B3E5-0F26-4644-AAAA-D536B9D76356}" type="presParOf" srcId="{6288C232-2CA7-492C-90C6-E4C7B950E358}" destId="{EE8177C6-9A8D-4382-AB32-35F9E18CC12B}" srcOrd="1" destOrd="0" presId="urn:microsoft.com/office/officeart/2005/8/layout/cycle6"/>
    <dgm:cxn modelId="{3D2CE1B7-E78B-4258-A709-79C3EC9D95DC}" type="presParOf" srcId="{6288C232-2CA7-492C-90C6-E4C7B950E358}" destId="{1A6CDB8E-C113-4299-A899-F836CB7893FB}" srcOrd="2" destOrd="0" presId="urn:microsoft.com/office/officeart/2005/8/layout/cycle6"/>
    <dgm:cxn modelId="{E891093D-2CE4-4A64-B6C0-F8417925E141}" type="presParOf" srcId="{6288C232-2CA7-492C-90C6-E4C7B950E358}" destId="{04F88CD4-5304-4560-B659-0420FA25983A}" srcOrd="3" destOrd="0" presId="urn:microsoft.com/office/officeart/2005/8/layout/cycle6"/>
    <dgm:cxn modelId="{79B5FB84-919D-467B-962D-A21D376C327F}" type="presParOf" srcId="{6288C232-2CA7-492C-90C6-E4C7B950E358}" destId="{E3401083-D49D-4800-8FA9-DA7BE3BFD87B}" srcOrd="4" destOrd="0" presId="urn:microsoft.com/office/officeart/2005/8/layout/cycle6"/>
    <dgm:cxn modelId="{50A59E48-36CF-4C0D-B77F-967141B783D0}" type="presParOf" srcId="{6288C232-2CA7-492C-90C6-E4C7B950E358}" destId="{556F1D5D-0788-46FC-BF6F-5068D6BBC132}" srcOrd="5" destOrd="0" presId="urn:microsoft.com/office/officeart/2005/8/layout/cycle6"/>
    <dgm:cxn modelId="{50595580-4B17-42BD-8DBF-727D9999E773}" type="presParOf" srcId="{6288C232-2CA7-492C-90C6-E4C7B950E358}" destId="{21230CE9-AC43-4FB7-B5BA-C01324BE3D0D}" srcOrd="6" destOrd="0" presId="urn:microsoft.com/office/officeart/2005/8/layout/cycle6"/>
    <dgm:cxn modelId="{37116C80-7DCC-4614-A645-E0FC052F78CB}" type="presParOf" srcId="{6288C232-2CA7-492C-90C6-E4C7B950E358}" destId="{0F07A5CE-FBF7-4D4B-8827-72271D977D8A}" srcOrd="7" destOrd="0" presId="urn:microsoft.com/office/officeart/2005/8/layout/cycle6"/>
    <dgm:cxn modelId="{DA0A2A6F-ADCD-4041-B2F9-3BA2184F968B}" type="presParOf" srcId="{6288C232-2CA7-492C-90C6-E4C7B950E358}" destId="{5FD07905-6E45-4EE8-B890-FF1E92A8C2A8}" srcOrd="8" destOrd="0" presId="urn:microsoft.com/office/officeart/2005/8/layout/cycle6"/>
    <dgm:cxn modelId="{E0DFCDE7-B12C-4CC9-B17A-1AE8A187E671}" type="presParOf" srcId="{6288C232-2CA7-492C-90C6-E4C7B950E358}" destId="{54C5AB3E-4DA3-497E-8966-1112D2A9490D}" srcOrd="9" destOrd="0" presId="urn:microsoft.com/office/officeart/2005/8/layout/cycle6"/>
    <dgm:cxn modelId="{CC2A77EF-AD61-4CBC-9EB0-6FE2E7E6896D}" type="presParOf" srcId="{6288C232-2CA7-492C-90C6-E4C7B950E358}" destId="{18A7FB57-DE40-4280-963D-D9C24B122171}" srcOrd="10" destOrd="0" presId="urn:microsoft.com/office/officeart/2005/8/layout/cycle6"/>
    <dgm:cxn modelId="{4D566368-470A-4DAC-8052-45030D12901F}" type="presParOf" srcId="{6288C232-2CA7-492C-90C6-E4C7B950E358}" destId="{E28E9A66-1D17-48E3-859C-1DC223B9F88C}" srcOrd="11" destOrd="0" presId="urn:microsoft.com/office/officeart/2005/8/layout/cycle6"/>
    <dgm:cxn modelId="{BCB414C5-C992-406C-812E-C2B67D0C3214}" type="presParOf" srcId="{6288C232-2CA7-492C-90C6-E4C7B950E358}" destId="{7FB96D49-647D-47A8-A31D-7CE2727B9E28}" srcOrd="12" destOrd="0" presId="urn:microsoft.com/office/officeart/2005/8/layout/cycle6"/>
    <dgm:cxn modelId="{66E6DE3B-00AB-4472-AAF7-72A6FCB689D6}" type="presParOf" srcId="{6288C232-2CA7-492C-90C6-E4C7B950E358}" destId="{29675C72-42EE-4C2E-999C-42641AF79851}" srcOrd="13" destOrd="0" presId="urn:microsoft.com/office/officeart/2005/8/layout/cycle6"/>
    <dgm:cxn modelId="{AF75CB85-5A91-4B05-AECC-82B8BBBA5BB1}" type="presParOf" srcId="{6288C232-2CA7-492C-90C6-E4C7B950E358}" destId="{F9BCCE50-6C50-4085-86A9-2FE7AD378ED6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B06FD-E8FB-4580-91F1-C153CD1AA934}">
      <dsp:nvSpPr>
        <dsp:cNvPr id="0" name=""/>
        <dsp:cNvSpPr/>
      </dsp:nvSpPr>
      <dsp:spPr>
        <a:xfrm>
          <a:off x="3176513" y="2514"/>
          <a:ext cx="1876573" cy="121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Предметы сравнения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3176513" y="2514"/>
        <a:ext cx="1876573" cy="1219772"/>
      </dsp:txXfrm>
    </dsp:sp>
    <dsp:sp modelId="{1A6CDB8E-C113-4299-A899-F836CB7893FB}">
      <dsp:nvSpPr>
        <dsp:cNvPr id="0" name=""/>
        <dsp:cNvSpPr/>
      </dsp:nvSpPr>
      <dsp:spPr>
        <a:xfrm>
          <a:off x="1677352" y="612401"/>
          <a:ext cx="4874895" cy="4874895"/>
        </a:xfrm>
        <a:custGeom>
          <a:avLst/>
          <a:gdLst/>
          <a:ahLst/>
          <a:cxnLst/>
          <a:rect l="0" t="0" r="0" b="0"/>
          <a:pathLst>
            <a:path>
              <a:moveTo>
                <a:pt x="3388631" y="193255"/>
              </a:moveTo>
              <a:arcTo wR="2437447" hR="2437447" stAng="17578158" swAng="196194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88CD4-5304-4560-B659-0420FA25983A}">
      <dsp:nvSpPr>
        <dsp:cNvPr id="0" name=""/>
        <dsp:cNvSpPr/>
      </dsp:nvSpPr>
      <dsp:spPr>
        <a:xfrm>
          <a:off x="5494663" y="1686749"/>
          <a:ext cx="1876573" cy="121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Форма произведения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5494663" y="1686749"/>
        <a:ext cx="1876573" cy="1219772"/>
      </dsp:txXfrm>
    </dsp:sp>
    <dsp:sp modelId="{556F1D5D-0788-46FC-BF6F-5068D6BBC132}">
      <dsp:nvSpPr>
        <dsp:cNvPr id="0" name=""/>
        <dsp:cNvSpPr/>
      </dsp:nvSpPr>
      <dsp:spPr>
        <a:xfrm>
          <a:off x="1677352" y="612401"/>
          <a:ext cx="4874895" cy="4874895"/>
        </a:xfrm>
        <a:custGeom>
          <a:avLst/>
          <a:gdLst/>
          <a:ahLst/>
          <a:cxnLst/>
          <a:rect l="0" t="0" r="0" b="0"/>
          <a:pathLst>
            <a:path>
              <a:moveTo>
                <a:pt x="4871545" y="2309704"/>
              </a:moveTo>
              <a:arcTo wR="2437447" hR="2437447" stAng="21419750" swAng="21966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0CE9-AC43-4FB7-B5BA-C01324BE3D0D}">
      <dsp:nvSpPr>
        <dsp:cNvPr id="0" name=""/>
        <dsp:cNvSpPr/>
      </dsp:nvSpPr>
      <dsp:spPr>
        <a:xfrm>
          <a:off x="4609208" y="4411899"/>
          <a:ext cx="1876573" cy="121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Композиция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4609208" y="4411899"/>
        <a:ext cx="1876573" cy="1219772"/>
      </dsp:txXfrm>
    </dsp:sp>
    <dsp:sp modelId="{5FD07905-6E45-4EE8-B890-FF1E92A8C2A8}">
      <dsp:nvSpPr>
        <dsp:cNvPr id="0" name=""/>
        <dsp:cNvSpPr/>
      </dsp:nvSpPr>
      <dsp:spPr>
        <a:xfrm>
          <a:off x="1677352" y="612401"/>
          <a:ext cx="4874895" cy="4874895"/>
        </a:xfrm>
        <a:custGeom>
          <a:avLst/>
          <a:gdLst/>
          <a:ahLst/>
          <a:cxnLst/>
          <a:rect l="0" t="0" r="0" b="0"/>
          <a:pathLst>
            <a:path>
              <a:moveTo>
                <a:pt x="2922170" y="4826212"/>
              </a:moveTo>
              <a:arcTo wR="2437447" hR="2437447" stAng="4711765" swAng="13764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5AB3E-4DA3-497E-8966-1112D2A9490D}">
      <dsp:nvSpPr>
        <dsp:cNvPr id="0" name=""/>
        <dsp:cNvSpPr/>
      </dsp:nvSpPr>
      <dsp:spPr>
        <a:xfrm>
          <a:off x="1743817" y="4411899"/>
          <a:ext cx="1876573" cy="121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Сюжет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1743817" y="4411899"/>
        <a:ext cx="1876573" cy="1219772"/>
      </dsp:txXfrm>
    </dsp:sp>
    <dsp:sp modelId="{E28E9A66-1D17-48E3-859C-1DC223B9F88C}">
      <dsp:nvSpPr>
        <dsp:cNvPr id="0" name=""/>
        <dsp:cNvSpPr/>
      </dsp:nvSpPr>
      <dsp:spPr>
        <a:xfrm>
          <a:off x="1677352" y="612401"/>
          <a:ext cx="4874895" cy="4874895"/>
        </a:xfrm>
        <a:custGeom>
          <a:avLst/>
          <a:gdLst/>
          <a:ahLst/>
          <a:cxnLst/>
          <a:rect l="0" t="0" r="0" b="0"/>
          <a:pathLst>
            <a:path>
              <a:moveTo>
                <a:pt x="407389" y="3786527"/>
              </a:moveTo>
              <a:arcTo wR="2437447" hR="2437447" stAng="8783633" swAng="21966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96D49-647D-47A8-A31D-7CE2727B9E28}">
      <dsp:nvSpPr>
        <dsp:cNvPr id="0" name=""/>
        <dsp:cNvSpPr/>
      </dsp:nvSpPr>
      <dsp:spPr>
        <a:xfrm>
          <a:off x="858362" y="1686749"/>
          <a:ext cx="1876573" cy="121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Название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858362" y="1686749"/>
        <a:ext cx="1876573" cy="1219772"/>
      </dsp:txXfrm>
    </dsp:sp>
    <dsp:sp modelId="{F9BCCE50-6C50-4085-86A9-2FE7AD378ED6}">
      <dsp:nvSpPr>
        <dsp:cNvPr id="0" name=""/>
        <dsp:cNvSpPr/>
      </dsp:nvSpPr>
      <dsp:spPr>
        <a:xfrm>
          <a:off x="1677352" y="612401"/>
          <a:ext cx="4874895" cy="4874895"/>
        </a:xfrm>
        <a:custGeom>
          <a:avLst/>
          <a:gdLst/>
          <a:ahLst/>
          <a:cxnLst/>
          <a:rect l="0" t="0" r="0" b="0"/>
          <a:pathLst>
            <a:path>
              <a:moveTo>
                <a:pt x="424634" y="1062772"/>
              </a:moveTo>
              <a:arcTo wR="2437447" hR="2437447" stAng="12859896" swAng="196194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200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 Василий Андреевич                    Александр Сергеевич</a:t>
            </a:r>
            <a:br>
              <a:rPr lang="ru-RU" sz="2400" dirty="0" smtClean="0"/>
            </a:br>
            <a:r>
              <a:rPr lang="ru-RU" sz="2400" dirty="0" smtClean="0"/>
              <a:t>                     Жуковский                                           Пушкин</a:t>
            </a:r>
            <a:endParaRPr lang="ru-RU" sz="2400" dirty="0"/>
          </a:p>
        </p:txBody>
      </p:sp>
      <p:pic>
        <p:nvPicPr>
          <p:cNvPr id="1026" name="Picture 2" descr="C:\Users\ЕГОР\Desktop\СОШ 9\К открытому уроку\СЕМНАДЦАТЬ-ЛЕТ-СПУСТЯ-1.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2057400" cy="2743200"/>
          </a:xfrm>
          <a:prstGeom prst="rect">
            <a:avLst/>
          </a:prstGeom>
          <a:noFill/>
        </p:spPr>
      </p:pic>
      <p:pic>
        <p:nvPicPr>
          <p:cNvPr id="1027" name="Picture 3" descr="C:\Users\ЕГОР\Desktop\СОШ 9\К открытому уроку\Итог\dehterev-jukovskiy-spyaschaya-carevna-555x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002956" cy="2667000"/>
          </a:xfrm>
          <a:prstGeom prst="rect">
            <a:avLst/>
          </a:prstGeom>
          <a:noFill/>
        </p:spPr>
      </p:pic>
      <p:pic>
        <p:nvPicPr>
          <p:cNvPr id="1028" name="Picture 4" descr="C:\Users\ЕГОР\Desktop\СОШ 9\К открытому уроку\Итог\lar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38600"/>
            <a:ext cx="2267314" cy="2667000"/>
          </a:xfrm>
          <a:prstGeom prst="rect">
            <a:avLst/>
          </a:prstGeom>
          <a:noFill/>
        </p:spPr>
      </p:pic>
      <p:pic>
        <p:nvPicPr>
          <p:cNvPr id="1030" name="Picture 6" descr="C:\Users\ЕГОР\Desktop\СОШ 9\К открытому уроку\Итог\52330182_1260621235_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2133600" cy="2686050"/>
          </a:xfrm>
          <a:prstGeom prst="rect">
            <a:avLst/>
          </a:prstGeom>
          <a:noFill/>
        </p:spPr>
      </p:pic>
      <p:pic>
        <p:nvPicPr>
          <p:cNvPr id="1032" name="Picture 8" descr="C:\Users\ЕГОР\Desktop\СОШ 9\К открытому уроку\Итог\clip_image003[4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114800"/>
            <a:ext cx="2090779" cy="2514600"/>
          </a:xfrm>
          <a:prstGeom prst="rect">
            <a:avLst/>
          </a:prstGeom>
          <a:noFill/>
        </p:spPr>
      </p:pic>
      <p:pic>
        <p:nvPicPr>
          <p:cNvPr id="1033" name="Picture 9" descr="C:\Users\ЕГОР\Desktop\СОШ 9\К открытому уроку\Итог\c7b170d756325dab865d630360326dc4_90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04800"/>
            <a:ext cx="2286000" cy="278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Название. 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 numCol="2"/>
          <a:lstStyle/>
          <a:p>
            <a:pPr>
              <a:lnSpc>
                <a:spcPct val="150000"/>
              </a:lnSpc>
              <a:buNone/>
            </a:pPr>
            <a:r>
              <a:rPr lang="ru-RU" b="1" i="1" dirty="0" smtClean="0"/>
              <a:t>«Спящая царевна» В.А.Жуковский</a:t>
            </a:r>
          </a:p>
          <a:p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Используем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Таймд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>«Сказка о мертвой царевне и семи богатырях» </a:t>
            </a:r>
          </a:p>
          <a:p>
            <a:pPr>
              <a:buNone/>
            </a:pPr>
            <a:r>
              <a:rPr lang="ru-RU" b="1" i="1" dirty="0" smtClean="0"/>
              <a:t>       А. С. Пушкин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</a:p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пэа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шэа</a:t>
            </a:r>
            <a:endParaRPr lang="ru-RU" dirty="0"/>
          </a:p>
        </p:txBody>
      </p:sp>
      <p:pic>
        <p:nvPicPr>
          <p:cNvPr id="6" name="Picture 5" descr="j03357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53000"/>
            <a:ext cx="1825091" cy="169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4191000" y="37338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7202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Сходство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Различие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41897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ru-RU" sz="2400" dirty="0" smtClean="0"/>
                        <a:t>В названиях есть общее слово</a:t>
                      </a:r>
                      <a:r>
                        <a:rPr lang="ru-RU" sz="2400" baseline="0" dirty="0" smtClean="0"/>
                        <a:t> – царевна. Она главная героиня.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ru-RU" sz="2400" dirty="0" smtClean="0"/>
                        <a:t>«Спящая» царевна – «мёртвая» царевна:</a:t>
                      </a:r>
                      <a:r>
                        <a:rPr lang="ru-RU" sz="2400" baseline="0" dirty="0" smtClean="0"/>
                        <a:t> Царевна В.А. Жуковского уснула, а у А.С. Пушкина умерла.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2.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У Жуковского она одинока, у Пушкинской царевны есть друзья – семь богатырей.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791200" y="762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05000" y="7620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05437"/>
            <a:ext cx="1752600" cy="145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Сюжет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Разложите понятия в виде цепочки-связи.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3600" dirty="0" smtClean="0"/>
              <a:t>Авторская литературная сказка, запись сказки, прослушивание народной сказки, обработка сказки.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3600" dirty="0" smtClean="0"/>
              <a:t>Прослушивание народной сказки – запись сказки – обработка сказки – авторская литературная сказка.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Сюжет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38430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/>
                <a:gridCol w="4343400"/>
              </a:tblGrid>
              <a:tr h="4241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Совпадения в сюжете сказок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Различия в сюжете сказок</a:t>
                      </a:r>
                      <a:endParaRPr lang="ru-RU" sz="2400" dirty="0"/>
                    </a:p>
                  </a:txBody>
                  <a:tcPr/>
                </a:tc>
              </a:tr>
              <a:tr h="338584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sz="1300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     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Используем структуру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          («подумай– запиши-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Финк-райт-раунд</a:t>
                      </a:r>
                      <a:r>
                        <a:rPr lang="ru-RU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робин</a:t>
                      </a: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обсуди в команде»)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791200" y="609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81200" y="5334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4343400" y="1981200"/>
            <a:ext cx="457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8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1541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Сюжет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7923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8600"/>
                <a:gridCol w="4648200"/>
              </a:tblGrid>
              <a:tr h="4560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Совпадения в сюжете сказок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Различия в сюжете сказок</a:t>
                      </a:r>
                      <a:endParaRPr lang="ru-RU" sz="2400" dirty="0"/>
                    </a:p>
                  </a:txBody>
                  <a:tcPr/>
                </a:tc>
              </a:tr>
              <a:tr h="533510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1.  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Беда с царевнами происходит по чьей-то злой воле.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2.  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Причина печальных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событий с царевнами – желание отомстить, зависть, обида.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baseline="0" dirty="0" smtClean="0">
                          <a:solidFill>
                            <a:schemeClr val="accent4"/>
                          </a:solidFill>
                        </a:rPr>
                        <a:t>3.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Зло совершают женщины: старуха-фея и царица-мачеха.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baseline="0" dirty="0" smtClean="0">
                          <a:solidFill>
                            <a:schemeClr val="accent4"/>
                          </a:solidFill>
                        </a:rPr>
                        <a:t>4.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Царевны пробуждаются – оживают.</a:t>
                      </a:r>
                      <a:endParaRPr lang="ru-RU" b="0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5. </a:t>
                      </a:r>
                      <a:r>
                        <a:rPr lang="ru-RU" b="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Царевен пробуждают царские сыновья – королевич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Елисей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и царский сын (без имени).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6.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Царевны обе красавицы.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</a:rPr>
                        <a:t>7.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Женитьба спасителей на царевнах.</a:t>
                      </a:r>
                      <a:endParaRPr lang="ru-RU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Судьбу царевны Жуковского предсказала 12-я фея - злая колдунья - она подстроила так и отомстила за то, что ее не пригласили на пир.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Пушкина от красавицы царевны избавляется  злая мачеха из-за зависти (это традиционный сюжет русских народных сказок).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Пушкина царевна умерла (правдивая, реалистическая ситуация) - у Жуковского уснула (романтические мотивы).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Пушкина царевна мертвая лежала 3 дня (по русскому обычаю) – у Жуковского - 300 лет спала.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Королевичу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Елисею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помогают силы природы (в русском фольклоре природа всегда помогает человеку)  - царевичу  Жуковского помогает  старик.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Царевна Пушкина лежит в хрустальном гробу в гроте - у Жуковского спит дома.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Орудие зла у Пушкина – яблоко (предмет многих русских сказок) – у Жуковского -  веретено.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Пушкинская царевна пробудилась от удара королевича о гроб, который рассыпался (удар символизирует силу горя, готовность героя к самопожертвованию) - у Жуковского царевна просыпается от поцелуя царевича (романтические мотивы).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ru-RU" sz="14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Пушкина зло наказано - мачеха от  злости умерла - у Жуковского злая колдунья исчезла.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791200" y="609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81200" y="5334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Мы устали чуточку, </a:t>
            </a:r>
          </a:p>
          <a:p>
            <a:pPr algn="ctr">
              <a:buNone/>
            </a:pPr>
            <a:r>
              <a:rPr lang="ru-RU" dirty="0" smtClean="0"/>
              <a:t>Отдохнем минуточку</a:t>
            </a:r>
          </a:p>
          <a:p>
            <a:pPr algn="ctr">
              <a:buNone/>
            </a:pPr>
            <a:r>
              <a:rPr lang="ru-RU" dirty="0" smtClean="0"/>
              <a:t>Поворот, наклон,</a:t>
            </a:r>
          </a:p>
          <a:p>
            <a:pPr algn="ctr">
              <a:buNone/>
            </a:pPr>
            <a:r>
              <a:rPr lang="ru-RU" dirty="0" smtClean="0"/>
              <a:t>Приседание, хлопок.</a:t>
            </a:r>
          </a:p>
          <a:p>
            <a:pPr algn="ctr">
              <a:buNone/>
            </a:pPr>
            <a:r>
              <a:rPr lang="ru-RU" dirty="0" smtClean="0"/>
              <a:t>Прямо спину ты держи, </a:t>
            </a:r>
          </a:p>
          <a:p>
            <a:pPr algn="ctr">
              <a:buNone/>
            </a:pPr>
            <a:r>
              <a:rPr lang="ru-RU" dirty="0" smtClean="0"/>
              <a:t>На соседа посмотри,</a:t>
            </a:r>
          </a:p>
          <a:p>
            <a:pPr algn="ctr">
              <a:buNone/>
            </a:pPr>
            <a:r>
              <a:rPr lang="ru-RU" dirty="0" smtClean="0"/>
              <a:t>Руки вверх и сразу вниз</a:t>
            </a:r>
          </a:p>
          <a:p>
            <a:pPr algn="ctr">
              <a:buNone/>
            </a:pPr>
            <a:r>
              <a:rPr lang="ru-RU" dirty="0" smtClean="0"/>
              <a:t>И за парту вновь садись.</a:t>
            </a:r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Композиция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sz="3600" b="1" dirty="0" smtClean="0"/>
              <a:t>кульминация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3600" b="1" dirty="0" smtClean="0"/>
              <a:t>зачин       завязка       развязка    концовка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71600" y="4114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flipV="1">
            <a:off x="3124200" y="1600200"/>
            <a:ext cx="15621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>
            <a:off x="4686300" y="1600200"/>
            <a:ext cx="10287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0" y="4038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72000" y="144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48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388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192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239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Композиция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83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сказке </a:t>
                      </a:r>
                    </a:p>
                    <a:p>
                      <a:pPr algn="ctr"/>
                      <a:r>
                        <a:rPr lang="ru-RU" sz="2800" dirty="0" smtClean="0"/>
                        <a:t>В.А. Жуковского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сказке </a:t>
                      </a:r>
                    </a:p>
                    <a:p>
                      <a:pPr algn="ctr"/>
                      <a:r>
                        <a:rPr lang="ru-RU" sz="2800" dirty="0" smtClean="0"/>
                        <a:t>А.С. Пушкина</a:t>
                      </a:r>
                      <a:endParaRPr lang="ru-RU" sz="2800" dirty="0"/>
                    </a:p>
                  </a:txBody>
                  <a:tcPr/>
                </a:tc>
              </a:tr>
              <a:tr h="68776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Зачин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Завязка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8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Кульминация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1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Развязка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Концовка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Форма произведения: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Сказка В.А. Жуковского «Спящая царевна»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Жил-был добрый царь Матвей;</a:t>
            </a:r>
            <a:br>
              <a:rPr lang="ru-RU" sz="1800" b="1" dirty="0" smtClean="0"/>
            </a:br>
            <a:r>
              <a:rPr lang="ru-RU" sz="1800" b="1" dirty="0" smtClean="0"/>
              <a:t>Жил с царицею своей</a:t>
            </a:r>
            <a:br>
              <a:rPr lang="ru-RU" sz="1800" b="1" dirty="0" smtClean="0"/>
            </a:br>
            <a:r>
              <a:rPr lang="ru-RU" sz="1800" b="1" dirty="0" smtClean="0"/>
              <a:t>Он в согласье много лет;</a:t>
            </a:r>
            <a:br>
              <a:rPr lang="ru-RU" sz="1800" b="1" dirty="0" smtClean="0"/>
            </a:br>
            <a:r>
              <a:rPr lang="ru-RU" sz="1800" b="1" dirty="0" smtClean="0"/>
              <a:t>А детей все нет как нет.</a:t>
            </a:r>
            <a:br>
              <a:rPr lang="ru-RU" sz="1800" b="1" dirty="0" smtClean="0"/>
            </a:br>
            <a:r>
              <a:rPr lang="ru-RU" sz="1800" b="1" dirty="0" smtClean="0"/>
              <a:t>Раз царица на лугу,</a:t>
            </a:r>
            <a:br>
              <a:rPr lang="ru-RU" sz="1800" b="1" dirty="0" smtClean="0"/>
            </a:br>
            <a:r>
              <a:rPr lang="ru-RU" sz="1800" b="1" dirty="0" smtClean="0"/>
              <a:t>На зеленом берегу</a:t>
            </a:r>
            <a:br>
              <a:rPr lang="ru-RU" sz="1800" b="1" dirty="0" smtClean="0"/>
            </a:br>
            <a:r>
              <a:rPr lang="ru-RU" sz="1800" b="1" dirty="0" smtClean="0"/>
              <a:t>Ручейка была одна;</a:t>
            </a:r>
            <a:br>
              <a:rPr lang="ru-RU" sz="1800" b="1" dirty="0" smtClean="0"/>
            </a:br>
            <a:r>
              <a:rPr lang="ru-RU" sz="1800" b="1" dirty="0" smtClean="0"/>
              <a:t>Горько плакала она.</a:t>
            </a:r>
            <a:br>
              <a:rPr lang="ru-RU" sz="1800" b="1" dirty="0" smtClean="0"/>
            </a:br>
            <a:r>
              <a:rPr lang="ru-RU" sz="1800" b="1" dirty="0" smtClean="0"/>
              <a:t>Вдруг, глядит, ползет к ней рак;</a:t>
            </a:r>
            <a:br>
              <a:rPr lang="ru-RU" sz="1800" b="1" dirty="0" smtClean="0"/>
            </a:br>
            <a:r>
              <a:rPr lang="ru-RU" sz="1800" b="1" dirty="0" smtClean="0"/>
              <a:t>Он сказал царице так:</a:t>
            </a:r>
            <a:br>
              <a:rPr lang="ru-RU" sz="1800" b="1" dirty="0" smtClean="0"/>
            </a:br>
            <a:r>
              <a:rPr lang="ru-RU" sz="1800" b="1" dirty="0" smtClean="0"/>
              <a:t>«Мне тебя, царица, жаль;</a:t>
            </a:r>
            <a:br>
              <a:rPr lang="ru-RU" sz="1800" b="1" dirty="0" smtClean="0"/>
            </a:br>
            <a:r>
              <a:rPr lang="ru-RU" sz="1800" b="1" dirty="0" smtClean="0"/>
              <a:t>Но забудь свою печаль;</a:t>
            </a:r>
            <a:br>
              <a:rPr lang="ru-RU" sz="1800" b="1" dirty="0" smtClean="0"/>
            </a:br>
            <a:r>
              <a:rPr lang="ru-RU" sz="1800" b="1" dirty="0" smtClean="0"/>
              <a:t>Понесешь ты в эту ночь:</a:t>
            </a:r>
            <a:br>
              <a:rPr lang="ru-RU" sz="1800" b="1" dirty="0" smtClean="0"/>
            </a:br>
            <a:r>
              <a:rPr lang="ru-RU" sz="1800" b="1" dirty="0" smtClean="0"/>
              <a:t>У тебя родится дочь». —</a:t>
            </a:r>
            <a:br>
              <a:rPr lang="ru-RU" sz="1800" b="1" dirty="0" smtClean="0"/>
            </a:br>
            <a:r>
              <a:rPr lang="ru-RU" sz="1800" b="1" dirty="0" smtClean="0"/>
              <a:t>«Благодарствуй, добрый рак;</a:t>
            </a:r>
            <a:br>
              <a:rPr lang="ru-RU" sz="1800" b="1" dirty="0" smtClean="0"/>
            </a:br>
            <a:r>
              <a:rPr lang="ru-RU" sz="1800" b="1" dirty="0" smtClean="0"/>
              <a:t>Не ждала тебя никак...»</a:t>
            </a:r>
            <a:br>
              <a:rPr lang="ru-RU" sz="1800" b="1" dirty="0" smtClean="0"/>
            </a:br>
            <a:r>
              <a:rPr lang="ru-RU" sz="1800" b="1" dirty="0" smtClean="0"/>
              <a:t>Но уж рак уполз в ручей,</a:t>
            </a:r>
            <a:br>
              <a:rPr lang="ru-RU" sz="1800" b="1" dirty="0" smtClean="0"/>
            </a:br>
            <a:r>
              <a:rPr lang="ru-RU" sz="1800" b="1" dirty="0" smtClean="0"/>
              <a:t>Не слыхав ее речей.</a:t>
            </a:r>
            <a:br>
              <a:rPr lang="ru-RU" sz="1800" b="1" dirty="0" smtClean="0"/>
            </a:br>
            <a:r>
              <a:rPr lang="ru-RU" sz="1800" b="1" dirty="0" smtClean="0"/>
              <a:t>Он, конечно, был пророк;</a:t>
            </a:r>
            <a:br>
              <a:rPr lang="ru-RU" sz="1800" b="1" dirty="0" smtClean="0"/>
            </a:br>
            <a:r>
              <a:rPr lang="ru-RU" sz="1800" b="1" dirty="0" smtClean="0"/>
              <a:t>Что сказал — </a:t>
            </a:r>
            <a:r>
              <a:rPr lang="ru-RU" sz="1800" b="1" dirty="0" err="1" smtClean="0"/>
              <a:t>сбылося</a:t>
            </a:r>
            <a:r>
              <a:rPr lang="ru-RU" sz="1800" b="1" dirty="0" smtClean="0"/>
              <a:t> в срок:</a:t>
            </a:r>
            <a:br>
              <a:rPr lang="ru-RU" sz="1800" b="1" dirty="0" smtClean="0"/>
            </a:br>
            <a:r>
              <a:rPr lang="ru-RU" sz="1800" b="1" dirty="0" smtClean="0"/>
              <a:t>Дочь царица родила…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Сказка А.С. Пушкина «О мёртвой царевне…»</a:t>
            </a:r>
          </a:p>
          <a:p>
            <a:pPr>
              <a:buNone/>
            </a:pPr>
            <a:r>
              <a:rPr lang="ru-RU" sz="1800" dirty="0" smtClean="0"/>
              <a:t>       …</a:t>
            </a:r>
            <a:r>
              <a:rPr lang="ru-RU" sz="1800" b="1" dirty="0" smtClean="0"/>
              <a:t>Но царевна молодая,</a:t>
            </a:r>
            <a:br>
              <a:rPr lang="ru-RU" sz="1800" b="1" dirty="0" smtClean="0"/>
            </a:br>
            <a:r>
              <a:rPr lang="ru-RU" sz="1800" b="1" dirty="0" smtClean="0"/>
              <a:t>Тихомолком расцветая,</a:t>
            </a:r>
            <a:br>
              <a:rPr lang="ru-RU" sz="1800" b="1" dirty="0" smtClean="0"/>
            </a:br>
            <a:r>
              <a:rPr lang="ru-RU" sz="1800" b="1" dirty="0" smtClean="0"/>
              <a:t>Между тем росла, росла,</a:t>
            </a:r>
            <a:br>
              <a:rPr lang="ru-RU" sz="1800" b="1" dirty="0" smtClean="0"/>
            </a:br>
            <a:r>
              <a:rPr lang="ru-RU" sz="1800" b="1" dirty="0" smtClean="0"/>
              <a:t>Поднялась - и расцвела,</a:t>
            </a:r>
            <a:br>
              <a:rPr lang="ru-RU" sz="1800" b="1" dirty="0" smtClean="0"/>
            </a:br>
            <a:r>
              <a:rPr lang="ru-RU" sz="1800" b="1" dirty="0" smtClean="0"/>
              <a:t>Белолица, черноброва,</a:t>
            </a:r>
            <a:br>
              <a:rPr lang="ru-RU" sz="1800" b="1" dirty="0" smtClean="0"/>
            </a:br>
            <a:r>
              <a:rPr lang="ru-RU" sz="1800" b="1" dirty="0" smtClean="0"/>
              <a:t>Нраву кроткого такого.</a:t>
            </a:r>
            <a:br>
              <a:rPr lang="ru-RU" sz="1800" b="1" dirty="0" smtClean="0"/>
            </a:br>
            <a:r>
              <a:rPr lang="ru-RU" sz="1800" b="1" dirty="0" smtClean="0"/>
              <a:t>И жених сыскался ей,</a:t>
            </a:r>
            <a:br>
              <a:rPr lang="ru-RU" sz="1800" b="1" dirty="0" smtClean="0"/>
            </a:br>
            <a:r>
              <a:rPr lang="ru-RU" sz="1800" b="1" dirty="0" smtClean="0"/>
              <a:t>Королевич </a:t>
            </a:r>
            <a:r>
              <a:rPr lang="ru-RU" sz="1800" b="1" dirty="0" err="1" smtClean="0"/>
              <a:t>Елисей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Сват приехал, царь дал слово,</a:t>
            </a:r>
            <a:br>
              <a:rPr lang="ru-RU" sz="1800" b="1" dirty="0" smtClean="0"/>
            </a:br>
            <a:r>
              <a:rPr lang="ru-RU" sz="1800" b="1" dirty="0" smtClean="0"/>
              <a:t>А приданое готово:</a:t>
            </a:r>
            <a:br>
              <a:rPr lang="ru-RU" sz="1800" b="1" dirty="0" smtClean="0"/>
            </a:br>
            <a:r>
              <a:rPr lang="ru-RU" sz="1800" b="1" dirty="0" smtClean="0"/>
              <a:t>Семь торговых городов,</a:t>
            </a:r>
            <a:br>
              <a:rPr lang="ru-RU" sz="1800" b="1" dirty="0" smtClean="0"/>
            </a:br>
            <a:r>
              <a:rPr lang="ru-RU" sz="1800" b="1" dirty="0" smtClean="0"/>
              <a:t>Да сто сорок теремов.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На девичник собираясь,</a:t>
            </a:r>
            <a:br>
              <a:rPr lang="ru-RU" sz="1800" b="1" dirty="0" smtClean="0"/>
            </a:br>
            <a:r>
              <a:rPr lang="ru-RU" sz="1800" b="1" dirty="0" smtClean="0"/>
              <a:t>Вот царица наряжаясь</a:t>
            </a:r>
            <a:br>
              <a:rPr lang="ru-RU" sz="1800" b="1" dirty="0" smtClean="0"/>
            </a:br>
            <a:r>
              <a:rPr lang="ru-RU" sz="1800" b="1" dirty="0" smtClean="0"/>
              <a:t>Перед зеркальцем своим,</a:t>
            </a:r>
            <a:br>
              <a:rPr lang="ru-RU" sz="1800" b="1" dirty="0" smtClean="0"/>
            </a:br>
            <a:r>
              <a:rPr lang="ru-RU" sz="1800" b="1" dirty="0" err="1" smtClean="0"/>
              <a:t>Перемолвилася</a:t>
            </a:r>
            <a:r>
              <a:rPr lang="ru-RU" sz="1800" b="1" dirty="0" smtClean="0"/>
              <a:t> с ним:</a:t>
            </a:r>
            <a:br>
              <a:rPr lang="ru-RU" sz="1800" b="1" dirty="0" smtClean="0"/>
            </a:br>
            <a:r>
              <a:rPr lang="ru-RU" sz="1800" b="1" dirty="0" smtClean="0"/>
              <a:t>"Я ль, скажи мне, всех милее,</a:t>
            </a:r>
            <a:br>
              <a:rPr lang="ru-RU" sz="1800" b="1" dirty="0" smtClean="0"/>
            </a:br>
            <a:r>
              <a:rPr lang="ru-RU" sz="1800" b="1" dirty="0" smtClean="0"/>
              <a:t>Всех румяней и белее?»….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Удалось ли создать сказку, близкую к народной?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610600" cy="579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05300"/>
                <a:gridCol w="4305300"/>
              </a:tblGrid>
              <a:tr h="71119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же роднит сказки А.С. Пушкина и В.А. Жуковского с народной сказкой?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отличает эти сказки от народной?</a:t>
                      </a:r>
                      <a:endParaRPr lang="ru-RU" dirty="0"/>
                    </a:p>
                  </a:txBody>
                  <a:tcPr/>
                </a:tc>
              </a:tr>
              <a:tr h="5080001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Как и в народных, есть сказочный зачин и концовка.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 обоих – сюжет волшебной сказки, волшебные силы и  предметы - говорящие рак и зеркальце.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 основе сказок, как и в народных, борьба добра и зла - добро побеждает, добрым людям помогают волшебные силы.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Троекратный повтор: У Пушкина 3 раза царица обращается к зеркальцу, 3 раза королевич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Елисей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обращается к силам природы: солнцу, месяцу и ветру.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Жуковского нет троекратных повторов.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Магические числа: 7 богатырей у Пушкина, приданое царевне - 7 торговых городов; три силы природы - солнце, месяц, ветер, 3 дня лежала мертвая царевна. У Жуковского только одно -  царевна спала 300 лет (3 века).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Как в народных сказках, у Пушкина есть падчерица и мачеха. Имя только у одного героя (царь Матвей- королевич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Елисей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Герои делятся на положительных и отрицательных.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Отступление от традиций: русские народные сказки написаны в прозе.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Народные сказки не очень большие по размеру, т.к. это жанр устного народного творчества. Их рассказывали, пересказывали, передавали из уст в уста. Проза ближе к разговорной речи, нежели стихи.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ГОР\Desktop\СОШ 9\К открытому уроку\Итог\1371635547_iouocqtsezdfj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85800"/>
            <a:ext cx="3810000" cy="5029200"/>
          </a:xfrm>
          <a:prstGeom prst="rect">
            <a:avLst/>
          </a:prstGeom>
          <a:noFill/>
        </p:spPr>
      </p:pic>
      <p:pic>
        <p:nvPicPr>
          <p:cNvPr id="2051" name="Picture 3" descr="C:\Users\ЕГОР\Desktop\СОШ 9\К открытому уроку\Итог\769595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0957" y="685800"/>
            <a:ext cx="3889240" cy="502920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191000" y="2667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114800" y="3505200"/>
            <a:ext cx="838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миугольник 7"/>
          <p:cNvSpPr/>
          <p:nvPr/>
        </p:nvSpPr>
        <p:spPr>
          <a:xfrm>
            <a:off x="4267200" y="1371600"/>
            <a:ext cx="609600" cy="1066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Сказки А.С. Пушкина и В.А. Жуковского – это пересказ известных народных сказок или собственно авторские литературные произведения?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сказках «Спящая царевна» В.А. Жуковского и «Сказке о мёртвой царевне и семи богатырях» А.С. Пушкина больше различий, чем общего?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Какая из сказок ближе к народной? </a:t>
            </a:r>
          </a:p>
          <a:p>
            <a:endParaRPr lang="ru-RU" dirty="0" smtClean="0"/>
          </a:p>
        </p:txBody>
      </p:sp>
      <p:sp>
        <p:nvSpPr>
          <p:cNvPr id="4" name="Семиугольник 3"/>
          <p:cNvSpPr/>
          <p:nvPr/>
        </p:nvSpPr>
        <p:spPr>
          <a:xfrm>
            <a:off x="3886200" y="152400"/>
            <a:ext cx="1600200" cy="23622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Придумать свою небольшую сказку </a:t>
            </a:r>
          </a:p>
          <a:p>
            <a:r>
              <a:rPr lang="ru-RU" sz="3600" dirty="0" smtClean="0"/>
              <a:t>Написать мини – сочинение «Как вы думаете, нужна ли сказка современному человеку? </a:t>
            </a:r>
          </a:p>
        </p:txBody>
      </p:sp>
      <p:pic>
        <p:nvPicPr>
          <p:cNvPr id="4" name="Picture 14" descr="j03981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19600"/>
            <a:ext cx="1815998" cy="16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j0397328[1]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04813"/>
            <a:ext cx="2808287" cy="2562225"/>
          </a:xfrm>
          <a:noFill/>
          <a:ln/>
        </p:spPr>
      </p:pic>
      <p:sp>
        <p:nvSpPr>
          <p:cNvPr id="48133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388619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Сопоставление «Сказки о мёртвой царевне и семи богатырях» А.С.Пушкина и «Спящей царевны»                       В.А.Жуковского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j041548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2718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Литературоведческий  словарь дает определение: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Сравнение</a:t>
            </a:r>
            <a:r>
              <a:rPr lang="ru-RU" b="1" dirty="0" smtClean="0"/>
              <a:t> </a:t>
            </a:r>
            <a:r>
              <a:rPr lang="ru-RU" dirty="0" smtClean="0"/>
              <a:t>- это образное определение предмета. В сравнении непременно содержатся два элемента: то, что сравнивается, и то, с чем сравнивается. Сравнение выражается словами </a:t>
            </a:r>
            <a:r>
              <a:rPr lang="ru-RU" i="1" dirty="0" smtClean="0"/>
              <a:t>как, точно, словно</a:t>
            </a:r>
            <a:r>
              <a:rPr lang="ru-RU" dirty="0" smtClean="0"/>
              <a:t>, а может просто указать на сходство. Сравнить - значит найти черты сходства и различия.</a:t>
            </a:r>
          </a:p>
          <a:p>
            <a:endParaRPr lang="ru-RU" dirty="0"/>
          </a:p>
        </p:txBody>
      </p:sp>
      <p:pic>
        <p:nvPicPr>
          <p:cNvPr id="4" name="Picture 8" descr="1-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181600"/>
            <a:ext cx="1623231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Сказки А.С. Пушкина и В.А. Жуковского – это пересказ известных народных сказок или собственно авторские литературные произведения?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сказках «Спящая царевна» В.А. Жуковского и «Сказке о мёртвой царевне и семи богатырях» А.С. Пушкина больше различий, чем общего?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Какая из сказок ближе к народной? </a:t>
            </a:r>
          </a:p>
          <a:p>
            <a:endParaRPr lang="ru-RU" dirty="0" smtClean="0"/>
          </a:p>
        </p:txBody>
      </p:sp>
      <p:sp>
        <p:nvSpPr>
          <p:cNvPr id="4" name="Семиугольник 3"/>
          <p:cNvSpPr/>
          <p:nvPr/>
        </p:nvSpPr>
        <p:spPr>
          <a:xfrm>
            <a:off x="3886200" y="152400"/>
            <a:ext cx="1295400" cy="23622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Н.В. Гоголь, находившийся вместе с А.С. Пушкиным и В.А. Жуковским, вспоминал: «Все лето я прожил  в Павловском и Царском Селе… Почти каждый вечер собирались мы - Жуковский, Пушкин и я. Сколько прелестей вышло из-под пера сих мужей! У Пушкина… сказки  русские народные… у Жуковского тоже русские народные сказки…. Чудное дело!»</a:t>
            </a:r>
          </a:p>
          <a:p>
            <a:endParaRPr lang="ru-RU" dirty="0"/>
          </a:p>
        </p:txBody>
      </p:sp>
      <p:pic>
        <p:nvPicPr>
          <p:cNvPr id="4" name="Picture 4" descr="j03544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53000"/>
            <a:ext cx="2133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Разбивка на кластеры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4"/>
          <p:cNvSpPr>
            <a:spLocks noGrp="1" noChangeArrowheads="1"/>
          </p:cNvSpPr>
          <p:nvPr>
            <p:ph idx="1"/>
          </p:nvPr>
        </p:nvSpPr>
        <p:spPr bwMode="auto">
          <a:xfrm>
            <a:off x="3048000" y="2590800"/>
            <a:ext cx="2514600" cy="22860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Народная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сказка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flipH="1">
            <a:off x="1752600" y="4542024"/>
            <a:ext cx="1663655" cy="71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</p:cNvCxnSpPr>
          <p:nvPr/>
        </p:nvCxnSpPr>
        <p:spPr>
          <a:xfrm>
            <a:off x="5194345" y="4542024"/>
            <a:ext cx="1739855" cy="71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</p:cNvCxnSpPr>
          <p:nvPr/>
        </p:nvCxnSpPr>
        <p:spPr>
          <a:xfrm flipH="1" flipV="1">
            <a:off x="1676400" y="2209800"/>
            <a:ext cx="1739855" cy="71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7"/>
          </p:cNvCxnSpPr>
          <p:nvPr/>
        </p:nvCxnSpPr>
        <p:spPr>
          <a:xfrm flipV="1">
            <a:off x="5194345" y="2286000"/>
            <a:ext cx="1739855" cy="639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52400" y="1600200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34200" y="1600200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4800" y="4953000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81800" y="5029200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Разбивка на кластеры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4"/>
          <p:cNvSpPr>
            <a:spLocks noGrp="1" noChangeArrowheads="1"/>
          </p:cNvSpPr>
          <p:nvPr>
            <p:ph idx="1"/>
          </p:nvPr>
        </p:nvSpPr>
        <p:spPr bwMode="auto">
          <a:xfrm>
            <a:off x="3048000" y="2590800"/>
            <a:ext cx="2514600" cy="22860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Народная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сказка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flipH="1">
            <a:off x="1752600" y="4542024"/>
            <a:ext cx="1663655" cy="71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</p:cNvCxnSpPr>
          <p:nvPr/>
        </p:nvCxnSpPr>
        <p:spPr>
          <a:xfrm>
            <a:off x="5194345" y="4542024"/>
            <a:ext cx="1739855" cy="71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</p:cNvCxnSpPr>
          <p:nvPr/>
        </p:nvCxnSpPr>
        <p:spPr>
          <a:xfrm flipH="1" flipV="1">
            <a:off x="1676400" y="2209800"/>
            <a:ext cx="1739855" cy="71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7"/>
          </p:cNvCxnSpPr>
          <p:nvPr/>
        </p:nvCxnSpPr>
        <p:spPr>
          <a:xfrm flipV="1">
            <a:off x="5194345" y="2286000"/>
            <a:ext cx="1739855" cy="639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0" y="16002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Написа-на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прозе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934200" y="1600200"/>
            <a:ext cx="175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Борьба добра и зла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28600" y="49530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зачин, концовка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05600" y="5029200"/>
            <a:ext cx="175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 делятся на положительных и отрицательных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1051</Words>
  <Application>Microsoft Office PowerPoint</Application>
  <PresentationFormat>Экран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           Василий Андреевич                    Александр Сергеевич                      Жуковский                                           Пушкин</vt:lpstr>
      <vt:lpstr>Слайд 2</vt:lpstr>
      <vt:lpstr>        Сопоставление «Сказки о мёртвой царевне и семи богатырях» А.С.Пушкина и «Спящей царевны»                       В.А.Жуковского </vt:lpstr>
      <vt:lpstr>Литературоведческий  словарь дает определение: </vt:lpstr>
      <vt:lpstr>Слайд 5</vt:lpstr>
      <vt:lpstr>Слайд 6</vt:lpstr>
      <vt:lpstr>Разбивка на кластеры</vt:lpstr>
      <vt:lpstr>Разбивка на кластеры</vt:lpstr>
      <vt:lpstr>Слайд 9</vt:lpstr>
      <vt:lpstr>Название.  </vt:lpstr>
      <vt:lpstr>Название</vt:lpstr>
      <vt:lpstr>Сюжет</vt:lpstr>
      <vt:lpstr>Сюжет</vt:lpstr>
      <vt:lpstr>Сюжет</vt:lpstr>
      <vt:lpstr>Физкультминутка</vt:lpstr>
      <vt:lpstr>Композиция</vt:lpstr>
      <vt:lpstr>Композиция</vt:lpstr>
      <vt:lpstr>Форма произведения: </vt:lpstr>
      <vt:lpstr>Удалось ли создать сказку, близкую к народной?</vt:lpstr>
      <vt:lpstr>Слайд 20</vt:lpstr>
      <vt:lpstr>Домашнее задание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XTreme.ws</cp:lastModifiedBy>
  <cp:revision>77</cp:revision>
  <dcterms:created xsi:type="dcterms:W3CDTF">2013-10-24T11:39:57Z</dcterms:created>
  <dcterms:modified xsi:type="dcterms:W3CDTF">2015-12-09T18:46:56Z</dcterms:modified>
</cp:coreProperties>
</file>