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>
            <a:noAutofit/>
          </a:bodyPr>
          <a:lstStyle>
            <a:lvl1pPr algn="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3BDA-D110-47A6-8670-743D7ECD15EE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7510-9A08-429B-80AD-8E277D68782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3BDA-D110-47A6-8670-743D7ECD15EE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7510-9A08-429B-80AD-8E277D6878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3BDA-D110-47A6-8670-743D7ECD15EE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7510-9A08-429B-80AD-8E277D6878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3BDA-D110-47A6-8670-743D7ECD15EE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7510-9A08-429B-80AD-8E277D6878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3BDA-D110-47A6-8670-743D7ECD15EE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7510-9A08-429B-80AD-8E277D6878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3BDA-D110-47A6-8670-743D7ECD15EE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7510-9A08-429B-80AD-8E277D68782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3BDA-D110-47A6-8670-743D7ECD15EE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7510-9A08-429B-80AD-8E277D68782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3BDA-D110-47A6-8670-743D7ECD15EE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7510-9A08-429B-80AD-8E277D687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3BDA-D110-47A6-8670-743D7ECD15EE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7510-9A08-429B-80AD-8E277D68782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3BDA-D110-47A6-8670-743D7ECD15EE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7510-9A08-429B-80AD-8E277D68782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2783796">
            <a:off x="6232" y="-270992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3BDA-D110-47A6-8670-743D7ECD15EE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7510-9A08-429B-80AD-8E277D687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3BDA-D110-47A6-8670-743D7ECD15EE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7510-9A08-429B-80AD-8E277D687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3BDA-D110-47A6-8670-743D7ECD15EE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7510-9A08-429B-80AD-8E277D68782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3BDA-D110-47A6-8670-743D7ECD15EE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7510-9A08-429B-80AD-8E277D687823}" type="slidenum">
              <a:rPr lang="ru-RU" smtClean="0"/>
              <a:t>‹#›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 2"/>
              </a:rPr>
              <a:t>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1341" y="6539753"/>
            <a:ext cx="1828800" cy="228600"/>
          </a:xfrm>
        </p:spPr>
        <p:txBody>
          <a:bodyPr/>
          <a:lstStyle/>
          <a:p>
            <a:fld id="{62993BDA-D110-47A6-8670-743D7ECD15EE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7510-9A08-429B-80AD-8E277D68782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3BDA-D110-47A6-8670-743D7ECD15EE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B7510-9A08-429B-80AD-8E277D68782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1341" y="6539753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62993BDA-D110-47A6-8670-743D7ECD15EE}" type="datetimeFigureOut">
              <a:rPr lang="ru-RU" smtClean="0"/>
              <a:t>19.06.2012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39753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39753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F8BB7510-9A08-429B-80AD-8E277D68782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500"/>
        </a:spcBef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-457200" algn="l" defTabSz="914400" rtl="0" eaLnBrk="1" latinLnBrk="0" hangingPunct="1">
        <a:spcBef>
          <a:spcPts val="1500"/>
        </a:spcBef>
        <a:buFont typeface="Wingdings" pitchFamily="2" charset="2"/>
        <a:buChar char="Ï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Античная литература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1.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477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779686"/>
          </a:xfrm>
        </p:spPr>
        <p:txBody>
          <a:bodyPr/>
          <a:lstStyle/>
          <a:p>
            <a:r>
              <a:rPr lang="ru-RU" sz="2000" b="1" dirty="0" smtClean="0"/>
              <a:t>Эпоха Рима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23585" y="273050"/>
            <a:ext cx="5324879" cy="6468318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Плутарх       Лукиан     </a:t>
            </a:r>
            <a:r>
              <a:rPr lang="ru-RU" sz="1800" b="1" i="1" dirty="0" err="1" smtClean="0"/>
              <a:t>Плавт</a:t>
            </a:r>
            <a:r>
              <a:rPr lang="ru-RU" sz="1800" b="1" i="1" dirty="0" smtClean="0"/>
              <a:t>         Катулл</a:t>
            </a:r>
          </a:p>
          <a:p>
            <a:endParaRPr lang="ru-RU" sz="1800" b="1" i="1" dirty="0" smtClean="0"/>
          </a:p>
          <a:p>
            <a:endParaRPr lang="ru-RU" sz="2000" dirty="0"/>
          </a:p>
          <a:p>
            <a:pPr marL="0" indent="0">
              <a:buNone/>
            </a:pPr>
            <a:endParaRPr lang="ru-RU" sz="2000" b="1" dirty="0"/>
          </a:p>
          <a:p>
            <a:r>
              <a:rPr lang="ru-RU" sz="1800" b="1" i="1" dirty="0" smtClean="0"/>
              <a:t>Вергилий  Овидий  </a:t>
            </a:r>
            <a:r>
              <a:rPr lang="ru-RU" sz="1800" b="1" i="1" dirty="0" err="1" smtClean="0"/>
              <a:t>Тибулл</a:t>
            </a:r>
            <a:r>
              <a:rPr lang="ru-RU" sz="1800" b="1" i="1" dirty="0" smtClean="0"/>
              <a:t>     </a:t>
            </a:r>
            <a:r>
              <a:rPr lang="ru-RU" sz="1800" b="1" i="1" dirty="0" err="1" smtClean="0"/>
              <a:t>Проперция</a:t>
            </a:r>
            <a:endParaRPr lang="ru-RU" sz="1800" b="1" i="1" dirty="0" smtClean="0"/>
          </a:p>
          <a:p>
            <a:endParaRPr lang="ru-RU" sz="20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sz="2000" dirty="0"/>
          </a:p>
          <a:p>
            <a:r>
              <a:rPr lang="ru-RU" sz="1800" b="1" i="1" dirty="0" smtClean="0"/>
              <a:t>Сенека    </a:t>
            </a:r>
            <a:r>
              <a:rPr lang="ru-RU" sz="1800" b="1" i="1" dirty="0" err="1" smtClean="0"/>
              <a:t>Петроний</a:t>
            </a:r>
            <a:r>
              <a:rPr lang="ru-RU" sz="1800" b="1" i="1" dirty="0" smtClean="0"/>
              <a:t>  Ювенал   </a:t>
            </a:r>
            <a:r>
              <a:rPr lang="ru-RU" sz="1800" b="1" i="1" dirty="0" err="1" smtClean="0"/>
              <a:t>Апулей</a:t>
            </a:r>
            <a:endParaRPr lang="ru-RU" sz="1800" b="1" i="1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435100"/>
            <a:ext cx="2952329" cy="4691063"/>
          </a:xfrm>
        </p:spPr>
        <p:txBody>
          <a:bodyPr>
            <a:normAutofit fontScale="92500" lnSpcReduction="20000"/>
          </a:bodyPr>
          <a:lstStyle/>
          <a:p>
            <a:r>
              <a:rPr lang="ru-RU" sz="1500" dirty="0" smtClean="0"/>
              <a:t>В этот период на арену литературного развития выходит молодой Рим. В его литературе выделяют:</a:t>
            </a:r>
          </a:p>
          <a:p>
            <a:r>
              <a:rPr lang="ru-RU" sz="1500" dirty="0" smtClean="0"/>
              <a:t>этап республики, который завершается в годы гражданских войн (3 - 1 век до н.э.), когда творили Плутарх, Лукиан и Лонг в Греции, </a:t>
            </a:r>
            <a:r>
              <a:rPr lang="ru-RU" sz="1500" dirty="0" err="1" smtClean="0"/>
              <a:t>Плавт</a:t>
            </a:r>
            <a:r>
              <a:rPr lang="ru-RU" sz="1500" dirty="0" smtClean="0"/>
              <a:t>, </a:t>
            </a:r>
            <a:r>
              <a:rPr lang="ru-RU" sz="1500" dirty="0" err="1" smtClean="0"/>
              <a:t>Теренций</a:t>
            </a:r>
            <a:r>
              <a:rPr lang="ru-RU" sz="1500" dirty="0" smtClean="0"/>
              <a:t>, Катулл и Цицерон в Риме;</a:t>
            </a:r>
          </a:p>
          <a:p>
            <a:r>
              <a:rPr lang="ru-RU" sz="1500" dirty="0" smtClean="0"/>
              <a:t>«Золотой век» или период императора Августа, обозначенный именами Вергилия, Горация, Овидия, </a:t>
            </a:r>
            <a:r>
              <a:rPr lang="ru-RU" sz="1500" dirty="0" err="1" smtClean="0"/>
              <a:t>Тибулла</a:t>
            </a:r>
            <a:r>
              <a:rPr lang="ru-RU" sz="1500" dirty="0" smtClean="0"/>
              <a:t>, </a:t>
            </a:r>
            <a:r>
              <a:rPr lang="ru-RU" sz="1500" dirty="0" err="1" smtClean="0"/>
              <a:t>Проперция</a:t>
            </a:r>
            <a:r>
              <a:rPr lang="ru-RU" sz="1500" dirty="0" smtClean="0"/>
              <a:t> (1 век до н.э. - 1 век н.э.)</a:t>
            </a:r>
          </a:p>
          <a:p>
            <a:r>
              <a:rPr lang="ru-RU" sz="1500" dirty="0" smtClean="0"/>
              <a:t>литературу поздней античности (1 - 3 века), представленную Сенекой, </a:t>
            </a:r>
            <a:r>
              <a:rPr lang="ru-RU" sz="1500" dirty="0" err="1" smtClean="0"/>
              <a:t>Петронием</a:t>
            </a:r>
            <a:r>
              <a:rPr lang="ru-RU" sz="1500" dirty="0" smtClean="0"/>
              <a:t>, Федра, </a:t>
            </a:r>
            <a:r>
              <a:rPr lang="ru-RU" sz="1500" dirty="0" err="1" smtClean="0"/>
              <a:t>Луканом</a:t>
            </a:r>
            <a:r>
              <a:rPr lang="ru-RU" sz="1500" dirty="0" smtClean="0"/>
              <a:t>, Марциалом, Ювеналом, </a:t>
            </a:r>
            <a:r>
              <a:rPr lang="ru-RU" sz="1500" dirty="0" err="1" smtClean="0"/>
              <a:t>Апулея</a:t>
            </a:r>
            <a:r>
              <a:rPr lang="ru-RU" sz="1500" dirty="0" smtClean="0"/>
              <a:t>.</a:t>
            </a:r>
          </a:p>
          <a:p>
            <a:endParaRPr lang="ru-RU" dirty="0"/>
          </a:p>
        </p:txBody>
      </p:sp>
      <p:pic>
        <p:nvPicPr>
          <p:cNvPr id="2050" name="Picture 2" descr="C:\Users\кампутер на\Desktop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940" y="626321"/>
            <a:ext cx="1296144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ампутер на\Desktop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631954"/>
            <a:ext cx="1196306" cy="1572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кампутер на\Desktop\images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31954"/>
            <a:ext cx="1222066" cy="15729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кампутер на\Desktop\images 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44870"/>
            <a:ext cx="1217090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кампутер на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388" y="2542424"/>
            <a:ext cx="1028675" cy="1396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кампутер на\Desktop\images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220" y="2516499"/>
            <a:ext cx="1075488" cy="14023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кампутер на\Desktop\imag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8913" y="2503029"/>
            <a:ext cx="1023408" cy="14401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кампутер на\Desktop\picture01.bm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00" y="2566775"/>
            <a:ext cx="1189687" cy="13940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кампутер на\Desktop\images (1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402" y="4604521"/>
            <a:ext cx="1262661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кампутер на\Desktop\image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051" y="4615300"/>
            <a:ext cx="1143000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Users\кампутер на\Desktop\images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784" y="4593160"/>
            <a:ext cx="1279805" cy="160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C:\Users\кампутер на\Desktop\images (1)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9438" y="4581127"/>
            <a:ext cx="1173021" cy="1612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94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4624"/>
            <a:ext cx="2680447" cy="1162050"/>
          </a:xfrm>
        </p:spPr>
        <p:txBody>
          <a:bodyPr/>
          <a:lstStyle/>
          <a:p>
            <a:r>
              <a:rPr lang="ru-RU" sz="2000" b="1" dirty="0" smtClean="0"/>
              <a:t>Переход к средневековью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260648"/>
            <a:ext cx="5061892" cy="5452765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Евангелия                  Латиница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pPr marL="0" indent="0">
              <a:buNone/>
            </a:pPr>
            <a:endParaRPr lang="ru-RU" sz="2400" dirty="0"/>
          </a:p>
          <a:p>
            <a:r>
              <a:rPr lang="ru-RU" sz="1800" b="1" i="1" dirty="0" smtClean="0"/>
              <a:t>Римско-католическая церковь</a:t>
            </a:r>
            <a:endParaRPr lang="ru-RU" sz="1800" b="1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5153" y="1556792"/>
            <a:ext cx="3564759" cy="475252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 эти века происходит постепенный переход к средневековью. Евангелия, созданные в 1 веке, знаменуют полный мировоззренческий перелом, предвестник качественно нового мироощущения и культуры. В последующие века латинский язык остается языком церкви. На варварских землях, принадлежавших Западной Римской империи, латинский язык существенно влияет на формирование молодых национальных языков: так называемых романских - итальянского, французского, испанского, румынского и др. и значительно в меньшей степени на формирование германских - английского, немецкого и др., которые наследуют от латинского написания букв (латиницу). На этих землях распространяется влияние римско-католической церкви</a:t>
            </a:r>
            <a:endParaRPr lang="ru-RU" dirty="0"/>
          </a:p>
        </p:txBody>
      </p:sp>
      <p:pic>
        <p:nvPicPr>
          <p:cNvPr id="3074" name="Picture 2" descr="C:\Users\кампутер на\Desktop\Gospel_17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88292"/>
            <a:ext cx="1944216" cy="12961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ампутер на\Desktop\201c3a293f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988292"/>
            <a:ext cx="1856790" cy="12821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кампутер на\Desktop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789040"/>
            <a:ext cx="2286000" cy="1714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кампутер на\Desktop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645024"/>
            <a:ext cx="2076450" cy="2200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29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534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Античная литература (от лат. </a:t>
            </a:r>
            <a:r>
              <a:rPr lang="ru-RU" sz="2800" dirty="0" err="1" smtClean="0"/>
              <a:t>Antiquus</a:t>
            </a:r>
            <a:r>
              <a:rPr lang="ru-RU" sz="2800" dirty="0" smtClean="0"/>
              <a:t> - древний)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340768"/>
            <a:ext cx="8208912" cy="478539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Литература древних греков и римлян, которая развивалась в бассейне Средиземного моря (на Балканском и </a:t>
            </a:r>
            <a:r>
              <a:rPr lang="ru-RU" sz="1800" dirty="0" err="1" smtClean="0"/>
              <a:t>Апеннинском</a:t>
            </a:r>
            <a:r>
              <a:rPr lang="ru-RU" sz="1800" dirty="0" smtClean="0"/>
              <a:t> полуостровах и на прилегающих островах и побережьях). Ее письменные памятники, созданные на диалектах греческого языка и латыни , относятся к 1 тысячелетию до н.э. и началу 1 тысячелетия н.э. </a:t>
            </a:r>
            <a:endParaRPr lang="ru-RU" sz="1800" dirty="0"/>
          </a:p>
          <a:p>
            <a:r>
              <a:rPr lang="ru-RU" sz="1800" b="1" i="1" dirty="0" err="1" smtClean="0"/>
              <a:t>Апеннинский</a:t>
            </a:r>
            <a:r>
              <a:rPr lang="ru-RU" sz="1800" b="1" i="1" dirty="0" smtClean="0"/>
              <a:t> полуостров                  Балканский полуостров</a:t>
            </a:r>
            <a:endParaRPr lang="ru-RU" sz="1800" b="1" i="1" dirty="0"/>
          </a:p>
        </p:txBody>
      </p:sp>
      <p:pic>
        <p:nvPicPr>
          <p:cNvPr id="1026" name="Picture 2" descr="C:\Users\кампутер на\Desktop\300px-Satellite_image_of_Italy_in_March_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34370"/>
            <a:ext cx="2996110" cy="2814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кампутер на\Desktop\350px-Balkan_topo_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02032"/>
            <a:ext cx="3080841" cy="2814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4152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C:\Users\кампутер на\Desktop\nicepi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285126"/>
            <a:ext cx="1761257" cy="1809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>
                <a:ea typeface="Calibri"/>
                <a:cs typeface="Times New Roman"/>
              </a:rPr>
              <a:t>Античная литература состоит из двух национальных литератур: древнегреческой и древнеримской. Исторически греческая литература предшествовала римской</a:t>
            </a:r>
            <a:endParaRPr lang="ru-RU" sz="2400" i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8404" y="1700808"/>
            <a:ext cx="3200400" cy="4525963"/>
          </a:xfrm>
        </p:spPr>
        <p:txBody>
          <a:bodyPr/>
          <a:lstStyle/>
          <a:p>
            <a:r>
              <a:rPr lang="ru-RU" b="1" i="1" dirty="0" smtClean="0"/>
              <a:t>Древние греки</a:t>
            </a:r>
            <a:endParaRPr lang="ru-RU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Древние римляне</a:t>
            </a:r>
            <a:endParaRPr lang="ru-RU" b="1" i="1" dirty="0"/>
          </a:p>
        </p:txBody>
      </p:sp>
      <p:pic>
        <p:nvPicPr>
          <p:cNvPr id="2050" name="Picture 2" descr="C:\Users\кампутер на\Desktop\0023-028-Slovar-10-ballo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89068"/>
            <a:ext cx="1853136" cy="12562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кампутер на\Desktop\delfy-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184" y="2858268"/>
            <a:ext cx="1950255" cy="12365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кампутер на\Desktop\639546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219238"/>
            <a:ext cx="3543268" cy="13681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кампутер на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658632"/>
            <a:ext cx="1796446" cy="14340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кампутер на\Desktop\images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5604"/>
            <a:ext cx="1368152" cy="1993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кампутер на\Desktop\images 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394" y="5301208"/>
            <a:ext cx="2082506" cy="13732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кампутер на\Desktop\68671653_12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543" y="3751556"/>
            <a:ext cx="1872208" cy="13411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60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094167"/>
            <a:ext cx="3384376" cy="9703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dirty="0" smtClean="0"/>
              <a:t>Эстетическая наука античности определила три основные литературные рода:  </a:t>
            </a:r>
            <a:r>
              <a:rPr lang="ru-RU" dirty="0" smtClean="0"/>
              <a:t>         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49" y="476672"/>
            <a:ext cx="5338763" cy="5236741"/>
          </a:xfrm>
        </p:spPr>
        <p:txBody>
          <a:bodyPr/>
          <a:lstStyle/>
          <a:p>
            <a:r>
              <a:rPr lang="ru-RU" b="1" i="1" dirty="0" smtClean="0"/>
              <a:t>Аристотель</a:t>
            </a:r>
            <a:endParaRPr lang="ru-RU" b="1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988840"/>
            <a:ext cx="2830088" cy="5257800"/>
          </a:xfrm>
        </p:spPr>
        <p:txBody>
          <a:bodyPr>
            <a:normAutofit fontScale="40000" lnSpcReduction="20000"/>
          </a:bodyPr>
          <a:lstStyle/>
          <a:p>
            <a:r>
              <a:rPr lang="ru-RU" sz="7000" b="1" i="1" dirty="0" smtClean="0"/>
              <a:t>эпос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z="8000" b="1" i="1" dirty="0" smtClean="0"/>
              <a:t> </a:t>
            </a:r>
            <a:r>
              <a:rPr lang="ru-RU" sz="7000" b="1" i="1" dirty="0" smtClean="0"/>
              <a:t>лирика</a:t>
            </a:r>
          </a:p>
          <a:p>
            <a:endParaRPr lang="ru-RU" sz="8000" b="1" i="1" dirty="0"/>
          </a:p>
          <a:p>
            <a:endParaRPr lang="ru-RU" sz="8000" b="1" i="1" dirty="0" smtClean="0"/>
          </a:p>
          <a:p>
            <a:r>
              <a:rPr lang="ru-RU" sz="7000" b="1" i="1" dirty="0" smtClean="0"/>
              <a:t>драма</a:t>
            </a:r>
            <a:r>
              <a:rPr lang="ru-RU" sz="8000" b="1" i="1" dirty="0" smtClean="0"/>
              <a:t> 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sz="1800" b="1" i="1" dirty="0" smtClean="0"/>
              <a:t>драму </a:t>
            </a:r>
            <a:endParaRPr lang="ru-RU" sz="1800" b="1" i="1" dirty="0"/>
          </a:p>
        </p:txBody>
      </p:sp>
      <p:pic>
        <p:nvPicPr>
          <p:cNvPr id="3074" name="Picture 2" descr="C:\Users\кампутер на\Desktop\aristot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93488"/>
            <a:ext cx="1800200" cy="2343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кампутер на\Desktop\200px-Aristotle_Altemps_Inv85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57372"/>
            <a:ext cx="1321320" cy="17720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кампутер на\Desktop\7b865a831c8fb24446c6de3bbe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65104"/>
            <a:ext cx="3023679" cy="19421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кампутер на\Desktop\pic-8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64904"/>
            <a:ext cx="1944216" cy="25444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кампутер на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957" y="1700808"/>
            <a:ext cx="1048203" cy="12805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кампутер на\Desktop\images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74828"/>
            <a:ext cx="1233488" cy="9239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кампутер на\Desktop\images (1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006" y="5336170"/>
            <a:ext cx="1378051" cy="10763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870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dirty="0">
                <a:ea typeface="Calibri"/>
                <a:cs typeface="Times New Roman"/>
              </a:rPr>
              <a:t>С</a:t>
            </a:r>
            <a:r>
              <a:rPr lang="ru-RU" dirty="0" smtClean="0">
                <a:ea typeface="Calibri"/>
                <a:cs typeface="Times New Roman"/>
              </a:rPr>
              <a:t>пецифические черты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Для античной литературы, как и для каждой литературы, берущей свое начало от родового общества, характерны специфические черты, резко отличающие ее от современного искусства.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Древнейшие формы литературы связаны с мифом, магией, религиозным культом, ритуалом. Пережитки этой связи можно наблюдать в литературе античности вплоть до времен ее упадка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ea typeface="Calibri"/>
                <a:cs typeface="Times New Roman"/>
              </a:rPr>
              <a:t>Античной литературе присущи публичные формы существования. Ее наивысший расцвет приходится на </a:t>
            </a:r>
            <a:r>
              <a:rPr lang="ru-RU" dirty="0" err="1">
                <a:ea typeface="Calibri"/>
                <a:cs typeface="Times New Roman"/>
              </a:rPr>
              <a:t>докнижную</a:t>
            </a:r>
            <a:r>
              <a:rPr lang="ru-RU" dirty="0">
                <a:ea typeface="Calibri"/>
                <a:cs typeface="Times New Roman"/>
              </a:rPr>
              <a:t> эпоху. Поэтому название «литература» к ней применяется с определенным элементом исторической условности. Однако именно это обстоятельство обусловило традицию включать в литературную сферу также достижения </a:t>
            </a:r>
            <a:r>
              <a:rPr lang="ru-RU" dirty="0" smtClean="0">
                <a:ea typeface="Calibri"/>
                <a:cs typeface="Times New Roman"/>
              </a:rPr>
              <a:t>                                           театра</a:t>
            </a:r>
            <a:r>
              <a:rPr lang="ru-RU" dirty="0">
                <a:ea typeface="Calibri"/>
                <a:cs typeface="Times New Roman"/>
              </a:rPr>
              <a:t>. Лишь в конце античности появляется такой </a:t>
            </a:r>
            <a:r>
              <a:rPr lang="ru-RU" dirty="0" smtClean="0">
                <a:ea typeface="Calibri"/>
                <a:cs typeface="Times New Roman"/>
              </a:rPr>
              <a:t>                                  «</a:t>
            </a:r>
            <a:r>
              <a:rPr lang="ru-RU" dirty="0">
                <a:ea typeface="Calibri"/>
                <a:cs typeface="Times New Roman"/>
              </a:rPr>
              <a:t>книжный» жанр, как роман, предназначенный </a:t>
            </a:r>
            <a:r>
              <a:rPr lang="ru-RU" dirty="0" smtClean="0">
                <a:ea typeface="Calibri"/>
                <a:cs typeface="Times New Roman"/>
              </a:rPr>
              <a:t>                                                  для персонального </a:t>
            </a:r>
            <a:r>
              <a:rPr lang="ru-RU" dirty="0">
                <a:ea typeface="Calibri"/>
                <a:cs typeface="Times New Roman"/>
              </a:rPr>
              <a:t>чтения. Тогда же закладываются </a:t>
            </a:r>
            <a:r>
              <a:rPr lang="ru-RU" dirty="0" smtClean="0">
                <a:ea typeface="Calibri"/>
                <a:cs typeface="Times New Roman"/>
              </a:rPr>
              <a:t>                                    первые </a:t>
            </a:r>
            <a:r>
              <a:rPr lang="ru-RU" dirty="0">
                <a:ea typeface="Calibri"/>
                <a:cs typeface="Times New Roman"/>
              </a:rPr>
              <a:t>традиции оформления книги (сначала в </a:t>
            </a:r>
            <a:r>
              <a:rPr lang="ru-RU" dirty="0" smtClean="0">
                <a:ea typeface="Calibri"/>
                <a:cs typeface="Times New Roman"/>
              </a:rPr>
              <a:t>                                                виде </a:t>
            </a:r>
            <a:r>
              <a:rPr lang="ru-RU" dirty="0">
                <a:ea typeface="Calibri"/>
                <a:cs typeface="Times New Roman"/>
              </a:rPr>
              <a:t>свитка, а затем тетради), включая </a:t>
            </a:r>
            <a:r>
              <a:rPr lang="ru-RU" dirty="0" smtClean="0">
                <a:ea typeface="Calibri"/>
                <a:cs typeface="Times New Roman"/>
              </a:rPr>
              <a:t>                                                иллюстрации</a:t>
            </a:r>
            <a:r>
              <a:rPr lang="ru-RU" dirty="0">
                <a:ea typeface="Calibri"/>
                <a:cs typeface="Times New Roman"/>
              </a:rPr>
              <a:t>.</a:t>
            </a:r>
          </a:p>
          <a:p>
            <a:endParaRPr lang="ru-RU" dirty="0"/>
          </a:p>
        </p:txBody>
      </p:sp>
      <p:pic>
        <p:nvPicPr>
          <p:cNvPr id="4098" name="Picture 2" descr="C:\Users\кампутер на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941168"/>
            <a:ext cx="1903849" cy="16115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39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b="1" dirty="0" err="1" smtClean="0"/>
              <a:t>Гекза́метр</a:t>
            </a:r>
            <a:r>
              <a:rPr lang="ru-RU" sz="3100" b="1" dirty="0" smtClean="0"/>
              <a:t> - </a:t>
            </a:r>
            <a:r>
              <a:rPr lang="ru-RU" sz="3100" i="1" dirty="0" smtClean="0"/>
              <a:t>дактило-хореический </a:t>
            </a:r>
            <a:r>
              <a:rPr lang="ru-RU" sz="3100" i="1" dirty="0"/>
              <a:t>размер, </a:t>
            </a:r>
            <a:r>
              <a:rPr lang="ru-RU" sz="3100" i="1" dirty="0" err="1"/>
              <a:t>шестеромерный</a:t>
            </a:r>
            <a:r>
              <a:rPr lang="ru-RU" sz="3100" i="1" dirty="0"/>
              <a:t> стих</a:t>
            </a:r>
            <a:r>
              <a:rPr lang="ru-RU" dirty="0"/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73352"/>
          </a:xfrm>
        </p:spPr>
        <p:txBody>
          <a:bodyPr>
            <a:normAutofit fontScale="32500" lnSpcReduction="20000"/>
          </a:bodyPr>
          <a:lstStyle/>
          <a:p>
            <a:pPr fontAlgn="base"/>
            <a:r>
              <a:rPr lang="ru-RU" sz="4500" dirty="0">
                <a:ea typeface="Calibri"/>
                <a:cs typeface="Times New Roman"/>
              </a:rPr>
              <a:t>Определенной связью с магией можно объяснить чрезвычайную распространенность стихотворной формы, которая буквально царила во всей античной литературе. Эпос произвел традиционный неторопливый размер </a:t>
            </a:r>
            <a:r>
              <a:rPr lang="ru-RU" sz="4500" b="1" dirty="0" smtClean="0">
                <a:ea typeface="Calibri"/>
                <a:cs typeface="Times New Roman"/>
              </a:rPr>
              <a:t>гекзаметр</a:t>
            </a:r>
          </a:p>
          <a:p>
            <a:pPr fontAlgn="base"/>
            <a:endParaRPr lang="ru-RU" dirty="0" smtClean="0">
              <a:ea typeface="Calibri"/>
              <a:cs typeface="Times New Roman"/>
            </a:endParaRPr>
          </a:p>
          <a:p>
            <a:pPr fontAlgn="base"/>
            <a:r>
              <a:rPr lang="ru-RU" i="1" dirty="0" smtClean="0"/>
              <a:t> </a:t>
            </a:r>
            <a:r>
              <a:rPr lang="ru-RU" sz="4000" i="1" dirty="0"/>
              <a:t>Гнев, богиня, воспой Ахиллеса, </a:t>
            </a:r>
            <a:r>
              <a:rPr lang="ru-RU" sz="4000" i="1" dirty="0" err="1"/>
              <a:t>Пелеева</a:t>
            </a:r>
            <a:r>
              <a:rPr lang="ru-RU" sz="4000" i="1" dirty="0"/>
              <a:t> сына, </a:t>
            </a:r>
            <a:br>
              <a:rPr lang="ru-RU" sz="4000" i="1" dirty="0"/>
            </a:br>
            <a:r>
              <a:rPr lang="ru-RU" sz="4000" i="1" dirty="0"/>
              <a:t>Грозный, который </a:t>
            </a:r>
            <a:r>
              <a:rPr lang="ru-RU" sz="4000" i="1" dirty="0" err="1"/>
              <a:t>ахеянам</a:t>
            </a:r>
            <a:r>
              <a:rPr lang="ru-RU" sz="4000" i="1" dirty="0"/>
              <a:t> тысячи бедствий </a:t>
            </a:r>
            <a:r>
              <a:rPr lang="ru-RU" sz="4000" i="1" dirty="0" err="1"/>
              <a:t>соделал</a:t>
            </a:r>
            <a:r>
              <a:rPr lang="ru-RU" sz="4000" i="1" dirty="0"/>
              <a:t>:</a:t>
            </a:r>
            <a:br>
              <a:rPr lang="ru-RU" sz="4000" i="1" dirty="0"/>
            </a:br>
            <a:r>
              <a:rPr lang="ru-RU" sz="4000" i="1" dirty="0"/>
              <a:t>Многие души могучие славных героев низринул</a:t>
            </a:r>
            <a:br>
              <a:rPr lang="ru-RU" sz="4000" i="1" dirty="0"/>
            </a:br>
            <a:r>
              <a:rPr lang="ru-RU" sz="4000" i="1" dirty="0"/>
              <a:t>В мрачный Аид и самих распростер их в корысть плотоядным </a:t>
            </a:r>
            <a:br>
              <a:rPr lang="ru-RU" sz="4000" i="1" dirty="0"/>
            </a:br>
            <a:r>
              <a:rPr lang="ru-RU" sz="4000" i="1" dirty="0"/>
              <a:t>Птицам окрестным и псам (</a:t>
            </a:r>
            <a:r>
              <a:rPr lang="ru-RU" sz="4000" i="1" dirty="0" err="1"/>
              <a:t>совершалася</a:t>
            </a:r>
            <a:r>
              <a:rPr lang="ru-RU" sz="4000" i="1" dirty="0"/>
              <a:t> </a:t>
            </a:r>
            <a:r>
              <a:rPr lang="ru-RU" sz="4000" i="1" dirty="0" err="1"/>
              <a:t>Зевсова</a:t>
            </a:r>
            <a:r>
              <a:rPr lang="ru-RU" sz="4000" i="1" dirty="0"/>
              <a:t> воля), </a:t>
            </a:r>
            <a:r>
              <a:rPr lang="ru-RU" sz="4000" dirty="0"/>
              <a:t>—</a:t>
            </a:r>
            <a:r>
              <a:rPr lang="ru-RU" sz="4000" i="1" dirty="0"/>
              <a:t/>
            </a:r>
            <a:br>
              <a:rPr lang="ru-RU" sz="4000" i="1" dirty="0"/>
            </a:br>
            <a:r>
              <a:rPr lang="ru-RU" sz="4000" i="1" dirty="0"/>
              <a:t>С оного дня, как, воздвигшие спор, воспылали </a:t>
            </a:r>
            <a:r>
              <a:rPr lang="ru-RU" sz="4000" i="1" dirty="0" err="1"/>
              <a:t>враждою</a:t>
            </a:r>
            <a:r>
              <a:rPr lang="ru-RU" sz="4000" i="1" dirty="0"/>
              <a:t/>
            </a:r>
            <a:br>
              <a:rPr lang="ru-RU" sz="4000" i="1" dirty="0"/>
            </a:br>
            <a:r>
              <a:rPr lang="ru-RU" sz="4000" i="1" dirty="0"/>
              <a:t>Пастырь народов </a:t>
            </a:r>
            <a:r>
              <a:rPr lang="ru-RU" sz="4000" i="1" dirty="0" err="1"/>
              <a:t>Атрид</a:t>
            </a:r>
            <a:r>
              <a:rPr lang="ru-RU" sz="4000" i="1" dirty="0"/>
              <a:t> и герой Ахиллес благородный.</a:t>
            </a:r>
            <a:endParaRPr lang="ru-RU" sz="4000" dirty="0"/>
          </a:p>
          <a:p>
            <a:pPr fontAlgn="base"/>
            <a:r>
              <a:rPr lang="ru-RU" sz="4000" dirty="0"/>
              <a:t>(Гомер «Илиада». Пер. Н. </a:t>
            </a:r>
            <a:r>
              <a:rPr lang="ru-RU" sz="4000" dirty="0" err="1"/>
              <a:t>Гнедича</a:t>
            </a:r>
            <a:r>
              <a:rPr lang="ru-RU" sz="4000" dirty="0"/>
              <a:t>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 smtClean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200" dirty="0" smtClean="0">
                <a:ea typeface="Calibri"/>
                <a:cs typeface="Times New Roman"/>
              </a:rPr>
              <a:t> Большим </a:t>
            </a:r>
            <a:r>
              <a:rPr lang="ru-RU" sz="4200" dirty="0">
                <a:ea typeface="Calibri"/>
                <a:cs typeface="Times New Roman"/>
              </a:rPr>
              <a:t>ритмическим разнообразием отличались лирические стихи; трагедии и комедии также писались стихами. Даже полководцы и законодатели в Греции могли обращаться к народу с речами в стихотворной форме. Рифмы античность не знала. В конце античности возникает «роман» как образец прозаического жанра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7531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630"/>
            <a:ext cx="2057400" cy="76533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Архаика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49" y="548680"/>
            <a:ext cx="5338763" cy="5164733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Гомер</a:t>
            </a:r>
            <a:endParaRPr lang="ru-RU" sz="2400" b="1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1251619"/>
            <a:ext cx="2808312" cy="544446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ea typeface="Calibri"/>
                <a:cs typeface="Times New Roman"/>
              </a:rPr>
              <a:t>Период архаики, или дописьменный период, увенчивается появлением «Илиады» и «Одиссеи» Гомера (8 - 7 век до н.э.). Развитие литературы в это время сосредоточено на ионийском побережье Малой Азии.</a:t>
            </a:r>
          </a:p>
          <a:p>
            <a:endParaRPr lang="ru-RU" dirty="0"/>
          </a:p>
        </p:txBody>
      </p:sp>
      <p:pic>
        <p:nvPicPr>
          <p:cNvPr id="5122" name="Picture 2" descr="C:\Users\кампутер на\Desktop\gom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04664"/>
            <a:ext cx="1838325" cy="2095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3" name="Picture 3" descr="C:\Users\кампутер на\Desktop\gomer-iliada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532" y="3973854"/>
            <a:ext cx="2367660" cy="23676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5124" name="Picture 4" descr="C:\Users\кампутер на\Desktop\B74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28749"/>
            <a:ext cx="1905000" cy="29813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95359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345779"/>
            <a:ext cx="2057400" cy="52467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200" b="1" dirty="0">
                <a:ea typeface="Calibri"/>
                <a:cs typeface="Times New Roman"/>
              </a:rPr>
              <a:t>Классика</a:t>
            </a:r>
            <a:r>
              <a:rPr lang="ru-RU" dirty="0">
                <a:ea typeface="Calibri"/>
                <a:cs typeface="Times New Roman"/>
              </a:rPr>
              <a:t/>
            </a:r>
            <a:br>
              <a:rPr lang="ru-RU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4548" y="116632"/>
            <a:ext cx="5092252" cy="6741368"/>
          </a:xfrm>
        </p:spPr>
        <p:txBody>
          <a:bodyPr/>
          <a:lstStyle/>
          <a:p>
            <a:r>
              <a:rPr lang="ru-RU" b="1" i="1" dirty="0" err="1" smtClean="0"/>
              <a:t>Архилох</a:t>
            </a:r>
            <a:r>
              <a:rPr lang="ru-RU" b="1" i="1" dirty="0" smtClean="0"/>
              <a:t>       Солон           </a:t>
            </a:r>
            <a:r>
              <a:rPr lang="ru-RU" b="1" i="1" dirty="0" err="1" smtClean="0"/>
              <a:t>Семонид</a:t>
            </a:r>
            <a:endParaRPr lang="ru-RU" b="1" i="1" dirty="0" smtClean="0"/>
          </a:p>
          <a:p>
            <a:pPr marL="0" indent="0">
              <a:buNone/>
            </a:pPr>
            <a:endParaRPr lang="ru-RU" sz="2400" b="1" i="1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b="1" i="1" dirty="0" smtClean="0"/>
              <a:t>Эсхил        Софокл          Аристофан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b="1" i="1" dirty="0" smtClean="0"/>
              <a:t>Геродот</a:t>
            </a:r>
            <a:r>
              <a:rPr lang="ru-RU" sz="2400" b="1" i="1" dirty="0" smtClean="0"/>
              <a:t>         </a:t>
            </a:r>
            <a:r>
              <a:rPr lang="ru-RU" b="1" i="1" dirty="0" smtClean="0"/>
              <a:t>Гераклит           Лисий</a:t>
            </a:r>
            <a:endParaRPr lang="ru-RU" b="1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504" y="692696"/>
            <a:ext cx="3312368" cy="5060084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 smtClean="0"/>
              <a:t>Начальный этап периода классики - ранняя классика характеризуется расцветом лирической поэзии (</a:t>
            </a:r>
            <a:r>
              <a:rPr lang="ru-RU" sz="5600" dirty="0" err="1" smtClean="0"/>
              <a:t>Феогнид</a:t>
            </a:r>
            <a:r>
              <a:rPr lang="ru-RU" sz="5600" dirty="0" smtClean="0"/>
              <a:t>, </a:t>
            </a:r>
            <a:r>
              <a:rPr lang="ru-RU" sz="5600" dirty="0" err="1" smtClean="0"/>
              <a:t>Архилох</a:t>
            </a:r>
            <a:r>
              <a:rPr lang="ru-RU" sz="5600" dirty="0" smtClean="0"/>
              <a:t>, Солон, </a:t>
            </a:r>
            <a:r>
              <a:rPr lang="ru-RU" sz="5600" dirty="0" err="1" smtClean="0"/>
              <a:t>Семонид</a:t>
            </a:r>
            <a:r>
              <a:rPr lang="ru-RU" sz="5600" dirty="0" smtClean="0"/>
              <a:t>, </a:t>
            </a:r>
            <a:r>
              <a:rPr lang="ru-RU" sz="5600" dirty="0" err="1" smtClean="0"/>
              <a:t>Алкей</a:t>
            </a:r>
            <a:r>
              <a:rPr lang="ru-RU" sz="5600" dirty="0" smtClean="0"/>
              <a:t>, Сапфо, Анакреонт, </a:t>
            </a:r>
            <a:r>
              <a:rPr lang="ru-RU" sz="5600" dirty="0" err="1" smtClean="0"/>
              <a:t>Алкман</a:t>
            </a:r>
            <a:r>
              <a:rPr lang="ru-RU" sz="5600" dirty="0" smtClean="0"/>
              <a:t>, Пиндар, </a:t>
            </a:r>
            <a:r>
              <a:rPr lang="ru-RU" sz="5600" dirty="0" err="1" smtClean="0"/>
              <a:t>Вакхилид</a:t>
            </a:r>
            <a:r>
              <a:rPr lang="ru-RU" sz="5600" dirty="0" smtClean="0"/>
              <a:t>), центром которой становятся острова ионийской Греции (7 - 6 век до н.э.).</a:t>
            </a:r>
          </a:p>
          <a:p>
            <a:r>
              <a:rPr lang="ru-RU" sz="5600" dirty="0" smtClean="0"/>
              <a:t>Высокая классика представлена жанрами трагедии (Эсхил, Софокл, Еврипид) и комедии (Аристофан), а также нелитературной прозой (историография - Геродот, Фукидид, </a:t>
            </a:r>
            <a:r>
              <a:rPr lang="ru-RU" sz="5600" dirty="0" err="1" smtClean="0"/>
              <a:t>Ксенофонт</a:t>
            </a:r>
            <a:r>
              <a:rPr lang="ru-RU" sz="5600" dirty="0" smtClean="0"/>
              <a:t>; философия - Гераклит, </a:t>
            </a:r>
            <a:r>
              <a:rPr lang="ru-RU" sz="5600" dirty="0" err="1" smtClean="0"/>
              <a:t>Демокрит</a:t>
            </a:r>
            <a:r>
              <a:rPr lang="ru-RU" sz="5600" dirty="0" smtClean="0"/>
              <a:t>, Сократ, Платон, Аристотель; красноречие - Демосфен, Лисий, </a:t>
            </a:r>
            <a:r>
              <a:rPr lang="ru-RU" sz="5600" dirty="0" err="1" smtClean="0"/>
              <a:t>Исократ</a:t>
            </a:r>
            <a:r>
              <a:rPr lang="ru-RU" sz="5600" dirty="0" smtClean="0"/>
              <a:t>). Ее центром становятся Афины, что связано с подъемом города после славных побед в греко-персидских войнах. Классические произведения греческой литературы созданы на аттическом диалекте (5 век до н.э.).</a:t>
            </a:r>
          </a:p>
          <a:p>
            <a:r>
              <a:rPr lang="ru-RU" sz="5600" dirty="0" smtClean="0"/>
              <a:t>Поздняя классика представлена произведениями философии, </a:t>
            </a:r>
            <a:r>
              <a:rPr lang="ru-RU" sz="5600" dirty="0" err="1" smtClean="0"/>
              <a:t>историософии</a:t>
            </a:r>
            <a:r>
              <a:rPr lang="ru-RU" sz="5600" dirty="0" smtClean="0"/>
              <a:t>, театр же теряет свое значение после поражения Афин в Пелопоннесской войне со Спартой (4 века до н.э.).</a:t>
            </a:r>
          </a:p>
          <a:p>
            <a:endParaRPr lang="ru-RU" dirty="0"/>
          </a:p>
        </p:txBody>
      </p:sp>
      <p:pic>
        <p:nvPicPr>
          <p:cNvPr id="6146" name="Picture 2" descr="C:\Users\кампутер на\Desktop\00179bt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33703"/>
            <a:ext cx="1381721" cy="17007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 descr="C:\Users\кампутер на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997" y="608115"/>
            <a:ext cx="1121866" cy="1721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8" name="Picture 4" descr="C:\Users\кампутер на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5149" y="505662"/>
            <a:ext cx="1333500" cy="1828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0" name="Picture 6" descr="C:\Users\кампутер на\Desktop\images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148" y="3032954"/>
            <a:ext cx="1327564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1" name="Picture 7" descr="C:\Users\кампутер на\Desktop\ima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553" y="3104963"/>
            <a:ext cx="1348829" cy="14761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2" name="Picture 8" descr="C:\Users\кампутер на\Desktop\images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032954"/>
            <a:ext cx="1296144" cy="16201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3" name="Picture 9" descr="C:\Users\кампутер на\Desktop\imag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298" y="5219344"/>
            <a:ext cx="1409501" cy="14633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4" name="Picture 10" descr="C:\Users\кампутер на\Desktop\images (1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821" y="5136645"/>
            <a:ext cx="1256086" cy="1617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5" name="Picture 11" descr="C:\Users\кампутер на\Desktop\images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117174"/>
            <a:ext cx="1234182" cy="1565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991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6321"/>
            <a:ext cx="2057400" cy="66868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/>
              <a:t>Эллинизм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88640"/>
            <a:ext cx="4898128" cy="4799013"/>
          </a:xfrm>
        </p:spPr>
        <p:txBody>
          <a:bodyPr>
            <a:normAutofit fontScale="85000" lnSpcReduction="20000"/>
          </a:bodyPr>
          <a:lstStyle/>
          <a:p>
            <a:r>
              <a:rPr lang="ru-RU" sz="2400" b="1" i="1" dirty="0" smtClean="0"/>
              <a:t>Александр Македонский</a:t>
            </a:r>
          </a:p>
          <a:p>
            <a:endParaRPr lang="ru-RU" sz="2400" b="1" i="1" dirty="0"/>
          </a:p>
          <a:p>
            <a:endParaRPr lang="ru-RU" sz="2400" b="1" i="1" dirty="0" smtClean="0"/>
          </a:p>
          <a:p>
            <a:endParaRPr lang="ru-RU" sz="2400" b="1" i="1" dirty="0"/>
          </a:p>
          <a:p>
            <a:endParaRPr lang="ru-RU" sz="2400" b="1" i="1" dirty="0" smtClean="0"/>
          </a:p>
          <a:p>
            <a:r>
              <a:rPr lang="ru-RU" sz="2400" b="1" i="1" dirty="0" err="1" smtClean="0"/>
              <a:t>Каллимах</a:t>
            </a:r>
            <a:r>
              <a:rPr lang="ru-RU" sz="2400" b="1" i="1" dirty="0" smtClean="0"/>
              <a:t>  </a:t>
            </a:r>
            <a:r>
              <a:rPr lang="ru-RU" sz="2400" b="1" i="1" dirty="0" err="1" smtClean="0"/>
              <a:t>Феокрит</a:t>
            </a:r>
            <a:r>
              <a:rPr lang="ru-RU" sz="2400" b="1" i="1" dirty="0" smtClean="0"/>
              <a:t>     </a:t>
            </a:r>
            <a:r>
              <a:rPr lang="ru-RU" sz="2400" b="1" i="1" dirty="0" err="1" smtClean="0"/>
              <a:t>Аполлоний</a:t>
            </a:r>
            <a:endParaRPr lang="ru-RU" sz="2400" b="1" i="1" dirty="0" smtClean="0"/>
          </a:p>
          <a:p>
            <a:endParaRPr lang="ru-RU" sz="2400" b="1" i="1" dirty="0"/>
          </a:p>
          <a:p>
            <a:endParaRPr lang="ru-RU" sz="2400" b="1" i="1" dirty="0" smtClean="0"/>
          </a:p>
          <a:p>
            <a:endParaRPr lang="ru-RU" sz="2400" b="1" i="1" dirty="0"/>
          </a:p>
          <a:p>
            <a:endParaRPr lang="ru-RU" sz="2400" b="1" i="1" dirty="0" smtClean="0"/>
          </a:p>
          <a:p>
            <a:r>
              <a:rPr lang="ru-RU" sz="2400" b="1" i="1" dirty="0" err="1" smtClean="0"/>
              <a:t>Менендр</a:t>
            </a:r>
            <a:endParaRPr lang="ru-RU" sz="2400" b="1" i="1" dirty="0" smtClean="0"/>
          </a:p>
          <a:p>
            <a:endParaRPr lang="ru-RU" sz="2400" b="1" i="1" dirty="0"/>
          </a:p>
          <a:p>
            <a:pPr marL="0" indent="0">
              <a:buNone/>
            </a:pPr>
            <a:endParaRPr lang="ru-RU" sz="2400" b="1" i="1" dirty="0" smtClean="0"/>
          </a:p>
          <a:p>
            <a:endParaRPr lang="ru-RU" sz="2400" b="1" i="1" dirty="0"/>
          </a:p>
          <a:p>
            <a:endParaRPr lang="ru-RU" sz="2400" b="1" i="1" dirty="0" smtClean="0"/>
          </a:p>
          <a:p>
            <a:endParaRPr lang="ru-RU" sz="2400" b="1" i="1" dirty="0"/>
          </a:p>
          <a:p>
            <a:endParaRPr lang="ru-RU" sz="2400" b="1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496" y="1097576"/>
            <a:ext cx="3744416" cy="4925145"/>
          </a:xfrm>
        </p:spPr>
        <p:txBody>
          <a:bodyPr>
            <a:noAutofit/>
          </a:bodyPr>
          <a:lstStyle/>
          <a:p>
            <a:r>
              <a:rPr lang="ru-RU" sz="1600" dirty="0" smtClean="0"/>
              <a:t>Начало этого культурно-исторического периода связан с деятельностью Александра Македонского. В греческой литературе происходит процесс кардинального обновления жанров, тематики и стилистики, в частности возникает жанр прозаического романа. Афины в это время теряют культурную гегемонию, возникают новые многочисленные центры эллинистической культуры, в том числе на территории Северной Африки (3 век до н.э. - 1 век н.э.). Этот период отмечен школой александрийской лирики (</a:t>
            </a:r>
            <a:r>
              <a:rPr lang="ru-RU" sz="1600" dirty="0" err="1" smtClean="0"/>
              <a:t>Каллимах</a:t>
            </a:r>
            <a:r>
              <a:rPr lang="ru-RU" sz="1600" dirty="0" smtClean="0"/>
              <a:t>, </a:t>
            </a:r>
            <a:r>
              <a:rPr lang="ru-RU" sz="1600" dirty="0" err="1" smtClean="0"/>
              <a:t>Феокрит</a:t>
            </a:r>
            <a:r>
              <a:rPr lang="ru-RU" sz="1600" dirty="0" smtClean="0"/>
              <a:t>, </a:t>
            </a:r>
            <a:r>
              <a:rPr lang="ru-RU" sz="1600" dirty="0" err="1" smtClean="0"/>
              <a:t>Аполлоний</a:t>
            </a:r>
            <a:r>
              <a:rPr lang="ru-RU" sz="1600" dirty="0" smtClean="0"/>
              <a:t>) и творчеством </a:t>
            </a:r>
            <a:r>
              <a:rPr lang="ru-RU" sz="1600" dirty="0" err="1" smtClean="0"/>
              <a:t>Менандра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1026" name="Picture 2" descr="C:\Users\кампутер на\Desktop\220px-Bust_Alexander_BM_18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548680"/>
            <a:ext cx="1440161" cy="1612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ампутер на\Desktop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68061"/>
            <a:ext cx="1544191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кампутер на\Desktop\90px-Clement_alexandri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768061"/>
            <a:ext cx="1295081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кампутер на\Desktop\images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708920"/>
            <a:ext cx="1224136" cy="16054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кампутер на\Desktop\images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581128"/>
            <a:ext cx="1591177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49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Праздничная тема</Template>
  <TotalTime>228</TotalTime>
  <Words>798</Words>
  <Application>Microsoft Office PowerPoint</Application>
  <PresentationFormat>Экран (4:3)</PresentationFormat>
  <Paragraphs>95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Celebration</vt:lpstr>
      <vt:lpstr>Античная литература</vt:lpstr>
      <vt:lpstr>Античная литература (от лат. Antiquus - древний) </vt:lpstr>
      <vt:lpstr>Античная литература состоит из двух национальных литератур: древнегреческой и древнеримской. Исторически греческая литература предшествовала римской</vt:lpstr>
      <vt:lpstr> Эстетическая наука античности определила три основные литературные рода:               </vt:lpstr>
      <vt:lpstr>Специфические черты</vt:lpstr>
      <vt:lpstr>Гекза́метр - дактило-хореический размер, шестеромерный стих </vt:lpstr>
      <vt:lpstr>Архаика</vt:lpstr>
      <vt:lpstr>Классика </vt:lpstr>
      <vt:lpstr>Эллинизм</vt:lpstr>
      <vt:lpstr>Эпоха Рима</vt:lpstr>
      <vt:lpstr>Переход к средневековью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Античная литература</dc:title>
  <dc:creator>кампутер на</dc:creator>
  <cp:lastModifiedBy>кампутер на</cp:lastModifiedBy>
  <cp:revision>22</cp:revision>
  <dcterms:created xsi:type="dcterms:W3CDTF">2012-06-18T17:13:15Z</dcterms:created>
  <dcterms:modified xsi:type="dcterms:W3CDTF">2012-06-19T16:27:43Z</dcterms:modified>
</cp:coreProperties>
</file>