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4" r:id="rId9"/>
    <p:sldId id="266" r:id="rId10"/>
    <p:sldId id="267" r:id="rId11"/>
    <p:sldId id="268" r:id="rId12"/>
    <p:sldId id="265" r:id="rId13"/>
    <p:sldId id="269" r:id="rId14"/>
    <p:sldId id="270"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624" y="10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47A75B-A245-449D-9630-7C806B90C9ED}" type="datetimeFigureOut">
              <a:rPr lang="ru-RU" smtClean="0"/>
              <a:pPr/>
              <a:t>07.04.2014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437500-1280-42F1-AE36-FF6232A1B27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C437500-1280-42F1-AE36-FF6232A1B275}"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AE97C22-4B04-4614-80FA-D167BB7640EF}" type="datetimeFigureOut">
              <a:rPr lang="ru-RU" smtClean="0"/>
              <a:pPr/>
              <a:t>07.04.2014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D8C565-B825-4325-9F9A-27BC59AA6FA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E97C22-4B04-4614-80FA-D167BB7640EF}" type="datetimeFigureOut">
              <a:rPr lang="ru-RU" smtClean="0"/>
              <a:pPr/>
              <a:t>07.04.2014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D8C565-B825-4325-9F9A-27BC59AA6FA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E97C22-4B04-4614-80FA-D167BB7640EF}" type="datetimeFigureOut">
              <a:rPr lang="ru-RU" smtClean="0"/>
              <a:pPr/>
              <a:t>07.04.2014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D8C565-B825-4325-9F9A-27BC59AA6FA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E97C22-4B04-4614-80FA-D167BB7640EF}" type="datetimeFigureOut">
              <a:rPr lang="ru-RU" smtClean="0"/>
              <a:pPr/>
              <a:t>07.04.2014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D8C565-B825-4325-9F9A-27BC59AA6FA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AE97C22-4B04-4614-80FA-D167BB7640EF}" type="datetimeFigureOut">
              <a:rPr lang="ru-RU" smtClean="0"/>
              <a:pPr/>
              <a:t>07.04.2014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D8C565-B825-4325-9F9A-27BC59AA6FA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AE97C22-4B04-4614-80FA-D167BB7640EF}" type="datetimeFigureOut">
              <a:rPr lang="ru-RU" smtClean="0"/>
              <a:pPr/>
              <a:t>07.04.2014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D8C565-B825-4325-9F9A-27BC59AA6FA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AE97C22-4B04-4614-80FA-D167BB7640EF}" type="datetimeFigureOut">
              <a:rPr lang="ru-RU" smtClean="0"/>
              <a:pPr/>
              <a:t>07.04.2014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FD8C565-B825-4325-9F9A-27BC59AA6FA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AE97C22-4B04-4614-80FA-D167BB7640EF}" type="datetimeFigureOut">
              <a:rPr lang="ru-RU" smtClean="0"/>
              <a:pPr/>
              <a:t>07.04.2014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FD8C565-B825-4325-9F9A-27BC59AA6FA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AE97C22-4B04-4614-80FA-D167BB7640EF}" type="datetimeFigureOut">
              <a:rPr lang="ru-RU" smtClean="0"/>
              <a:pPr/>
              <a:t>07.04.2014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FD8C565-B825-4325-9F9A-27BC59AA6FA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AE97C22-4B04-4614-80FA-D167BB7640EF}" type="datetimeFigureOut">
              <a:rPr lang="ru-RU" smtClean="0"/>
              <a:pPr/>
              <a:t>07.04.2014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D8C565-B825-4325-9F9A-27BC59AA6FA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AE97C22-4B04-4614-80FA-D167BB7640EF}" type="datetimeFigureOut">
              <a:rPr lang="ru-RU" smtClean="0"/>
              <a:pPr/>
              <a:t>07.04.2014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D8C565-B825-4325-9F9A-27BC59AA6FA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97C22-4B04-4614-80FA-D167BB7640EF}" type="datetimeFigureOut">
              <a:rPr lang="ru-RU" smtClean="0"/>
              <a:pPr/>
              <a:t>07.04.2014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8C565-B825-4325-9F9A-27BC59AA6FA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4.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8000"/>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214282" y="357166"/>
            <a:ext cx="8429684" cy="923330"/>
          </a:xfrm>
          <a:prstGeom prst="rect">
            <a:avLst/>
          </a:prstGeom>
          <a:noFill/>
        </p:spPr>
        <p:txBody>
          <a:bodyPr wrap="square" rtlCol="0">
            <a:spAutoFit/>
          </a:bodyPr>
          <a:lstStyle/>
          <a:p>
            <a:pPr algn="ctr"/>
            <a:r>
              <a:rPr lang="ru-RU" b="1" dirty="0" smtClean="0">
                <a:ln w="10541" cmpd="sng">
                  <a:solidFill>
                    <a:schemeClr val="accent1">
                      <a:shade val="88000"/>
                      <a:satMod val="110000"/>
                    </a:schemeClr>
                  </a:solidFill>
                  <a:prstDash val="solid"/>
                </a:ln>
              </a:rPr>
              <a:t>Государственное образовательное учреждение средняя общеобразовательная школа № 429 имени Героя Российской Федерации М.Ю. </a:t>
            </a:r>
            <a:r>
              <a:rPr lang="ru-RU" b="1" dirty="0" err="1" smtClean="0">
                <a:ln w="10541" cmpd="sng">
                  <a:solidFill>
                    <a:schemeClr val="accent1">
                      <a:shade val="88000"/>
                      <a:satMod val="110000"/>
                    </a:schemeClr>
                  </a:solidFill>
                  <a:prstDash val="solid"/>
                </a:ln>
              </a:rPr>
              <a:t>Малофеева</a:t>
            </a:r>
            <a:r>
              <a:rPr lang="ru-RU" b="1" dirty="0" smtClean="0">
                <a:ln w="10541" cmpd="sng">
                  <a:solidFill>
                    <a:schemeClr val="accent1">
                      <a:shade val="88000"/>
                      <a:satMod val="110000"/>
                    </a:schemeClr>
                  </a:solidFill>
                  <a:prstDash val="solid"/>
                </a:ln>
              </a:rPr>
              <a:t> </a:t>
            </a:r>
            <a:r>
              <a:rPr lang="ru-RU" b="1" dirty="0" err="1" smtClean="0">
                <a:ln w="10541" cmpd="sng">
                  <a:solidFill>
                    <a:schemeClr val="accent1">
                      <a:shade val="88000"/>
                      <a:satMod val="110000"/>
                    </a:schemeClr>
                  </a:solidFill>
                  <a:prstDash val="solid"/>
                </a:ln>
              </a:rPr>
              <a:t>Петродворцового</a:t>
            </a:r>
            <a:r>
              <a:rPr lang="ru-RU" b="1" dirty="0" smtClean="0">
                <a:ln w="10541" cmpd="sng">
                  <a:solidFill>
                    <a:schemeClr val="accent1">
                      <a:shade val="88000"/>
                      <a:satMod val="110000"/>
                    </a:schemeClr>
                  </a:solidFill>
                  <a:prstDash val="solid"/>
                </a:ln>
              </a:rPr>
              <a:t> района Г. Санкт-Петербурга</a:t>
            </a:r>
            <a:endParaRPr lang="ru-RU" b="1" dirty="0">
              <a:ln w="10541" cmpd="sng">
                <a:solidFill>
                  <a:schemeClr val="accent1">
                    <a:shade val="88000"/>
                    <a:satMod val="110000"/>
                  </a:schemeClr>
                </a:solidFill>
                <a:prstDash val="solid"/>
              </a:ln>
            </a:endParaRPr>
          </a:p>
        </p:txBody>
      </p:sp>
      <p:sp>
        <p:nvSpPr>
          <p:cNvPr id="6" name="TextBox 5"/>
          <p:cNvSpPr txBox="1"/>
          <p:nvPr/>
        </p:nvSpPr>
        <p:spPr>
          <a:xfrm>
            <a:off x="1500166" y="2143116"/>
            <a:ext cx="6143668"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Эколого-просветительский </a:t>
            </a: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проект </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«Природа </a:t>
            </a: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наш </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дом».</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TextBox 7"/>
          <p:cNvSpPr txBox="1"/>
          <p:nvPr/>
        </p:nvSpPr>
        <p:spPr>
          <a:xfrm>
            <a:off x="4929190" y="3929066"/>
            <a:ext cx="4071966" cy="1754326"/>
          </a:xfrm>
          <a:prstGeom prst="rect">
            <a:avLst/>
          </a:prstGeom>
          <a:noFill/>
        </p:spPr>
        <p:txBody>
          <a:bodyPr wrap="square" rtlCol="0">
            <a:spAutoFit/>
          </a:bodyPr>
          <a:lstStyle/>
          <a:p>
            <a:r>
              <a:rPr lang="ru-RU" b="1" dirty="0" smtClean="0"/>
              <a:t>Выполнили: </a:t>
            </a:r>
          </a:p>
          <a:p>
            <a:r>
              <a:rPr lang="ru-RU" b="1" dirty="0" smtClean="0"/>
              <a:t>Учитель биологии Павлова Г.В.</a:t>
            </a:r>
          </a:p>
          <a:p>
            <a:r>
              <a:rPr lang="ru-RU" b="1" dirty="0" smtClean="0"/>
              <a:t>Учитель музыки Долинская Е.М.</a:t>
            </a:r>
          </a:p>
          <a:p>
            <a:r>
              <a:rPr lang="ru-RU" b="1" dirty="0" smtClean="0"/>
              <a:t>Воспитатели дошкольного отделения:</a:t>
            </a:r>
          </a:p>
          <a:p>
            <a:r>
              <a:rPr lang="ru-RU" b="1" dirty="0" smtClean="0"/>
              <a:t>Михайлова А.И., Петрова И.А.</a:t>
            </a:r>
          </a:p>
          <a:p>
            <a:r>
              <a:rPr lang="ru-RU" b="1" dirty="0" smtClean="0"/>
              <a:t>Учащиеся 10 класса</a:t>
            </a: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7000" contrast="-26000"/>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000364" y="357166"/>
            <a:ext cx="307183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b="1" dirty="0" smtClean="0"/>
              <a:t>ЭКОЛОГИЧЕСКИЕ ВЕЧЕРА</a:t>
            </a:r>
            <a:endParaRPr lang="ru-RU" b="1" dirty="0"/>
          </a:p>
        </p:txBody>
      </p:sp>
      <p:sp>
        <p:nvSpPr>
          <p:cNvPr id="3" name="TextBox 2"/>
          <p:cNvSpPr txBox="1"/>
          <p:nvPr/>
        </p:nvSpPr>
        <p:spPr>
          <a:xfrm>
            <a:off x="2786050" y="3357562"/>
            <a:ext cx="3500462"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b="1" dirty="0" smtClean="0"/>
              <a:t>ПОСЕЩЕНИЕ ВЫСТАВОК, МУЗЕЕВ</a:t>
            </a:r>
            <a:endParaRPr lang="ru-RU" b="1" dirty="0"/>
          </a:p>
        </p:txBody>
      </p:sp>
      <p:pic>
        <p:nvPicPr>
          <p:cNvPr id="4098" name="Picture 2" descr="F:\Акции\сад\Фото\Музей воды.jpg"/>
          <p:cNvPicPr>
            <a:picLocks noChangeAspect="1" noChangeArrowheads="1"/>
          </p:cNvPicPr>
          <p:nvPr/>
        </p:nvPicPr>
        <p:blipFill>
          <a:blip r:embed="rId3" cstate="print"/>
          <a:srcRect/>
          <a:stretch>
            <a:fillRect/>
          </a:stretch>
        </p:blipFill>
        <p:spPr bwMode="auto">
          <a:xfrm>
            <a:off x="5572132" y="4786322"/>
            <a:ext cx="2500330" cy="1666236"/>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4099" name="Picture 3" descr="F:\Акции\сад\P3251840.JPG"/>
          <p:cNvPicPr>
            <a:picLocks noChangeAspect="1" noChangeArrowheads="1"/>
          </p:cNvPicPr>
          <p:nvPr/>
        </p:nvPicPr>
        <p:blipFill>
          <a:blip r:embed="rId4" cstate="print"/>
          <a:srcRect/>
          <a:stretch>
            <a:fillRect/>
          </a:stretch>
        </p:blipFill>
        <p:spPr bwMode="auto">
          <a:xfrm>
            <a:off x="357158" y="1571612"/>
            <a:ext cx="1905100" cy="1428760"/>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6" name="TextBox 5"/>
          <p:cNvSpPr txBox="1"/>
          <p:nvPr/>
        </p:nvSpPr>
        <p:spPr>
          <a:xfrm>
            <a:off x="5357818" y="4071942"/>
            <a:ext cx="271464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smtClean="0"/>
              <a:t>Экскурсия в Музей воды</a:t>
            </a:r>
            <a:endParaRPr lang="ru-RU" dirty="0"/>
          </a:p>
        </p:txBody>
      </p:sp>
      <p:pic>
        <p:nvPicPr>
          <p:cNvPr id="1026" name="Picture 2" descr="F:\Акции\сад\Фото\P1030954.JPG"/>
          <p:cNvPicPr>
            <a:picLocks noChangeAspect="1" noChangeArrowheads="1"/>
          </p:cNvPicPr>
          <p:nvPr/>
        </p:nvPicPr>
        <p:blipFill>
          <a:blip r:embed="rId5" cstate="print"/>
          <a:srcRect/>
          <a:stretch>
            <a:fillRect/>
          </a:stretch>
        </p:blipFill>
        <p:spPr bwMode="auto">
          <a:xfrm>
            <a:off x="571472" y="4857760"/>
            <a:ext cx="2426025" cy="1596001"/>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8" name="TextBox 7"/>
          <p:cNvSpPr txBox="1"/>
          <p:nvPr/>
        </p:nvSpPr>
        <p:spPr>
          <a:xfrm>
            <a:off x="500034" y="3929066"/>
            <a:ext cx="271464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smtClean="0"/>
              <a:t>Выставка рисунков по Экологии</a:t>
            </a:r>
            <a:endParaRPr lang="ru-RU" dirty="0"/>
          </a:p>
        </p:txBody>
      </p:sp>
      <p:sp>
        <p:nvSpPr>
          <p:cNvPr id="9" name="TextBox 8"/>
          <p:cNvSpPr txBox="1"/>
          <p:nvPr/>
        </p:nvSpPr>
        <p:spPr>
          <a:xfrm>
            <a:off x="214282" y="785794"/>
            <a:ext cx="221457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smtClean="0"/>
              <a:t>Международный день леса</a:t>
            </a:r>
            <a:endParaRPr lang="ru-RU" dirty="0"/>
          </a:p>
        </p:txBody>
      </p:sp>
      <p:sp>
        <p:nvSpPr>
          <p:cNvPr id="10" name="TextBox 9"/>
          <p:cNvSpPr txBox="1"/>
          <p:nvPr/>
        </p:nvSpPr>
        <p:spPr>
          <a:xfrm>
            <a:off x="4572000" y="785794"/>
            <a:ext cx="35719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smtClean="0"/>
              <a:t>Экологическая игра «В гостях у Лесовика»</a:t>
            </a:r>
            <a:endParaRPr lang="ru-RU" dirty="0"/>
          </a:p>
        </p:txBody>
      </p:sp>
      <p:pic>
        <p:nvPicPr>
          <p:cNvPr id="3074" name="Picture 2" descr="E:\Акции\20140403_125829.jpg"/>
          <p:cNvPicPr>
            <a:picLocks noChangeAspect="1" noChangeArrowheads="1"/>
          </p:cNvPicPr>
          <p:nvPr/>
        </p:nvPicPr>
        <p:blipFill>
          <a:blip r:embed="rId6" cstate="print"/>
          <a:srcRect/>
          <a:stretch>
            <a:fillRect/>
          </a:stretch>
        </p:blipFill>
        <p:spPr bwMode="auto">
          <a:xfrm>
            <a:off x="3707904" y="1628800"/>
            <a:ext cx="1920214" cy="1440160"/>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3075" name="Picture 3" descr="E:\Акции\20140403_123940.jpg"/>
          <p:cNvPicPr>
            <a:picLocks noChangeAspect="1" noChangeArrowheads="1"/>
          </p:cNvPicPr>
          <p:nvPr/>
        </p:nvPicPr>
        <p:blipFill>
          <a:blip r:embed="rId7" cstate="print"/>
          <a:srcRect/>
          <a:stretch>
            <a:fillRect/>
          </a:stretch>
        </p:blipFill>
        <p:spPr bwMode="auto">
          <a:xfrm>
            <a:off x="6660232" y="1628800"/>
            <a:ext cx="1968219" cy="1440160"/>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bright="17000" contrast="-26000"/>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000364" y="357166"/>
            <a:ext cx="307183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b="1" dirty="0" smtClean="0"/>
              <a:t>ЭКОЛОГИЧЕСКИЕ РЕЙДЫ</a:t>
            </a:r>
            <a:endParaRPr lang="ru-RU" b="1" dirty="0"/>
          </a:p>
        </p:txBody>
      </p:sp>
      <p:sp>
        <p:nvSpPr>
          <p:cNvPr id="3" name="TextBox 2"/>
          <p:cNvSpPr txBox="1"/>
          <p:nvPr/>
        </p:nvSpPr>
        <p:spPr>
          <a:xfrm>
            <a:off x="3000364" y="3357562"/>
            <a:ext cx="307183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b="1" dirty="0" smtClean="0"/>
              <a:t>СУББОТНИКИ</a:t>
            </a:r>
            <a:endParaRPr lang="ru-RU" b="1" dirty="0"/>
          </a:p>
        </p:txBody>
      </p:sp>
      <p:pic>
        <p:nvPicPr>
          <p:cNvPr id="1026" name="Picture 2" descr="F:\Акции\сад\3 Больше кислорода.jpg"/>
          <p:cNvPicPr>
            <a:picLocks noChangeAspect="1" noChangeArrowheads="1"/>
          </p:cNvPicPr>
          <p:nvPr/>
        </p:nvPicPr>
        <p:blipFill>
          <a:blip r:embed="rId4" cstate="print"/>
          <a:srcRect/>
          <a:stretch>
            <a:fillRect/>
          </a:stretch>
        </p:blipFill>
        <p:spPr bwMode="auto">
          <a:xfrm>
            <a:off x="285720" y="1357298"/>
            <a:ext cx="1125149" cy="1500198"/>
          </a:xfrm>
          <a:prstGeom prst="rect">
            <a:avLst/>
          </a:prstGeom>
          <a:solidFill>
            <a:srgbClr val="FFFFFF">
              <a:shade val="85000"/>
            </a:srgbClr>
          </a:solidFill>
          <a:ln w="88900" cap="sq">
            <a:noFill/>
            <a:miter lim="800000"/>
          </a:ln>
          <a:effectLst>
            <a:glow rad="139700">
              <a:schemeClr val="accent6">
                <a:satMod val="175000"/>
                <a:alpha val="40000"/>
              </a:schemeClr>
            </a:glow>
          </a:effectLst>
          <a:scene3d>
            <a:camera prst="orthographicFront">
              <a:rot lat="0" lon="0" rev="0"/>
            </a:camera>
            <a:lightRig rig="brightRoom" dir="t">
              <a:rot lat="0" lon="0" rev="600000"/>
            </a:lightRig>
          </a:scene3d>
          <a:sp3d prstMaterial="metal">
            <a:bevelT w="38100" h="57150" prst="angle"/>
          </a:sp3d>
        </p:spPr>
      </p:pic>
      <p:pic>
        <p:nvPicPr>
          <p:cNvPr id="1027" name="Picture 3" descr="F:\Акции\сад\DSC01453.JPG"/>
          <p:cNvPicPr>
            <a:picLocks noChangeAspect="1" noChangeArrowheads="1"/>
          </p:cNvPicPr>
          <p:nvPr/>
        </p:nvPicPr>
        <p:blipFill>
          <a:blip r:embed="rId5" cstate="print"/>
          <a:srcRect/>
          <a:stretch>
            <a:fillRect/>
          </a:stretch>
        </p:blipFill>
        <p:spPr bwMode="auto">
          <a:xfrm>
            <a:off x="3286116" y="5214950"/>
            <a:ext cx="2714644" cy="1527189"/>
          </a:xfrm>
          <a:prstGeom prst="rect">
            <a:avLst/>
          </a:prstGeom>
          <a:noFill/>
          <a:ln>
            <a:noFill/>
          </a:ln>
          <a:effectLst>
            <a:glow rad="139700">
              <a:schemeClr val="accent6">
                <a:satMod val="175000"/>
                <a:alpha val="40000"/>
              </a:schemeClr>
            </a:glow>
          </a:effectLst>
          <a:scene3d>
            <a:camera prst="orthographicFront">
              <a:rot lat="0" lon="0" rev="0"/>
            </a:camera>
            <a:lightRig rig="brightRoom" dir="t">
              <a:rot lat="0" lon="0" rev="600000"/>
            </a:lightRig>
          </a:scene3d>
          <a:sp3d prstMaterial="metal">
            <a:bevelT w="38100" h="57150" prst="angle"/>
          </a:sp3d>
        </p:spPr>
      </p:pic>
      <p:pic>
        <p:nvPicPr>
          <p:cNvPr id="1028" name="Picture 4" descr="F:\Акции\сад\DSC01470.JPG"/>
          <p:cNvPicPr>
            <a:picLocks noChangeAspect="1" noChangeArrowheads="1"/>
          </p:cNvPicPr>
          <p:nvPr/>
        </p:nvPicPr>
        <p:blipFill>
          <a:blip r:embed="rId6" cstate="print"/>
          <a:srcRect/>
          <a:stretch>
            <a:fillRect/>
          </a:stretch>
        </p:blipFill>
        <p:spPr bwMode="auto">
          <a:xfrm>
            <a:off x="214282" y="4357694"/>
            <a:ext cx="2717420" cy="1528750"/>
          </a:xfrm>
          <a:prstGeom prst="rect">
            <a:avLst/>
          </a:prstGeom>
          <a:noFill/>
          <a:ln>
            <a:noFill/>
          </a:ln>
          <a:effectLst>
            <a:glow rad="139700">
              <a:schemeClr val="accent6">
                <a:satMod val="175000"/>
                <a:alpha val="40000"/>
              </a:schemeClr>
            </a:glow>
          </a:effectLst>
          <a:scene3d>
            <a:camera prst="orthographicFront">
              <a:rot lat="0" lon="0" rev="0"/>
            </a:camera>
            <a:lightRig rig="brightRoom" dir="t">
              <a:rot lat="0" lon="0" rev="600000"/>
            </a:lightRig>
          </a:scene3d>
          <a:sp3d prstMaterial="metal">
            <a:bevelT w="38100" h="57150" prst="angle"/>
          </a:sp3d>
        </p:spPr>
      </p:pic>
      <p:pic>
        <p:nvPicPr>
          <p:cNvPr id="1029" name="Picture 5" descr="F:\Акции\сад\IMG_0563.jpg"/>
          <p:cNvPicPr>
            <a:picLocks noChangeAspect="1" noChangeArrowheads="1"/>
          </p:cNvPicPr>
          <p:nvPr/>
        </p:nvPicPr>
        <p:blipFill>
          <a:blip r:embed="rId7" cstate="print"/>
          <a:srcRect/>
          <a:stretch>
            <a:fillRect/>
          </a:stretch>
        </p:blipFill>
        <p:spPr bwMode="auto">
          <a:xfrm>
            <a:off x="3714744" y="1500174"/>
            <a:ext cx="1714512" cy="1285884"/>
          </a:xfrm>
          <a:prstGeom prst="rect">
            <a:avLst/>
          </a:prstGeom>
          <a:noFill/>
          <a:ln>
            <a:noFill/>
          </a:ln>
          <a:effectLst>
            <a:glow rad="139700">
              <a:schemeClr val="accent6">
                <a:satMod val="175000"/>
                <a:alpha val="40000"/>
              </a:schemeClr>
            </a:glow>
          </a:effectLst>
          <a:scene3d>
            <a:camera prst="orthographicFront">
              <a:rot lat="0" lon="0" rev="0"/>
            </a:camera>
            <a:lightRig rig="brightRoom" dir="t">
              <a:rot lat="0" lon="0" rev="600000"/>
            </a:lightRig>
          </a:scene3d>
          <a:sp3d prstMaterial="metal">
            <a:bevelT w="38100" h="57150" prst="angle"/>
          </a:sp3d>
        </p:spPr>
      </p:pic>
      <p:pic>
        <p:nvPicPr>
          <p:cNvPr id="1030" name="Picture 6" descr="F:\Акции\сад\IMG_2295.JPG"/>
          <p:cNvPicPr>
            <a:picLocks noChangeAspect="1" noChangeArrowheads="1"/>
          </p:cNvPicPr>
          <p:nvPr/>
        </p:nvPicPr>
        <p:blipFill>
          <a:blip r:embed="rId8" cstate="print"/>
          <a:srcRect/>
          <a:stretch>
            <a:fillRect/>
          </a:stretch>
        </p:blipFill>
        <p:spPr bwMode="auto">
          <a:xfrm>
            <a:off x="1643042" y="2214554"/>
            <a:ext cx="1301688" cy="976266"/>
          </a:xfrm>
          <a:prstGeom prst="rect">
            <a:avLst/>
          </a:prstGeom>
          <a:noFill/>
          <a:ln>
            <a:noFill/>
          </a:ln>
          <a:effectLst>
            <a:glow rad="139700">
              <a:schemeClr val="accent6">
                <a:satMod val="175000"/>
                <a:alpha val="40000"/>
              </a:schemeClr>
            </a:glow>
          </a:effectLst>
          <a:scene3d>
            <a:camera prst="orthographicFront">
              <a:rot lat="0" lon="0" rev="0"/>
            </a:camera>
            <a:lightRig rig="brightRoom" dir="t">
              <a:rot lat="0" lon="0" rev="600000"/>
            </a:lightRig>
          </a:scene3d>
          <a:sp3d prstMaterial="metal">
            <a:bevelT w="38100" h="57150" prst="angle"/>
          </a:sp3d>
        </p:spPr>
      </p:pic>
      <p:pic>
        <p:nvPicPr>
          <p:cNvPr id="1031" name="Picture 7" descr="F:\Акции\сад\сад2\20140324_112838.jpg"/>
          <p:cNvPicPr>
            <a:picLocks noChangeAspect="1" noChangeArrowheads="1"/>
          </p:cNvPicPr>
          <p:nvPr/>
        </p:nvPicPr>
        <p:blipFill>
          <a:blip r:embed="rId9" cstate="print"/>
          <a:srcRect/>
          <a:stretch>
            <a:fillRect/>
          </a:stretch>
        </p:blipFill>
        <p:spPr bwMode="auto">
          <a:xfrm>
            <a:off x="6143636" y="928670"/>
            <a:ext cx="1357322" cy="957208"/>
          </a:xfrm>
          <a:prstGeom prst="rect">
            <a:avLst/>
          </a:prstGeom>
          <a:solidFill>
            <a:srgbClr val="FFFFFF">
              <a:shade val="85000"/>
            </a:srgbClr>
          </a:solidFill>
          <a:ln w="88900" cap="sq">
            <a:noFill/>
            <a:miter lim="800000"/>
          </a:ln>
          <a:effectLst>
            <a:glow rad="139700">
              <a:schemeClr val="accent6">
                <a:satMod val="175000"/>
                <a:alpha val="40000"/>
              </a:schemeClr>
            </a:glow>
          </a:effectLst>
          <a:scene3d>
            <a:camera prst="orthographicFront">
              <a:rot lat="0" lon="0" rev="0"/>
            </a:camera>
            <a:lightRig rig="brightRoom" dir="t">
              <a:rot lat="0" lon="0" rev="600000"/>
            </a:lightRig>
          </a:scene3d>
          <a:sp3d prstMaterial="metal">
            <a:bevelT w="38100" h="57150" prst="angle"/>
          </a:sp3d>
        </p:spPr>
      </p:pic>
      <p:pic>
        <p:nvPicPr>
          <p:cNvPr id="1032" name="Picture 8" descr="F:\Акции\сад\Фото\3 Больше кислорода..jpg"/>
          <p:cNvPicPr>
            <a:picLocks noChangeAspect="1" noChangeArrowheads="1"/>
          </p:cNvPicPr>
          <p:nvPr/>
        </p:nvPicPr>
        <p:blipFill>
          <a:blip r:embed="rId10" cstate="print"/>
          <a:srcRect/>
          <a:stretch>
            <a:fillRect/>
          </a:stretch>
        </p:blipFill>
        <p:spPr bwMode="auto">
          <a:xfrm>
            <a:off x="1643042" y="928670"/>
            <a:ext cx="1301731" cy="976298"/>
          </a:xfrm>
          <a:prstGeom prst="rect">
            <a:avLst/>
          </a:prstGeom>
          <a:noFill/>
          <a:ln>
            <a:noFill/>
          </a:ln>
          <a:effectLst>
            <a:glow rad="139700">
              <a:schemeClr val="accent6">
                <a:satMod val="175000"/>
                <a:alpha val="40000"/>
              </a:schemeClr>
            </a:glow>
          </a:effectLst>
          <a:scene3d>
            <a:camera prst="orthographicFront">
              <a:rot lat="0" lon="0" rev="0"/>
            </a:camera>
            <a:lightRig rig="brightRoom" dir="t">
              <a:rot lat="0" lon="0" rev="600000"/>
            </a:lightRig>
          </a:scene3d>
          <a:sp3d prstMaterial="metal">
            <a:bevelT w="38100" h="57150" prst="angle"/>
          </a:sp3d>
        </p:spPr>
      </p:pic>
      <p:pic>
        <p:nvPicPr>
          <p:cNvPr id="1033" name="Picture 9" descr="F:\Акции\сад\Фото\IMG_2286.JPG"/>
          <p:cNvPicPr>
            <a:picLocks noChangeAspect="1" noChangeArrowheads="1"/>
          </p:cNvPicPr>
          <p:nvPr/>
        </p:nvPicPr>
        <p:blipFill>
          <a:blip r:embed="rId11" cstate="print"/>
          <a:srcRect/>
          <a:stretch>
            <a:fillRect/>
          </a:stretch>
        </p:blipFill>
        <p:spPr bwMode="auto">
          <a:xfrm>
            <a:off x="6429388" y="4286256"/>
            <a:ext cx="2571768" cy="1690646"/>
          </a:xfrm>
          <a:prstGeom prst="rect">
            <a:avLst/>
          </a:prstGeom>
          <a:noFill/>
          <a:ln>
            <a:noFill/>
          </a:ln>
          <a:effectLst>
            <a:glow rad="139700">
              <a:schemeClr val="accent6">
                <a:satMod val="175000"/>
                <a:alpha val="40000"/>
              </a:schemeClr>
            </a:glow>
          </a:effectLst>
          <a:scene3d>
            <a:camera prst="orthographicFront">
              <a:rot lat="0" lon="0" rev="0"/>
            </a:camera>
            <a:lightRig rig="brightRoom" dir="t">
              <a:rot lat="0" lon="0" rev="600000"/>
            </a:lightRig>
          </a:scene3d>
          <a:sp3d prstMaterial="metal">
            <a:bevelT w="38100" h="57150" prst="angle"/>
          </a:sp3d>
        </p:spPr>
      </p:pic>
      <p:pic>
        <p:nvPicPr>
          <p:cNvPr id="2" name="Picture 2" descr="F:\Акции\сад\сад2\20140324_112221.jpg"/>
          <p:cNvPicPr>
            <a:picLocks noChangeAspect="1" noChangeArrowheads="1"/>
          </p:cNvPicPr>
          <p:nvPr/>
        </p:nvPicPr>
        <p:blipFill>
          <a:blip r:embed="rId12" cstate="print"/>
          <a:srcRect/>
          <a:stretch>
            <a:fillRect/>
          </a:stretch>
        </p:blipFill>
        <p:spPr bwMode="auto">
          <a:xfrm>
            <a:off x="6215074" y="2214554"/>
            <a:ext cx="1285884" cy="1000132"/>
          </a:xfrm>
          <a:prstGeom prst="rect">
            <a:avLst/>
          </a:prstGeom>
          <a:noFill/>
          <a:ln>
            <a:noFill/>
          </a:ln>
          <a:effectLst>
            <a:glow rad="139700">
              <a:schemeClr val="accent6">
                <a:satMod val="175000"/>
                <a:alpha val="40000"/>
              </a:schemeClr>
            </a:glow>
          </a:effectLst>
          <a:scene3d>
            <a:camera prst="orthographicFront">
              <a:rot lat="0" lon="0" rev="0"/>
            </a:camera>
            <a:lightRig rig="brightRoom" dir="t">
              <a:rot lat="0" lon="0" rev="600000"/>
            </a:lightRig>
          </a:scene3d>
          <a:sp3d prstMaterial="metal">
            <a:bevelT w="38100" h="57150" prst="angle"/>
          </a:sp3d>
        </p:spPr>
      </p:pic>
      <p:pic>
        <p:nvPicPr>
          <p:cNvPr id="4098" name="Picture 2" descr="E:\Акции\IMG_4345.JPG"/>
          <p:cNvPicPr>
            <a:picLocks noChangeAspect="1" noChangeArrowheads="1"/>
          </p:cNvPicPr>
          <p:nvPr/>
        </p:nvPicPr>
        <p:blipFill>
          <a:blip r:embed="rId13" cstate="print"/>
          <a:srcRect/>
          <a:stretch>
            <a:fillRect/>
          </a:stretch>
        </p:blipFill>
        <p:spPr bwMode="auto">
          <a:xfrm>
            <a:off x="7812360" y="1340768"/>
            <a:ext cx="1115616" cy="1512168"/>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7000" contrast="-30000"/>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357158" y="428604"/>
            <a:ext cx="392909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t>III</a:t>
            </a:r>
            <a:r>
              <a:rPr lang="ru-RU" b="1" dirty="0" smtClean="0"/>
              <a:t>. ЗАКЛЮЧИТЕЛЬНЫЙ ЭТАП </a:t>
            </a:r>
            <a:endParaRPr lang="ru-RU" b="1" dirty="0"/>
          </a:p>
        </p:txBody>
      </p:sp>
      <p:sp>
        <p:nvSpPr>
          <p:cNvPr id="23553" name="Rectangle 1"/>
          <p:cNvSpPr>
            <a:spLocks noChangeArrowheads="1"/>
          </p:cNvSpPr>
          <p:nvPr/>
        </p:nvSpPr>
        <p:spPr bwMode="auto">
          <a:xfrm>
            <a:off x="357158" y="1071546"/>
            <a:ext cx="8429684" cy="163121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Выставка поделок из вторичного сырья.</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Финальное  мероприятие «Экологический парад», как обобщающий итог работы за год.</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Подведение итогов, анализ проведенной работы,  определение задач и составление планов  на следующий учебный год.</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TextBox 3"/>
          <p:cNvSpPr txBox="1"/>
          <p:nvPr/>
        </p:nvSpPr>
        <p:spPr>
          <a:xfrm>
            <a:off x="1785918" y="3071810"/>
            <a:ext cx="478634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ru-RU" b="1" dirty="0" smtClean="0"/>
              <a:t>«ЭКОЛОГИЧЕСКИЙ ПАРАД» </a:t>
            </a:r>
            <a:endParaRPr lang="ru-RU" b="1" dirty="0"/>
          </a:p>
        </p:txBody>
      </p:sp>
      <p:sp>
        <p:nvSpPr>
          <p:cNvPr id="5" name="TextBox 4"/>
          <p:cNvSpPr txBox="1"/>
          <p:nvPr/>
        </p:nvSpPr>
        <p:spPr>
          <a:xfrm>
            <a:off x="1285852" y="4071942"/>
            <a:ext cx="585791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2000" b="1" dirty="0" smtClean="0">
                <a:latin typeface="Times New Roman" pitchFamily="18" charset="0"/>
                <a:cs typeface="Times New Roman" pitchFamily="18" charset="0"/>
              </a:rPr>
              <a:t>Заключительное мероприятие проекта.</a:t>
            </a:r>
          </a:p>
          <a:p>
            <a:endParaRPr lang="ru-RU" sz="2000" b="1" dirty="0" smtClean="0">
              <a:latin typeface="Times New Roman" pitchFamily="18" charset="0"/>
              <a:cs typeface="Times New Roman" pitchFamily="18" charset="0"/>
            </a:endParaRPr>
          </a:p>
          <a:p>
            <a:pPr algn="ctr"/>
            <a:r>
              <a:rPr lang="ru-RU" sz="2000" b="1" dirty="0" smtClean="0">
                <a:latin typeface="Times New Roman" pitchFamily="18" charset="0"/>
                <a:cs typeface="Times New Roman" pitchFamily="18" charset="0"/>
              </a:rPr>
              <a:t>Дата проведения – 5 июня (Всемирный день охраны окружающей среды,  «День эколога»)</a:t>
            </a:r>
            <a:endParaRPr lang="ru-RU" sz="2000" b="1" dirty="0">
              <a:latin typeface="Times New Roman" pitchFamily="18" charset="0"/>
              <a:cs typeface="Times New Roman" pitchFamily="18" charset="0"/>
            </a:endParaRPr>
          </a:p>
        </p:txBody>
      </p:sp>
      <p:sp>
        <p:nvSpPr>
          <p:cNvPr id="6" name="Стрелка вниз 5"/>
          <p:cNvSpPr/>
          <p:nvPr/>
        </p:nvSpPr>
        <p:spPr>
          <a:xfrm>
            <a:off x="4071934" y="3500438"/>
            <a:ext cx="357190" cy="50006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7000" contrast="-30000"/>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1785918" y="285728"/>
            <a:ext cx="4786346"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ru-RU" b="1" dirty="0" smtClean="0"/>
              <a:t>ВЫСТАВКА ПОДЕЛОК ИЗ ВТОРИЧНОГО СЫРЬЯ</a:t>
            </a:r>
          </a:p>
          <a:p>
            <a:pPr algn="ctr"/>
            <a:endParaRPr lang="ru-RU" b="1" dirty="0"/>
          </a:p>
        </p:txBody>
      </p:sp>
      <p:pic>
        <p:nvPicPr>
          <p:cNvPr id="2050" name="Picture 2" descr="F:\Акции\сад\Фото\DSC02508.JPG"/>
          <p:cNvPicPr>
            <a:picLocks noChangeAspect="1" noChangeArrowheads="1"/>
          </p:cNvPicPr>
          <p:nvPr/>
        </p:nvPicPr>
        <p:blipFill>
          <a:blip r:embed="rId3" cstate="print"/>
          <a:srcRect/>
          <a:stretch>
            <a:fillRect/>
          </a:stretch>
        </p:blipFill>
        <p:spPr bwMode="auto">
          <a:xfrm>
            <a:off x="544651" y="3786190"/>
            <a:ext cx="1456611" cy="2589189"/>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051" name="Picture 3" descr="F:\Акции\сад\Фото\DSC02509.JPG"/>
          <p:cNvPicPr>
            <a:picLocks noChangeAspect="1" noChangeArrowheads="1"/>
          </p:cNvPicPr>
          <p:nvPr/>
        </p:nvPicPr>
        <p:blipFill>
          <a:blip r:embed="rId4" cstate="print"/>
          <a:srcRect/>
          <a:stretch>
            <a:fillRect/>
          </a:stretch>
        </p:blipFill>
        <p:spPr bwMode="auto">
          <a:xfrm>
            <a:off x="7072330" y="3857628"/>
            <a:ext cx="1416422" cy="2589189"/>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052" name="Picture 4" descr="F:\Акции\сад\Фото\DSC02500.JPG"/>
          <p:cNvPicPr>
            <a:picLocks noChangeAspect="1" noChangeArrowheads="1"/>
          </p:cNvPicPr>
          <p:nvPr/>
        </p:nvPicPr>
        <p:blipFill>
          <a:blip r:embed="rId5" cstate="print"/>
          <a:srcRect/>
          <a:stretch>
            <a:fillRect/>
          </a:stretch>
        </p:blipFill>
        <p:spPr bwMode="auto">
          <a:xfrm>
            <a:off x="6929454" y="1071546"/>
            <a:ext cx="1804958" cy="1242997"/>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053" name="Picture 5" descr="F:\Акции\сад\Фото\DSC02501.JPG"/>
          <p:cNvPicPr>
            <a:picLocks noChangeAspect="1" noChangeArrowheads="1"/>
          </p:cNvPicPr>
          <p:nvPr/>
        </p:nvPicPr>
        <p:blipFill>
          <a:blip r:embed="rId6" cstate="print"/>
          <a:srcRect/>
          <a:stretch>
            <a:fillRect/>
          </a:stretch>
        </p:blipFill>
        <p:spPr bwMode="auto">
          <a:xfrm>
            <a:off x="428596" y="1214422"/>
            <a:ext cx="1785950" cy="1242997"/>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054" name="Picture 6" descr="F:\Акции\сад\Фото\DSC02506.JPG"/>
          <p:cNvPicPr>
            <a:picLocks noChangeAspect="1" noChangeArrowheads="1"/>
          </p:cNvPicPr>
          <p:nvPr/>
        </p:nvPicPr>
        <p:blipFill>
          <a:blip r:embed="rId7" cstate="print"/>
          <a:srcRect/>
          <a:stretch>
            <a:fillRect/>
          </a:stretch>
        </p:blipFill>
        <p:spPr bwMode="auto">
          <a:xfrm>
            <a:off x="2428860" y="2500306"/>
            <a:ext cx="1785950" cy="1242997"/>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055" name="Picture 7" descr="F:\Акции\сад\Фото\IMG_0241.JPG"/>
          <p:cNvPicPr>
            <a:picLocks noChangeAspect="1" noChangeArrowheads="1"/>
          </p:cNvPicPr>
          <p:nvPr/>
        </p:nvPicPr>
        <p:blipFill>
          <a:blip r:embed="rId8" cstate="print"/>
          <a:srcRect/>
          <a:stretch>
            <a:fillRect/>
          </a:stretch>
        </p:blipFill>
        <p:spPr bwMode="auto">
          <a:xfrm>
            <a:off x="4929190" y="2500306"/>
            <a:ext cx="1785950" cy="1232345"/>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056" name="Picture 8" descr="F:\Акции\сад\P3251863.JPG"/>
          <p:cNvPicPr>
            <a:picLocks noChangeAspect="1" noChangeArrowheads="1"/>
          </p:cNvPicPr>
          <p:nvPr/>
        </p:nvPicPr>
        <p:blipFill>
          <a:blip r:embed="rId9" cstate="print"/>
          <a:srcRect/>
          <a:stretch>
            <a:fillRect/>
          </a:stretch>
        </p:blipFill>
        <p:spPr bwMode="auto">
          <a:xfrm>
            <a:off x="3000364" y="4286256"/>
            <a:ext cx="2857650" cy="2143140"/>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7000" contrast="-30000"/>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1785918" y="285728"/>
            <a:ext cx="478634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ru-RU" b="1" dirty="0" smtClean="0"/>
              <a:t>ПОДВЕДЕНИЕ ИТОГОВ</a:t>
            </a:r>
            <a:endParaRPr lang="ru-RU" b="1" dirty="0"/>
          </a:p>
        </p:txBody>
      </p:sp>
      <p:sp>
        <p:nvSpPr>
          <p:cNvPr id="25601" name="Rectangle 1"/>
          <p:cNvSpPr>
            <a:spLocks noChangeArrowheads="1"/>
          </p:cNvSpPr>
          <p:nvPr/>
        </p:nvSpPr>
        <p:spPr bwMode="auto">
          <a:xfrm>
            <a:off x="428596" y="928670"/>
            <a:ext cx="8215370" cy="424731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Критерии оценки</a:t>
            </a:r>
            <a:r>
              <a:rPr lang="ru-RU" b="1" dirty="0">
                <a:solidFill>
                  <a:schemeClr val="tx1"/>
                </a:solidFill>
                <a:latin typeface="Times New Roman" pitchFamily="18" charset="0"/>
                <a:ea typeface="Times New Roman" pitchFamily="18" charset="0"/>
                <a:cs typeface="Times New Roman" pitchFamily="18" charset="0"/>
              </a:rPr>
              <a:t> </a:t>
            </a:r>
            <a:r>
              <a:rPr lang="ru-RU" b="1" dirty="0" smtClean="0">
                <a:solidFill>
                  <a:schemeClr val="tx1"/>
                </a:solidFill>
                <a:latin typeface="Times New Roman" pitchFamily="18" charset="0"/>
                <a:ea typeface="Times New Roman" pitchFamily="18" charset="0"/>
                <a:cs typeface="Times New Roman" pitchFamily="18" charset="0"/>
              </a:rPr>
              <a:t>результатов проекта:</a:t>
            </a:r>
            <a:endPar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Количество обучающихся вовлечённых в природоохранительные мероприятия, эколого-музыкальные акции, создание презентаций, проектов.</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Уровень морального и психического состояния учащихся при выполнении просветительско-экологических  мероприятий.</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Прогнозируемые результаты проекта:</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Формирование навыков экологического воспитания.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Формирование бережного отношения к окружающей среде.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Формирование познавательного интереса к экологическим проблемам</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Формирование навыков поведения в природе.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Выработка умений оказывать практическую помощь природе, анализировать своё поведение и поведение одноклассников.</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0000" contrast="-13000"/>
          </a:blip>
          <a:srcRect/>
          <a:stretch>
            <a:fillRect t="-25000" b="-25000"/>
          </a:stretch>
        </a:blipFill>
        <a:effectLst/>
      </p:bgPr>
    </p:bg>
    <p:spTree>
      <p:nvGrpSpPr>
        <p:cNvPr id="1" name=""/>
        <p:cNvGrpSpPr/>
        <p:nvPr/>
      </p:nvGrpSpPr>
      <p:grpSpPr>
        <a:xfrm>
          <a:off x="0" y="0"/>
          <a:ext cx="0" cy="0"/>
          <a:chOff x="0" y="0"/>
          <a:chExt cx="0" cy="0"/>
        </a:xfrm>
      </p:grpSpPr>
      <p:sp>
        <p:nvSpPr>
          <p:cNvPr id="2" name="TextBox 1"/>
          <p:cNvSpPr txBox="1"/>
          <p:nvPr/>
        </p:nvSpPr>
        <p:spPr>
          <a:xfrm>
            <a:off x="1142976" y="3857628"/>
            <a:ext cx="7072362" cy="175432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ЗА ВНИМАНИЕ!</a:t>
            </a:r>
            <a:endParaRPr lang="ru-RU" sz="54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142844" y="214290"/>
            <a:ext cx="8786874" cy="230832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БЕРЕГИТЕ МИР ВОКРУГ НАС!</a:t>
            </a:r>
            <a:endPar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5720" y="500042"/>
            <a:ext cx="8286808" cy="5201424"/>
          </a:xfrm>
          <a:prstGeom prst="rect">
            <a:avLst/>
          </a:prstGeom>
          <a:noFill/>
        </p:spPr>
        <p:txBody>
          <a:bodyPr wrap="square" rtlCol="0">
            <a:spAutoFit/>
          </a:bodyPr>
          <a:lstStyle/>
          <a:p>
            <a:r>
              <a:rPr lang="ru-RU" sz="3200" b="1" dirty="0" smtClean="0"/>
              <a:t>Цели </a:t>
            </a:r>
            <a:r>
              <a:rPr lang="ru-RU" sz="3200" b="1" dirty="0"/>
              <a:t>проекта</a:t>
            </a:r>
            <a:r>
              <a:rPr lang="ru-RU" sz="3200" b="1" dirty="0" smtClean="0"/>
              <a:t>:</a:t>
            </a:r>
          </a:p>
          <a:p>
            <a:endParaRPr lang="ru-RU" sz="2000" dirty="0"/>
          </a:p>
          <a:p>
            <a:pPr lvl="0">
              <a:buFontTx/>
              <a:buChar char="-"/>
            </a:pPr>
            <a:r>
              <a:rPr lang="ru-RU" sz="2000" dirty="0" smtClean="0"/>
              <a:t>Сформировать </a:t>
            </a:r>
            <a:r>
              <a:rPr lang="ru-RU" sz="2000" dirty="0"/>
              <a:t>экологическое мировоззрение у учащихся, как возможность реально оценить экологическую ситуацию в природе</a:t>
            </a:r>
            <a:r>
              <a:rPr lang="ru-RU" sz="2000" dirty="0" smtClean="0"/>
              <a:t>.</a:t>
            </a:r>
          </a:p>
          <a:p>
            <a:pPr lvl="0">
              <a:buFontTx/>
              <a:buChar char="-"/>
            </a:pPr>
            <a:endParaRPr lang="ru-RU" sz="2000" dirty="0"/>
          </a:p>
          <a:p>
            <a:pPr lvl="0">
              <a:buFontTx/>
              <a:buChar char="-"/>
            </a:pPr>
            <a:r>
              <a:rPr lang="ru-RU" sz="2000" dirty="0" smtClean="0"/>
              <a:t>Научить </a:t>
            </a:r>
            <a:r>
              <a:rPr lang="ru-RU" sz="2000" dirty="0"/>
              <a:t>учащихся принимать активное участие в природоохранительных мероприятиях</a:t>
            </a:r>
            <a:r>
              <a:rPr lang="ru-RU" sz="2000" dirty="0" smtClean="0"/>
              <a:t>.</a:t>
            </a:r>
          </a:p>
          <a:p>
            <a:pPr lvl="0">
              <a:buFontTx/>
              <a:buChar char="-"/>
            </a:pPr>
            <a:endParaRPr lang="ru-RU" sz="2000" dirty="0"/>
          </a:p>
          <a:p>
            <a:pPr lvl="0">
              <a:buFontTx/>
              <a:buChar char="-"/>
            </a:pPr>
            <a:r>
              <a:rPr lang="ru-RU" sz="2000" dirty="0" smtClean="0"/>
              <a:t>Выработать </a:t>
            </a:r>
            <a:r>
              <a:rPr lang="ru-RU" sz="2000" dirty="0"/>
              <a:t>у учащихся навыки поведения в природе и убеждения, что “Природа - наш дом</a:t>
            </a:r>
            <a:r>
              <a:rPr lang="ru-RU" sz="2000" dirty="0" smtClean="0"/>
              <a:t>”.</a:t>
            </a:r>
          </a:p>
          <a:p>
            <a:pPr lvl="0">
              <a:buFontTx/>
              <a:buChar char="-"/>
            </a:pPr>
            <a:endParaRPr lang="ru-RU" sz="2000" dirty="0"/>
          </a:p>
          <a:p>
            <a:pPr lvl="0">
              <a:buFontTx/>
              <a:buChar char="-"/>
            </a:pPr>
            <a:r>
              <a:rPr lang="ru-RU" sz="2000" dirty="0" smtClean="0"/>
              <a:t>Проведение  </a:t>
            </a:r>
            <a:r>
              <a:rPr lang="ru-RU" sz="2000" dirty="0"/>
              <a:t>музыкально-экологических акций в защиту природы</a:t>
            </a:r>
            <a:r>
              <a:rPr lang="ru-RU" sz="2000" dirty="0" smtClean="0"/>
              <a:t>.</a:t>
            </a:r>
          </a:p>
          <a:p>
            <a:pPr lvl="0">
              <a:buFontTx/>
              <a:buChar char="-"/>
            </a:pPr>
            <a:endParaRPr lang="ru-RU" sz="2000" dirty="0"/>
          </a:p>
          <a:p>
            <a:pPr lvl="0"/>
            <a:r>
              <a:rPr lang="ru-RU" sz="2000" dirty="0" smtClean="0"/>
              <a:t>- Проведение </a:t>
            </a:r>
            <a:r>
              <a:rPr lang="ru-RU" sz="2000" dirty="0"/>
              <a:t>экологического образования с обучающимися дошкольного отделения и обучающимися начальной и средней школы.</a:t>
            </a:r>
          </a:p>
          <a:p>
            <a:endParaRPr lang="ru-RU"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14282" y="285728"/>
            <a:ext cx="8643998"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ru-RU" sz="3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Задачи проекта:</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Способствовать формированию   бережного отношения к  окружающей среде.</a:t>
            </a:r>
          </a:p>
          <a:p>
            <a:pPr marL="0" marR="0" lvl="0" indent="0" algn="l" defTabSz="914400" rtl="0" eaLnBrk="0" fontAlgn="base" latinLnBrk="0" hangingPunct="0">
              <a:lnSpc>
                <a:spcPct val="100000"/>
              </a:lnSpc>
              <a:spcBef>
                <a:spcPct val="0"/>
              </a:spcBef>
              <a:spcAft>
                <a:spcPct val="0"/>
              </a:spcAft>
              <a:buClrTx/>
              <a:buSzTx/>
              <a:tabLst>
                <a:tab pos="180975" algn="l"/>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Приобщать детей к проблемам экологии посредство проведения музыкально-экологических  акций в школе.</a:t>
            </a:r>
          </a:p>
          <a:p>
            <a:pPr marL="0" marR="0" lvl="0" indent="0" algn="l" defTabSz="914400" rtl="0" eaLnBrk="0" fontAlgn="base" latinLnBrk="0" hangingPunct="0">
              <a:lnSpc>
                <a:spcPct val="100000"/>
              </a:lnSpc>
              <a:spcBef>
                <a:spcPct val="0"/>
              </a:spcBef>
              <a:spcAft>
                <a:spcPct val="0"/>
              </a:spcAft>
              <a:buClrTx/>
              <a:buSzTx/>
              <a:tabLst>
                <a:tab pos="180975" algn="l"/>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Проводить просветительно-образовательную работу с детьми дошкольного отделения школы (средняя группа), для формирования первоначальных знаний	 в  рамках экологического воспитания.</a:t>
            </a:r>
          </a:p>
          <a:p>
            <a:pPr marL="0" marR="0" lvl="0" indent="0" algn="l" defTabSz="914400" rtl="0" eaLnBrk="0" fontAlgn="base" latinLnBrk="0" hangingPunct="0">
              <a:lnSpc>
                <a:spcPct val="100000"/>
              </a:lnSpc>
              <a:spcBef>
                <a:spcPct val="0"/>
              </a:spcBef>
              <a:spcAft>
                <a:spcPct val="0"/>
              </a:spcAft>
              <a:buClrTx/>
              <a:buSzTx/>
              <a:tabLst>
                <a:tab pos="180975" algn="l"/>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Развитие экологической ответственности по отношению к окружающей среде, своему здоровью.</a:t>
            </a:r>
          </a:p>
          <a:p>
            <a:pPr marL="0" marR="0" lvl="0" indent="0" algn="l" defTabSz="914400" rtl="0" eaLnBrk="0" fontAlgn="base" latinLnBrk="0" hangingPunct="0">
              <a:lnSpc>
                <a:spcPct val="100000"/>
              </a:lnSpc>
              <a:spcBef>
                <a:spcPct val="0"/>
              </a:spcBef>
              <a:spcAft>
                <a:spcPct val="0"/>
              </a:spcAft>
              <a:buClrTx/>
              <a:buSzTx/>
              <a:tabLst>
                <a:tab pos="180975" algn="l"/>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Привлечь  внимание детей  на  угрозу, которую представляет воздействие человека на окружающую природу.</a:t>
            </a:r>
          </a:p>
          <a:p>
            <a:pPr marL="0" marR="0" lvl="0" indent="0" algn="l" defTabSz="914400" rtl="0" eaLnBrk="0" fontAlgn="base" latinLnBrk="0" hangingPunct="0">
              <a:lnSpc>
                <a:spcPct val="100000"/>
              </a:lnSpc>
              <a:spcBef>
                <a:spcPct val="0"/>
              </a:spcBef>
              <a:spcAft>
                <a:spcPct val="0"/>
              </a:spcAft>
              <a:buClrTx/>
              <a:buSzTx/>
              <a:tabLst>
                <a:tab pos="180975" algn="l"/>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180975" algn="l"/>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Формировать у учащихся познавательный интерес к экологическим проблемам и стремление принять посильное участие в их решении.</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14282" y="214290"/>
            <a:ext cx="864399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Актуальность темы: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Сегодня в эпоху бурного развития цивилизации, человечество все чаще сталкивается с проблемами экологического характера. Человек привык все брать от природы и ничего не отдавать. Живя под лозунгом: « Мы не можем ждать милости от природы»,  человеческое общество все больше давит  на окружающую среду, это давление принимает огромные масштабы. Планету может спасти только сам человек, глубоко понимая законы природы, осознавая,  что он сам является  частью этой природы. Мы видим, что в условиях надвигающейся катастрофы, все большее значение приобретает экологическое образование и воспитание человека. В современных условиях, рыночной экономике, происходит кризис нравственности, ведь экология и нравственность взаимообусловлены, следовательно, особое  внимание  необходимо уделять нравственному воспитанию. Нужно очень серьезно подумать о восстановлении природы, о бережном отношении к ней, иначе это приведет к тому, о чем написал в своем стихотворении В. Федоров: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Меня охватывает дрожь,</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Когда смотрю в провал  заклятый,</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 человечество, куда ты,</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Куда ты милое идешь</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Земли не вечна благодать.</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Когда последнего потомка</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 пустишь по миру с котомкой</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Ей будет нечего подать.</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928926" y="285728"/>
            <a:ext cx="278608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b="1" dirty="0" smtClean="0"/>
              <a:t>НАПРАВЛЕНИЯ РАБОТЫ</a:t>
            </a:r>
            <a:endParaRPr lang="ru-RU" b="1" dirty="0"/>
          </a:p>
        </p:txBody>
      </p:sp>
      <p:sp>
        <p:nvSpPr>
          <p:cNvPr id="4" name="TextBox 3"/>
          <p:cNvSpPr txBox="1"/>
          <p:nvPr/>
        </p:nvSpPr>
        <p:spPr>
          <a:xfrm>
            <a:off x="142844" y="1071546"/>
            <a:ext cx="392909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ru-RU" b="1" i="1" dirty="0"/>
              <a:t>Музыкально-экологические акции для учащихся школы</a:t>
            </a:r>
          </a:p>
        </p:txBody>
      </p:sp>
      <p:sp>
        <p:nvSpPr>
          <p:cNvPr id="17412" name="Rectangle 4"/>
          <p:cNvSpPr>
            <a:spLocks noChangeArrowheads="1"/>
          </p:cNvSpPr>
          <p:nvPr/>
        </p:nvSpPr>
        <p:spPr bwMode="auto">
          <a:xfrm>
            <a:off x="4643438" y="1071546"/>
            <a:ext cx="4357718" cy="95410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Просветительско</a:t>
            </a:r>
            <a:r>
              <a:rPr kumimoji="0" lang="ru-RU" sz="14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образовательная деятельность с  обучающимися начальной и основной  школы, и обучающимися  дошкольного отделения</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Стрелка вниз 8"/>
          <p:cNvSpPr/>
          <p:nvPr/>
        </p:nvSpPr>
        <p:spPr>
          <a:xfrm>
            <a:off x="3857620" y="642918"/>
            <a:ext cx="214314" cy="428628"/>
          </a:xfrm>
          <a:prstGeom prst="downArrow">
            <a:avLst/>
          </a:prstGeom>
          <a:solidFill>
            <a:schemeClr val="accent3">
              <a:lumMod val="75000"/>
            </a:schemeClr>
          </a:solidFill>
          <a:scene3d>
            <a:camera prst="orthographicFront">
              <a:rot lat="20099988" lon="0" rev="191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4500562" y="642918"/>
            <a:ext cx="214314" cy="428628"/>
          </a:xfrm>
          <a:prstGeom prst="downArrow">
            <a:avLst/>
          </a:prstGeom>
          <a:solidFill>
            <a:schemeClr val="accent3">
              <a:lumMod val="75000"/>
            </a:schemeClr>
          </a:solidFill>
          <a:scene3d>
            <a:camera prst="orthographicFront">
              <a:rot lat="20099988" lon="0" rev="2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2928926" y="2357430"/>
            <a:ext cx="271464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ru-RU" b="1" dirty="0" smtClean="0"/>
              <a:t>УЧАСТНИКИ ПРОЕКТА </a:t>
            </a:r>
            <a:endParaRPr lang="ru-RU" b="1" dirty="0"/>
          </a:p>
        </p:txBody>
      </p:sp>
      <p:sp>
        <p:nvSpPr>
          <p:cNvPr id="17413" name="Rectangle 5"/>
          <p:cNvSpPr>
            <a:spLocks noChangeArrowheads="1"/>
          </p:cNvSpPr>
          <p:nvPr/>
        </p:nvSpPr>
        <p:spPr bwMode="auto">
          <a:xfrm>
            <a:off x="2428860" y="3286124"/>
            <a:ext cx="3714776" cy="175432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1" i="1"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Педколлектив</a:t>
            </a:r>
            <a:r>
              <a:rPr kumimoji="0" lang="ru-RU"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ru-RU"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Учащиеся 10 класса.</a:t>
            </a:r>
            <a:endParaRPr kumimoji="0" lang="ru-RU"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Учащиеся  начальной школы, основной школы.</a:t>
            </a:r>
            <a:endParaRPr kumimoji="0" lang="ru-RU"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ru-RU"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Обучающиеся  дошкольного отделения </a:t>
            </a:r>
            <a:endParaRPr kumimoji="0" lang="ru-RU" b="1" i="1" u="none" strike="noStrike" cap="none" normalizeH="0" baseline="0" dirty="0" smtClean="0">
              <a:ln>
                <a:noFill/>
              </a:ln>
              <a:solidFill>
                <a:schemeClr val="tx1"/>
              </a:solidFill>
              <a:effectLst/>
              <a:latin typeface="Arial" pitchFamily="34" charset="0"/>
              <a:cs typeface="Arial" pitchFamily="34" charset="0"/>
            </a:endParaRPr>
          </a:p>
        </p:txBody>
      </p:sp>
      <p:sp>
        <p:nvSpPr>
          <p:cNvPr id="14" name="Стрелка вниз 13"/>
          <p:cNvSpPr/>
          <p:nvPr/>
        </p:nvSpPr>
        <p:spPr>
          <a:xfrm>
            <a:off x="4214810" y="2786058"/>
            <a:ext cx="214314" cy="428628"/>
          </a:xfrm>
          <a:prstGeom prst="downArrow">
            <a:avLst/>
          </a:prstGeom>
          <a:solidFill>
            <a:schemeClr val="accent3">
              <a:lumMod val="75000"/>
            </a:schemeClr>
          </a:solidFill>
          <a:scene3d>
            <a:camera prst="orthographicFront">
              <a:rot lat="20099988"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14" name="Rectangle 6"/>
          <p:cNvSpPr>
            <a:spLocks noChangeArrowheads="1"/>
          </p:cNvSpPr>
          <p:nvPr/>
        </p:nvSpPr>
        <p:spPr bwMode="auto">
          <a:xfrm>
            <a:off x="1357290" y="5643578"/>
            <a:ext cx="5786446" cy="369332"/>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Сроки реализации:</a:t>
            </a:r>
            <a:r>
              <a:rPr lang="ru-RU" dirty="0">
                <a:latin typeface="Arial" pitchFamily="34" charset="0"/>
                <a:ea typeface="Times New Roman" pitchFamily="18" charset="0"/>
                <a:cs typeface="Arial" pitchFamily="34" charset="0"/>
              </a:rPr>
              <a:t> </a:t>
            </a:r>
            <a:r>
              <a:rPr lang="ru-RU" dirty="0" smtClean="0">
                <a:latin typeface="Arial" pitchFamily="34" charset="0"/>
                <a:ea typeface="Times New Roman" pitchFamily="18" charset="0"/>
                <a:cs typeface="Arial" pitchFamily="34" charset="0"/>
              </a:rPr>
              <a:t> </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Долгосрочный (1 год)</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29000" contrast="21000"/>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71736" y="142852"/>
            <a:ext cx="3500462"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ru-RU" b="1" dirty="0" smtClean="0">
                <a:solidFill>
                  <a:schemeClr val="bg1"/>
                </a:solidFill>
              </a:rPr>
              <a:t>ЭТАПЫ РАБОТЫ НАД ПРОЕКТОМ</a:t>
            </a:r>
            <a:endParaRPr lang="ru-RU" b="1" dirty="0">
              <a:solidFill>
                <a:schemeClr val="bg1"/>
              </a:solidFill>
            </a:endParaRPr>
          </a:p>
        </p:txBody>
      </p:sp>
      <p:sp>
        <p:nvSpPr>
          <p:cNvPr id="3" name="TextBox 2"/>
          <p:cNvSpPr txBox="1"/>
          <p:nvPr/>
        </p:nvSpPr>
        <p:spPr>
          <a:xfrm>
            <a:off x="285720" y="1071546"/>
            <a:ext cx="335758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b="1" dirty="0" smtClean="0"/>
              <a:t>I</a:t>
            </a:r>
            <a:r>
              <a:rPr lang="ru-RU" b="1" dirty="0" smtClean="0"/>
              <a:t>.  ПОДГОТОВИТЕЛЬНЫЙ ЭТАП</a:t>
            </a:r>
            <a:endParaRPr lang="ru-RU" b="1" dirty="0"/>
          </a:p>
        </p:txBody>
      </p:sp>
      <p:sp>
        <p:nvSpPr>
          <p:cNvPr id="18433" name="Rectangle 1"/>
          <p:cNvSpPr>
            <a:spLocks noChangeArrowheads="1"/>
          </p:cNvSpPr>
          <p:nvPr/>
        </p:nvSpPr>
        <p:spPr bwMode="auto">
          <a:xfrm>
            <a:off x="357158" y="2071678"/>
            <a:ext cx="7572428" cy="34778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Анализ литературы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ru-RU" sz="2000" dirty="0" smtClean="0">
                <a:solidFill>
                  <a:schemeClr val="tx1"/>
                </a:solidFill>
                <a:latin typeface="Times New Roman" pitchFamily="18" charset="0"/>
                <a:ea typeface="Times New Roman" pitchFamily="18" charset="0"/>
                <a:cs typeface="Times New Roman" pitchFamily="18" charset="0"/>
              </a:rPr>
              <a:t>- По</a:t>
            </a: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лучение первичных понятий: заповедник, заказник, памятник природы, национальные парики, ботанические сады, красная книга растений и животных,  Красная книга Российской Федерации, Красная книга Ленинградской области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200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С</a:t>
            </a: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оставление перспективного плана</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Разработка конспектов  уроков, классных часов, совместных  открытых мероприятий.</a:t>
            </a:r>
            <a:endParaRPr kumimoji="0" lang="ru-RU" sz="20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7000" contrast="-26000"/>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57224" y="357166"/>
            <a:ext cx="3429024"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000" b="1" dirty="0" smtClean="0"/>
              <a:t>II</a:t>
            </a:r>
            <a:r>
              <a:rPr lang="ru-RU" sz="2000" b="1" dirty="0" smtClean="0"/>
              <a:t>. ОСНОВНОЙ ЭТАП</a:t>
            </a:r>
            <a:endParaRPr lang="ru-RU" sz="2000" b="1" dirty="0"/>
          </a:p>
        </p:txBody>
      </p:sp>
      <p:sp>
        <p:nvSpPr>
          <p:cNvPr id="19457" name="Rectangle 1"/>
          <p:cNvSpPr>
            <a:spLocks noChangeArrowheads="1"/>
          </p:cNvSpPr>
          <p:nvPr/>
        </p:nvSpPr>
        <p:spPr bwMode="auto">
          <a:xfrm>
            <a:off x="357158" y="928670"/>
            <a:ext cx="8286808" cy="132343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Работа по  годовому плану работы. </a:t>
            </a:r>
            <a:r>
              <a:rPr lang="ru-RU" sz="2000" dirty="0" smtClean="0">
                <a:latin typeface="Times New Roman" pitchFamily="18" charset="0"/>
                <a:ea typeface="Times New Roman" pitchFamily="18" charset="0"/>
                <a:cs typeface="Times New Roman" pitchFamily="18" charset="0"/>
              </a:rPr>
              <a:t>П</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роведение  музыкально-экологических акций, мастер-классов, бесед, экологических вечеров, экологических рейдов, субботников. Посещение выставок. Изготовление поделок на экологическую тему.</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TextBox 3"/>
          <p:cNvSpPr txBox="1"/>
          <p:nvPr/>
        </p:nvSpPr>
        <p:spPr>
          <a:xfrm>
            <a:off x="3428992" y="2643182"/>
            <a:ext cx="185738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b="1" dirty="0"/>
              <a:t>Б</a:t>
            </a:r>
            <a:r>
              <a:rPr lang="ru-RU" b="1" dirty="0" smtClean="0"/>
              <a:t>ЕСЕДЫ</a:t>
            </a:r>
            <a:endParaRPr lang="ru-RU" b="1" dirty="0"/>
          </a:p>
        </p:txBody>
      </p:sp>
      <p:pic>
        <p:nvPicPr>
          <p:cNvPr id="3074" name="Picture 2" descr="F:\Акции\сад\сад1\20140317_084443.jpg"/>
          <p:cNvPicPr>
            <a:picLocks noChangeAspect="1" noChangeArrowheads="1"/>
          </p:cNvPicPr>
          <p:nvPr/>
        </p:nvPicPr>
        <p:blipFill>
          <a:blip r:embed="rId3" cstate="print"/>
          <a:srcRect/>
          <a:stretch>
            <a:fillRect/>
          </a:stretch>
        </p:blipFill>
        <p:spPr bwMode="auto">
          <a:xfrm>
            <a:off x="5076056" y="3429000"/>
            <a:ext cx="1512168" cy="2016224"/>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3075" name="Picture 3" descr="F:\Акции\сад\сад1\20140317_084644.jpg"/>
          <p:cNvPicPr>
            <a:picLocks noChangeAspect="1" noChangeArrowheads="1"/>
          </p:cNvPicPr>
          <p:nvPr/>
        </p:nvPicPr>
        <p:blipFill>
          <a:blip r:embed="rId4" cstate="print"/>
          <a:srcRect/>
          <a:stretch>
            <a:fillRect/>
          </a:stretch>
        </p:blipFill>
        <p:spPr bwMode="auto">
          <a:xfrm>
            <a:off x="7020272" y="4365104"/>
            <a:ext cx="1512595" cy="2016794"/>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3076" name="Picture 4" descr="F:\Акции\IMG_4341.JPG"/>
          <p:cNvPicPr>
            <a:picLocks noChangeAspect="1" noChangeArrowheads="1"/>
          </p:cNvPicPr>
          <p:nvPr/>
        </p:nvPicPr>
        <p:blipFill>
          <a:blip r:embed="rId5" cstate="print"/>
          <a:srcRect/>
          <a:stretch>
            <a:fillRect/>
          </a:stretch>
        </p:blipFill>
        <p:spPr bwMode="auto">
          <a:xfrm>
            <a:off x="755576" y="3501008"/>
            <a:ext cx="1528698" cy="2038243"/>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026" name="Picture 2" descr="E:\Акции\20140403_141624.jpg"/>
          <p:cNvPicPr>
            <a:picLocks noChangeAspect="1" noChangeArrowheads="1"/>
          </p:cNvPicPr>
          <p:nvPr/>
        </p:nvPicPr>
        <p:blipFill>
          <a:blip r:embed="rId6" cstate="print"/>
          <a:srcRect/>
          <a:stretch>
            <a:fillRect/>
          </a:stretch>
        </p:blipFill>
        <p:spPr bwMode="auto">
          <a:xfrm>
            <a:off x="2771800" y="4869160"/>
            <a:ext cx="1979712" cy="1484784"/>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7000" contrast="-26000"/>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071670" y="357166"/>
            <a:ext cx="514353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b="1" dirty="0" smtClean="0"/>
              <a:t>МУЗЫКАЛЬНО-ЭКОЛОГИЧЕСКИЕ АКЦИИ</a:t>
            </a:r>
            <a:endParaRPr lang="ru-RU" b="1" dirty="0"/>
          </a:p>
        </p:txBody>
      </p:sp>
      <p:pic>
        <p:nvPicPr>
          <p:cNvPr id="5123" name="Picture 3" descr="F:\Акции\сад\g6u2m7aQGSY.jpg"/>
          <p:cNvPicPr>
            <a:picLocks noChangeAspect="1" noChangeArrowheads="1"/>
          </p:cNvPicPr>
          <p:nvPr/>
        </p:nvPicPr>
        <p:blipFill>
          <a:blip r:embed="rId3" cstate="print"/>
          <a:srcRect/>
          <a:stretch>
            <a:fillRect/>
          </a:stretch>
        </p:blipFill>
        <p:spPr bwMode="auto">
          <a:xfrm>
            <a:off x="971600" y="1772816"/>
            <a:ext cx="2304256" cy="1728192"/>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5" name="TextBox 4"/>
          <p:cNvSpPr txBox="1"/>
          <p:nvPr/>
        </p:nvSpPr>
        <p:spPr>
          <a:xfrm>
            <a:off x="1331640" y="1052736"/>
            <a:ext cx="150019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smtClean="0"/>
              <a:t>День воды </a:t>
            </a:r>
            <a:endParaRPr lang="ru-RU" dirty="0"/>
          </a:p>
        </p:txBody>
      </p:sp>
      <p:sp>
        <p:nvSpPr>
          <p:cNvPr id="6" name="TextBox 5"/>
          <p:cNvSpPr txBox="1"/>
          <p:nvPr/>
        </p:nvSpPr>
        <p:spPr>
          <a:xfrm>
            <a:off x="6228184" y="1124744"/>
            <a:ext cx="178595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smtClean="0"/>
              <a:t>Час Земли</a:t>
            </a:r>
            <a:endParaRPr lang="ru-RU" dirty="0"/>
          </a:p>
        </p:txBody>
      </p:sp>
      <p:sp>
        <p:nvSpPr>
          <p:cNvPr id="7" name="TextBox 6"/>
          <p:cNvSpPr txBox="1"/>
          <p:nvPr/>
        </p:nvSpPr>
        <p:spPr>
          <a:xfrm>
            <a:off x="899592" y="3789040"/>
            <a:ext cx="235745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smtClean="0"/>
              <a:t>Всемирный день защиты животных</a:t>
            </a:r>
            <a:endParaRPr lang="ru-RU" dirty="0"/>
          </a:p>
        </p:txBody>
      </p:sp>
      <p:sp>
        <p:nvSpPr>
          <p:cNvPr id="8" name="TextBox 7"/>
          <p:cNvSpPr txBox="1"/>
          <p:nvPr/>
        </p:nvSpPr>
        <p:spPr>
          <a:xfrm>
            <a:off x="5868144" y="3789040"/>
            <a:ext cx="207170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dirty="0" smtClean="0"/>
              <a:t>Всемирный день Земли</a:t>
            </a:r>
            <a:endParaRPr lang="ru-RU" dirty="0"/>
          </a:p>
        </p:txBody>
      </p:sp>
      <p:pic>
        <p:nvPicPr>
          <p:cNvPr id="2050" name="Picture 2" descr="D:\фото\DSC07731.JPG"/>
          <p:cNvPicPr>
            <a:picLocks noChangeAspect="1" noChangeArrowheads="1"/>
          </p:cNvPicPr>
          <p:nvPr/>
        </p:nvPicPr>
        <p:blipFill>
          <a:blip r:embed="rId4" cstate="print"/>
          <a:srcRect/>
          <a:stretch>
            <a:fillRect/>
          </a:stretch>
        </p:blipFill>
        <p:spPr bwMode="auto">
          <a:xfrm>
            <a:off x="611560" y="4869160"/>
            <a:ext cx="1368152" cy="1026114"/>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051" name="Picture 3" descr="D:\фото\DSC07739.JPG"/>
          <p:cNvPicPr>
            <a:picLocks noChangeAspect="1" noChangeArrowheads="1"/>
          </p:cNvPicPr>
          <p:nvPr/>
        </p:nvPicPr>
        <p:blipFill>
          <a:blip r:embed="rId5" cstate="print"/>
          <a:srcRect/>
          <a:stretch>
            <a:fillRect/>
          </a:stretch>
        </p:blipFill>
        <p:spPr bwMode="auto">
          <a:xfrm>
            <a:off x="5652120" y="1772816"/>
            <a:ext cx="1440160" cy="1080120"/>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052" name="Picture 4" descr="D:\фото\DSC07740.JPG"/>
          <p:cNvPicPr>
            <a:picLocks noChangeAspect="1" noChangeArrowheads="1"/>
          </p:cNvPicPr>
          <p:nvPr/>
        </p:nvPicPr>
        <p:blipFill>
          <a:blip r:embed="rId6" cstate="print"/>
          <a:srcRect/>
          <a:stretch>
            <a:fillRect/>
          </a:stretch>
        </p:blipFill>
        <p:spPr bwMode="auto">
          <a:xfrm>
            <a:off x="7308304" y="2348880"/>
            <a:ext cx="1452935" cy="1089701"/>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053" name="Picture 5" descr="D:\фото\DSC07733.JPG"/>
          <p:cNvPicPr>
            <a:picLocks noChangeAspect="1" noChangeArrowheads="1"/>
          </p:cNvPicPr>
          <p:nvPr/>
        </p:nvPicPr>
        <p:blipFill>
          <a:blip r:embed="rId7" cstate="print"/>
          <a:srcRect/>
          <a:stretch>
            <a:fillRect/>
          </a:stretch>
        </p:blipFill>
        <p:spPr bwMode="auto">
          <a:xfrm>
            <a:off x="5796136" y="4653136"/>
            <a:ext cx="2304256" cy="1728192"/>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054" name="Picture 6" descr="D:\фото\DSC07732.JPG"/>
          <p:cNvPicPr>
            <a:picLocks noChangeAspect="1" noChangeArrowheads="1"/>
          </p:cNvPicPr>
          <p:nvPr/>
        </p:nvPicPr>
        <p:blipFill>
          <a:blip r:embed="rId8" cstate="print"/>
          <a:srcRect/>
          <a:stretch>
            <a:fillRect/>
          </a:stretch>
        </p:blipFill>
        <p:spPr bwMode="auto">
          <a:xfrm>
            <a:off x="2483768" y="5157192"/>
            <a:ext cx="1008112" cy="1344149"/>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7000" contrast="-25000"/>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000364" y="357166"/>
            <a:ext cx="3071834"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b="1" dirty="0" smtClean="0"/>
              <a:t>МАСТЕР-КЛАССЫ</a:t>
            </a:r>
            <a:endParaRPr lang="ru-RU" b="1" dirty="0"/>
          </a:p>
        </p:txBody>
      </p:sp>
      <p:sp>
        <p:nvSpPr>
          <p:cNvPr id="3" name="TextBox 2"/>
          <p:cNvSpPr txBox="1"/>
          <p:nvPr/>
        </p:nvSpPr>
        <p:spPr>
          <a:xfrm>
            <a:off x="3143240" y="3357562"/>
            <a:ext cx="3071834"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b="1" dirty="0" smtClean="0"/>
              <a:t>ИЗГОТОВЛЕНИЕ ПОДЕЛОК ИЗ БРОСОВОГО МАТЕРИАЛА</a:t>
            </a:r>
            <a:endParaRPr lang="ru-RU" b="1" dirty="0"/>
          </a:p>
        </p:txBody>
      </p:sp>
      <p:pic>
        <p:nvPicPr>
          <p:cNvPr id="2050" name="Picture 2" descr="F:\Акции\сад\P3241796.JPG"/>
          <p:cNvPicPr>
            <a:picLocks noChangeAspect="1" noChangeArrowheads="1"/>
          </p:cNvPicPr>
          <p:nvPr/>
        </p:nvPicPr>
        <p:blipFill>
          <a:blip r:embed="rId3" cstate="print"/>
          <a:srcRect/>
          <a:stretch>
            <a:fillRect/>
          </a:stretch>
        </p:blipFill>
        <p:spPr bwMode="auto">
          <a:xfrm>
            <a:off x="3571868" y="4857760"/>
            <a:ext cx="2071702" cy="1553706"/>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051" name="Picture 3" descr="F:\Акции\сад\сад1\20140317_085034.jpg"/>
          <p:cNvPicPr>
            <a:picLocks noChangeAspect="1" noChangeArrowheads="1"/>
          </p:cNvPicPr>
          <p:nvPr/>
        </p:nvPicPr>
        <p:blipFill>
          <a:blip r:embed="rId4" cstate="print"/>
          <a:srcRect/>
          <a:stretch>
            <a:fillRect/>
          </a:stretch>
        </p:blipFill>
        <p:spPr bwMode="auto">
          <a:xfrm>
            <a:off x="5214942" y="1071546"/>
            <a:ext cx="1635554" cy="2071703"/>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052" name="Picture 4" descr="F:\Акции\сад\P3251849.JPG"/>
          <p:cNvPicPr>
            <a:picLocks noChangeAspect="1" noChangeArrowheads="1"/>
          </p:cNvPicPr>
          <p:nvPr/>
        </p:nvPicPr>
        <p:blipFill>
          <a:blip r:embed="rId5" cstate="print"/>
          <a:srcRect/>
          <a:stretch>
            <a:fillRect/>
          </a:stretch>
        </p:blipFill>
        <p:spPr bwMode="auto">
          <a:xfrm>
            <a:off x="571472" y="4357694"/>
            <a:ext cx="2071702" cy="1553706"/>
          </a:xfrm>
          <a:prstGeom prst="rect">
            <a:avLst/>
          </a:prstGeom>
          <a:noFill/>
          <a:effectLst>
            <a:glow rad="139700">
              <a:schemeClr val="accent6">
                <a:satMod val="175000"/>
                <a:alpha val="40000"/>
              </a:schemeClr>
            </a:glow>
          </a:effectLst>
        </p:spPr>
      </p:pic>
      <p:pic>
        <p:nvPicPr>
          <p:cNvPr id="2053" name="Picture 5" descr="F:\Акции\сад\P3241799.JPG"/>
          <p:cNvPicPr>
            <a:picLocks noChangeAspect="1" noChangeArrowheads="1"/>
          </p:cNvPicPr>
          <p:nvPr/>
        </p:nvPicPr>
        <p:blipFill>
          <a:blip r:embed="rId6" cstate="print"/>
          <a:srcRect/>
          <a:stretch>
            <a:fillRect/>
          </a:stretch>
        </p:blipFill>
        <p:spPr bwMode="auto">
          <a:xfrm>
            <a:off x="6429388" y="4429132"/>
            <a:ext cx="2071702" cy="1553706"/>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2054" name="Picture 6" descr="F:\Акции\сад\P3241789.JPG"/>
          <p:cNvPicPr>
            <a:picLocks noChangeAspect="1" noChangeArrowheads="1"/>
          </p:cNvPicPr>
          <p:nvPr/>
        </p:nvPicPr>
        <p:blipFill>
          <a:blip r:embed="rId7" cstate="print"/>
          <a:srcRect/>
          <a:stretch>
            <a:fillRect/>
          </a:stretch>
        </p:blipFill>
        <p:spPr bwMode="auto">
          <a:xfrm>
            <a:off x="1643042" y="1357298"/>
            <a:ext cx="2143140" cy="1607282"/>
          </a:xfrm>
          <a:prstGeom prst="rect">
            <a:avLst/>
          </a:prstGeom>
          <a:noFill/>
          <a:ln>
            <a:noFill/>
          </a:ln>
          <a:effectLst>
            <a:glow rad="1397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555</Words>
  <Application>Microsoft Office PowerPoint</Application>
  <PresentationFormat>Экран (4:3)</PresentationFormat>
  <Paragraphs>102</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Лена</dc:creator>
  <cp:lastModifiedBy>User</cp:lastModifiedBy>
  <cp:revision>31</cp:revision>
  <dcterms:created xsi:type="dcterms:W3CDTF">2014-04-03T22:40:44Z</dcterms:created>
  <dcterms:modified xsi:type="dcterms:W3CDTF">2014-04-07T13:13:06Z</dcterms:modified>
</cp:coreProperties>
</file>