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72" r:id="rId4"/>
    <p:sldId id="258" r:id="rId5"/>
    <p:sldId id="274" r:id="rId6"/>
    <p:sldId id="275" r:id="rId7"/>
    <p:sldId id="276" r:id="rId8"/>
    <p:sldId id="259" r:id="rId9"/>
    <p:sldId id="260" r:id="rId10"/>
    <p:sldId id="261" r:id="rId11"/>
    <p:sldId id="262" r:id="rId12"/>
    <p:sldId id="263" r:id="rId13"/>
    <p:sldId id="264" r:id="rId14"/>
    <p:sldId id="265" r:id="rId15"/>
    <p:sldId id="270" r:id="rId16"/>
    <p:sldId id="271" r:id="rId17"/>
    <p:sldId id="267" r:id="rId18"/>
    <p:sldId id="268" r:id="rId19"/>
    <p:sldId id="273" r:id="rId20"/>
    <p:sldId id="269"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890311-7D68-49BB-97E4-5DB420416EDF}" type="datetimeFigureOut">
              <a:rPr lang="ru-RU" smtClean="0"/>
              <a:pPr/>
              <a:t>17.05.2014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DDBE5E-72C7-4C6E-9C20-2A33E57A28B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3DDBE5E-72C7-4C6E-9C20-2A33E57A28B8}"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17.05.2014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i="1" dirty="0" smtClean="0">
                <a:latin typeface="Times New Roman" pitchFamily="18" charset="0"/>
                <a:cs typeface="Times New Roman" pitchFamily="18" charset="0"/>
              </a:rPr>
              <a:t>КОРРЕКЦИЯ РАЗВИТИЯ МЕТОДАМИ КИНЕЗИОЛОГИИ</a:t>
            </a:r>
            <a:r>
              <a:rPr lang="ru-RU" dirty="0" smtClean="0"/>
              <a:t/>
            </a:r>
            <a:br>
              <a:rPr lang="ru-RU" dirty="0" smtClean="0"/>
            </a:br>
            <a:r>
              <a:rPr lang="ru-RU" b="1" i="1" dirty="0" smtClean="0"/>
              <a:t> </a:t>
            </a:r>
            <a:r>
              <a:rPr lang="ru-RU" dirty="0" smtClean="0"/>
              <a:t/>
            </a:r>
            <a:br>
              <a:rPr lang="ru-RU" dirty="0" smtClean="0"/>
            </a:br>
            <a:endParaRPr lang="ru-RU" dirty="0"/>
          </a:p>
        </p:txBody>
      </p:sp>
      <p:sp>
        <p:nvSpPr>
          <p:cNvPr id="3" name="Подзаголовок 2"/>
          <p:cNvSpPr>
            <a:spLocks noGrp="1"/>
          </p:cNvSpPr>
          <p:nvPr>
            <p:ph type="subTitle" idx="1"/>
          </p:nvPr>
        </p:nvSpPr>
        <p:spPr>
          <a:xfrm>
            <a:off x="3923928" y="3886200"/>
            <a:ext cx="4752528" cy="1752600"/>
          </a:xfrm>
        </p:spPr>
        <p:txBody>
          <a:bodyPr>
            <a:normAutofit fontScale="92500" lnSpcReduction="20000"/>
          </a:bodyPr>
          <a:lstStyle/>
          <a:p>
            <a:pPr algn="r"/>
            <a:r>
              <a:rPr lang="ru-RU" sz="2400" dirty="0" smtClean="0"/>
              <a:t>Выполнила:</a:t>
            </a:r>
          </a:p>
          <a:p>
            <a:pPr algn="r"/>
            <a:r>
              <a:rPr lang="ru-RU" sz="2400" dirty="0" smtClean="0"/>
              <a:t>О.В. </a:t>
            </a:r>
            <a:r>
              <a:rPr lang="ru-RU" sz="2400" dirty="0" err="1" smtClean="0"/>
              <a:t>Кадыкова</a:t>
            </a:r>
            <a:endParaRPr lang="ru-RU" sz="2400" dirty="0" smtClean="0"/>
          </a:p>
          <a:p>
            <a:pPr algn="r"/>
            <a:r>
              <a:rPr lang="ru-RU" sz="2400" dirty="0" smtClean="0"/>
              <a:t>Учитель-логопед  МДОУ</a:t>
            </a:r>
          </a:p>
          <a:p>
            <a:pPr algn="r"/>
            <a:r>
              <a:rPr lang="ru-RU" sz="2400" dirty="0" smtClean="0"/>
              <a:t>«Детский сад « Сказка»</a:t>
            </a:r>
          </a:p>
          <a:p>
            <a:pPr algn="r"/>
            <a:r>
              <a:rPr lang="ru-RU" sz="2400" dirty="0" smtClean="0"/>
              <a:t>п. </a:t>
            </a:r>
            <a:r>
              <a:rPr lang="ru-RU" sz="2400" dirty="0" err="1" smtClean="0"/>
              <a:t>Правохеттинский</a:t>
            </a:r>
            <a:endParaRPr lang="ru-RU" sz="2400" dirty="0" smtClean="0"/>
          </a:p>
          <a:p>
            <a:pPr algn="l"/>
            <a:endParaRPr lang="ru-RU" sz="2400" dirty="0"/>
          </a:p>
        </p:txBody>
      </p:sp>
      <p:pic>
        <p:nvPicPr>
          <p:cNvPr id="4" name="Рисунок 3"/>
          <p:cNvPicPr/>
          <p:nvPr/>
        </p:nvPicPr>
        <p:blipFill>
          <a:blip r:embed="rId2" cstate="print"/>
          <a:srcRect/>
          <a:stretch>
            <a:fillRect/>
          </a:stretch>
        </p:blipFill>
        <p:spPr bwMode="auto">
          <a:xfrm>
            <a:off x="1259632" y="3429000"/>
            <a:ext cx="2448272" cy="207682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60000" endA="900" endPos="58000" dir="5400000" sy="-100000" algn="bl" rotWithShape="0"/>
                </a:effectLst>
                <a:latin typeface="Times New Roman" pitchFamily="18" charset="0"/>
                <a:cs typeface="Times New Roman" pitchFamily="18" charset="0"/>
              </a:rPr>
              <a:t>ПРЕДПОЛАГАЕМЫЙ РЕЗУЛЬТА</a:t>
            </a:r>
            <a:r>
              <a:rPr lang="ru-RU" sz="2800" b="1" i="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reflection blurRad="6350" stA="60000" endA="900" endPos="58000" dir="5400000" sy="-100000" algn="bl" rotWithShape="0"/>
                </a:effectLst>
              </a:rPr>
              <a:t>: </a:t>
            </a:r>
            <a:r>
              <a:rPr lang="ru-RU" sz="2800" dirty="0" smtClean="0"/>
              <a:t/>
            </a:r>
            <a:br>
              <a:rPr lang="ru-RU" sz="2800" dirty="0" smtClean="0"/>
            </a:br>
            <a:endPar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10000"/>
          </a:bodyPr>
          <a:lstStyle/>
          <a:p>
            <a:pPr marL="0" algn="just">
              <a:lnSpc>
                <a:spcPct val="120000"/>
              </a:lnSpc>
              <a:spcBef>
                <a:spcPts val="0"/>
              </a:spcBef>
            </a:pPr>
            <a:r>
              <a:rPr lang="ru-RU" dirty="0" smtClean="0">
                <a:latin typeface="Times New Roman" pitchFamily="18" charset="0"/>
                <a:cs typeface="Times New Roman" pitchFamily="18" charset="0"/>
              </a:rPr>
              <a:t>Снижается тревожность, пропадает страх отвечать , дети становятся спокойнее и увереннее.</a:t>
            </a:r>
          </a:p>
          <a:p>
            <a:pPr marL="0" algn="just">
              <a:lnSpc>
                <a:spcPct val="120000"/>
              </a:lnSpc>
              <a:spcBef>
                <a:spcPts val="0"/>
              </a:spcBef>
            </a:pPr>
            <a:r>
              <a:rPr lang="ru-RU" dirty="0" smtClean="0">
                <a:latin typeface="Times New Roman" pitchFamily="18" charset="0"/>
                <a:cs typeface="Times New Roman" pitchFamily="18" charset="0"/>
              </a:rPr>
              <a:t>Улучшаются навыки самостоятельной работы с учебником у школьников, со справочной литературой.</a:t>
            </a:r>
          </a:p>
          <a:p>
            <a:pPr marL="0" algn="just">
              <a:lnSpc>
                <a:spcPct val="120000"/>
              </a:lnSpc>
              <a:spcBef>
                <a:spcPts val="0"/>
              </a:spcBef>
            </a:pPr>
            <a:r>
              <a:rPr lang="ru-RU" dirty="0" smtClean="0">
                <a:latin typeface="Times New Roman" pitchFamily="18" charset="0"/>
                <a:cs typeface="Times New Roman" pitchFamily="18" charset="0"/>
              </a:rPr>
              <a:t>Повышается мотивация к обучению.</a:t>
            </a:r>
          </a:p>
          <a:p>
            <a:pPr marL="0" algn="just">
              <a:lnSpc>
                <a:spcPct val="120000"/>
              </a:lnSpc>
              <a:spcBef>
                <a:spcPts val="0"/>
              </a:spcBef>
            </a:pPr>
            <a:r>
              <a:rPr lang="ru-RU" dirty="0" smtClean="0">
                <a:latin typeface="Times New Roman" pitchFamily="18" charset="0"/>
                <a:cs typeface="Times New Roman" pitchFamily="18" charset="0"/>
              </a:rPr>
              <a:t>Развивается устная речь.</a:t>
            </a:r>
          </a:p>
          <a:p>
            <a:pPr marL="0" algn="just">
              <a:lnSpc>
                <a:spcPct val="120000"/>
              </a:lnSpc>
              <a:spcBef>
                <a:spcPts val="0"/>
              </a:spcBef>
            </a:pPr>
            <a:r>
              <a:rPr lang="ru-RU" dirty="0" smtClean="0">
                <a:latin typeface="Times New Roman" pitchFamily="18" charset="0"/>
                <a:cs typeface="Times New Roman" pitchFamily="18" charset="0"/>
              </a:rPr>
              <a:t>Формируется логическое мышление.</a:t>
            </a:r>
          </a:p>
          <a:p>
            <a:pPr marL="0" algn="just">
              <a:lnSpc>
                <a:spcPct val="120000"/>
              </a:lnSpc>
              <a:spcBef>
                <a:spcPts val="0"/>
              </a:spcBef>
            </a:pPr>
            <a:r>
              <a:rPr lang="ru-RU" dirty="0" smtClean="0">
                <a:latin typeface="Times New Roman" pitchFamily="18" charset="0"/>
                <a:cs typeface="Times New Roman" pitchFamily="18" charset="0"/>
              </a:rPr>
              <a:t>Улучшаются коммуникативные навыки</a:t>
            </a:r>
            <a:r>
              <a:rPr lang="ru-RU" dirty="0" smtClean="0">
                <a:latin typeface="Times New Roman" pitchFamily="18" charset="0"/>
                <a:cs typeface="Times New Roman" pitchFamily="18" charset="0"/>
              </a:rPr>
              <a:t>.</a:t>
            </a:r>
          </a:p>
          <a:p>
            <a:pPr marL="0" algn="just">
              <a:lnSpc>
                <a:spcPct val="120000"/>
              </a:lnSpc>
              <a:spcBef>
                <a:spcPts val="0"/>
              </a:spcBef>
            </a:pPr>
            <a:r>
              <a:rPr lang="ru-RU" dirty="0" smtClean="0">
                <a:latin typeface="Times New Roman" pitchFamily="18" charset="0"/>
                <a:cs typeface="Times New Roman" pitchFamily="18" charset="0"/>
              </a:rPr>
              <a:t>Улучшается речь.</a:t>
            </a:r>
            <a:endParaRPr lang="ru-RU" dirty="0" smtClean="0">
              <a:latin typeface="Times New Roman" pitchFamily="18" charset="0"/>
              <a:cs typeface="Times New Roman" pitchFamily="18" charset="0"/>
            </a:endParaRP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1. Растяжки</a:t>
            </a:r>
            <a:br>
              <a:rPr lang="ru-RU"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br>
            <a:endPar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124745"/>
            <a:ext cx="8229600" cy="4824536"/>
          </a:xfrm>
        </p:spPr>
        <p:txBody>
          <a:bodyPr>
            <a:normAutofit fontScale="47500" lnSpcReduction="20000"/>
          </a:bodyPr>
          <a:lstStyle/>
          <a:p>
            <a:pPr>
              <a:buNone/>
            </a:pPr>
            <a:r>
              <a:rPr lang="ru-RU" dirty="0" smtClean="0"/>
              <a:t> </a:t>
            </a:r>
          </a:p>
          <a:p>
            <a:pPr marL="0" indent="342900" algn="just">
              <a:lnSpc>
                <a:spcPct val="120000"/>
              </a:lnSpc>
              <a:spcBef>
                <a:spcPts val="0"/>
              </a:spcBef>
              <a:buNone/>
            </a:pPr>
            <a:r>
              <a:rPr lang="ru-RU" dirty="0" smtClean="0"/>
              <a:t>1.1.“</a:t>
            </a:r>
            <a:r>
              <a:rPr lang="ru-RU" dirty="0" smtClean="0">
                <a:latin typeface="Times New Roman" pitchFamily="18" charset="0"/>
                <a:cs typeface="Times New Roman" pitchFamily="18" charset="0"/>
              </a:rPr>
              <a:t>Тряпичная кукла и солдат” Исходное положение – стоя. Полностью выпрямитесь и вытянитесь в струнку как солдат. Застыньте в этой позе, как будто вы одеревенели, и не двигайтесь. Теперь наклонитесь вперед и расставьте руки, чтобы они болтались как тряпки. Станьте такими же мягкими и подвижными, как тряпичная кукла. Слегка согните колени и почувствуйте, как ваши кости становятся мягкими, а суставы очень подвижными. Теперь снова покажите солдата, вытянутого в струнку и абсолютно прямого и негнущегося, как будто вырезанного из дерева. Дети попеременно бывают то солдатом, то куклой, до тех пор, пока вы не почувствуете, что они уже вполне расслабились.</a:t>
            </a:r>
          </a:p>
          <a:p>
            <a:pPr marL="0" indent="342900" algn="just">
              <a:lnSpc>
                <a:spcPct val="120000"/>
              </a:lnSpc>
              <a:spcBef>
                <a:spcPts val="0"/>
              </a:spcBef>
              <a:buNone/>
            </a:pPr>
            <a:r>
              <a:rPr lang="ru-RU" dirty="0" smtClean="0">
                <a:latin typeface="Times New Roman" pitchFamily="18" charset="0"/>
                <a:cs typeface="Times New Roman" pitchFamily="18" charset="0"/>
              </a:rPr>
              <a:t> </a:t>
            </a:r>
          </a:p>
          <a:p>
            <a:pPr marL="0" indent="342900" algn="just">
              <a:lnSpc>
                <a:spcPct val="120000"/>
              </a:lnSpc>
              <a:spcBef>
                <a:spcPts val="0"/>
              </a:spcBef>
              <a:buNone/>
            </a:pPr>
            <a:r>
              <a:rPr lang="ru-RU" dirty="0" smtClean="0">
                <a:latin typeface="Times New Roman" pitchFamily="18" charset="0"/>
                <a:cs typeface="Times New Roman" pitchFamily="18" charset="0"/>
              </a:rPr>
              <a:t>1.2.“Сорви яблоки” Исходное положение – стоя. Представьте себе, что перед каждым из вас растет яблоня с чудесными большими яблоками. Яблоки висят прямо над головой, но без труда достать их не удается. Посмотрите на яблоню, видите, вверху справа висит большое яблоко. Потянитесь правой рукой как можно выше, поднимитесь на цыпочки и сделайте резкий вдох. Теперь срывайте яблоко. Нагнитесь и положите яблоко в небольшую корзину, стоящую на земле. Теперь медленно выдохните.</a:t>
            </a: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2. Дыхательные упражнения</a:t>
            </a: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p:txBody>
          <a:bodyPr>
            <a:normAutofit/>
          </a:bodyPr>
          <a:lstStyle/>
          <a:p>
            <a:pPr>
              <a:buNone/>
            </a:pPr>
            <a:r>
              <a:rPr lang="ru-RU" dirty="0" smtClean="0"/>
              <a:t> </a:t>
            </a:r>
          </a:p>
          <a:p>
            <a:pPr marL="0" indent="342900" algn="just">
              <a:lnSpc>
                <a:spcPct val="110000"/>
              </a:lnSpc>
              <a:spcBef>
                <a:spcPts val="0"/>
              </a:spcBef>
              <a:buNone/>
            </a:pPr>
            <a:r>
              <a:rPr lang="ru-RU" sz="2400" dirty="0" smtClean="0">
                <a:latin typeface="Times New Roman" pitchFamily="18" charset="0"/>
                <a:cs typeface="Times New Roman" pitchFamily="18" charset="0"/>
              </a:rPr>
              <a:t>2.1.“Свеча” Исходное положение – сидя за партой. Представьте, что перед вами стоит большая свеча. Сделайте глубокий вдох и постарайтесь одним выдохом задуть свечу. А теперь представьте перед собой 5 маленьких свечек. Сделайте глубокий вдох и задуйте эти свечи маленькими порциями выдоха.</a:t>
            </a: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1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3. Телесные упражнения</a:t>
            </a: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p:txBody>
          <a:bodyPr>
            <a:normAutofit fontScale="55000" lnSpcReduction="20000"/>
          </a:bodyPr>
          <a:lstStyle/>
          <a:p>
            <a:endParaRPr lang="ru-RU" dirty="0" smtClean="0"/>
          </a:p>
          <a:p>
            <a:pPr marL="0" indent="342900" algn="just">
              <a:lnSpc>
                <a:spcPct val="120000"/>
              </a:lnSpc>
              <a:spcBef>
                <a:spcPts val="0"/>
              </a:spcBef>
            </a:pPr>
            <a:r>
              <a:rPr lang="ru-RU" dirty="0" smtClean="0"/>
              <a:t>“</a:t>
            </a:r>
            <a:r>
              <a:rPr lang="ru-RU" dirty="0" smtClean="0">
                <a:latin typeface="Times New Roman" pitchFamily="18" charset="0"/>
                <a:cs typeface="Times New Roman" pitchFamily="18" charset="0"/>
              </a:rPr>
              <a:t>Перекрестное </a:t>
            </a:r>
            <a:r>
              <a:rPr lang="ru-RU" dirty="0" err="1" smtClean="0">
                <a:latin typeface="Times New Roman" pitchFamily="18" charset="0"/>
                <a:cs typeface="Times New Roman" pitchFamily="18" charset="0"/>
              </a:rPr>
              <a:t>марширование</a:t>
            </a:r>
            <a:r>
              <a:rPr lang="ru-RU" dirty="0" smtClean="0">
                <a:latin typeface="Times New Roman" pitchFamily="18" charset="0"/>
                <a:cs typeface="Times New Roman" pitchFamily="18" charset="0"/>
              </a:rPr>
              <a:t>” Нужно шагать, высоко поднимая колени попеременно касаясь правой и левой рукой по противоположной ноге. Сделать 6 пар движений. Затем шагать касаясь рукой одноименного колена. Сделать 6 пар движений. Закончить касаниями по противоположной ноге.</a:t>
            </a:r>
          </a:p>
          <a:p>
            <a:pPr marL="0" indent="342900" algn="just">
              <a:lnSpc>
                <a:spcPct val="120000"/>
              </a:lnSpc>
              <a:spcBef>
                <a:spcPts val="0"/>
              </a:spcBef>
              <a:buNone/>
            </a:pPr>
            <a:r>
              <a:rPr lang="ru-RU" dirty="0" smtClean="0">
                <a:latin typeface="Times New Roman" pitchFamily="18" charset="0"/>
                <a:cs typeface="Times New Roman" pitchFamily="18" charset="0"/>
              </a:rPr>
              <a:t> </a:t>
            </a:r>
          </a:p>
          <a:p>
            <a:pPr marL="0" indent="342900" algn="just">
              <a:lnSpc>
                <a:spcPct val="120000"/>
              </a:lnSpc>
              <a:spcBef>
                <a:spcPts val="0"/>
              </a:spcBef>
            </a:pPr>
            <a:r>
              <a:rPr lang="ru-RU" dirty="0" smtClean="0">
                <a:latin typeface="Times New Roman" pitchFamily="18" charset="0"/>
                <a:cs typeface="Times New Roman" pitchFamily="18" charset="0"/>
              </a:rPr>
              <a:t>“Мельница” Рука и противоположная нога вращаются круговыми движениями сначала вперед, затем назад, одновременно с вращением глаз вправо, влево, вверх, вниз. Время выполнения 1-2 минуты. Дыхание произвольное.</a:t>
            </a:r>
          </a:p>
          <a:p>
            <a:pPr marL="0" indent="342900" algn="just">
              <a:lnSpc>
                <a:spcPct val="120000"/>
              </a:lnSpc>
              <a:spcBef>
                <a:spcPts val="0"/>
              </a:spcBef>
              <a:buNone/>
            </a:pPr>
            <a:r>
              <a:rPr lang="ru-RU" dirty="0" smtClean="0">
                <a:latin typeface="Times New Roman" pitchFamily="18" charset="0"/>
                <a:cs typeface="Times New Roman" pitchFamily="18" charset="0"/>
              </a:rPr>
              <a:t> </a:t>
            </a:r>
          </a:p>
          <a:p>
            <a:pPr marL="0" indent="342900" algn="just">
              <a:lnSpc>
                <a:spcPct val="120000"/>
              </a:lnSpc>
              <a:spcBef>
                <a:spcPts val="0"/>
              </a:spcBef>
            </a:pPr>
            <a:r>
              <a:rPr lang="ru-RU" dirty="0" smtClean="0">
                <a:latin typeface="Times New Roman" pitchFamily="18" charset="0"/>
                <a:cs typeface="Times New Roman" pitchFamily="18" charset="0"/>
              </a:rPr>
              <a:t>“Паровозик” Правую руку положить под левую ключицу, одновременно делая 10 кругов согнутой в локтевом суставе левой рукой и плечом вперед, затем столько же назад. Поменять положение рук и повторить упражнение.</a:t>
            </a: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1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4. Упражнения на релаксацию</a:t>
            </a: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p:txBody>
          <a:bodyPr>
            <a:normAutofit fontScale="55000" lnSpcReduction="20000"/>
          </a:bodyPr>
          <a:lstStyle/>
          <a:p>
            <a:pPr>
              <a:buNone/>
            </a:pPr>
            <a:r>
              <a:rPr lang="ru-RU" dirty="0" smtClean="0"/>
              <a:t> </a:t>
            </a:r>
          </a:p>
          <a:p>
            <a:pPr marL="0" indent="342900" algn="just">
              <a:lnSpc>
                <a:spcPct val="120000"/>
              </a:lnSpc>
              <a:spcBef>
                <a:spcPts val="0"/>
              </a:spcBef>
            </a:pPr>
            <a:r>
              <a:rPr lang="ru-RU" dirty="0" smtClean="0"/>
              <a:t>“</a:t>
            </a:r>
            <a:r>
              <a:rPr lang="ru-RU" dirty="0" smtClean="0">
                <a:latin typeface="Times New Roman" pitchFamily="18" charset="0"/>
                <a:cs typeface="Times New Roman" pitchFamily="18" charset="0"/>
              </a:rPr>
              <a:t>Путешествие на облаке” Сядьте удобнее и закройте глаза. Два – три раза глубоко вдохните и выдохните… Я хочу пригласить вас в путешествие на облаке. Прыгните на белое пушистое облако, похожее на мягкую гору из пухлых подушек. Почувствуй, как ваши ноги, спина, попка удобно расположились на этой большой облачной подушке. Теперь начинается путешествие. Облако медленно поднимается в синее небо. Чувствуете, как ветер овевает ваши лица? Здесь, высоко в небе, все спокойно и тихо. Пусть облако перенесет вас сейчас в такое место, где вы будете счастливы. Постарайтесь мысленно увидеть это место как можно более точно. Здесь вы чувствуете себя совершенно спокойно и счастливо. Здесь может произойти что – </a:t>
            </a:r>
            <a:r>
              <a:rPr lang="ru-RU" dirty="0" err="1" smtClean="0">
                <a:latin typeface="Times New Roman" pitchFamily="18" charset="0"/>
                <a:cs typeface="Times New Roman" pitchFamily="18" charset="0"/>
              </a:rPr>
              <a:t>нибудь</a:t>
            </a:r>
            <a:r>
              <a:rPr lang="ru-RU" dirty="0" smtClean="0">
                <a:latin typeface="Times New Roman" pitchFamily="18" charset="0"/>
                <a:cs typeface="Times New Roman" pitchFamily="18" charset="0"/>
              </a:rPr>
              <a:t> чудесное и волшебное… Теперь вы снова на своем облаке, и оно везет вас назад, на ваше место в классе. Слезьте с облака и поблагодарите его за то, что оно так хорошо вас покатало. Теперь понаблюдайте, как оно медленно растает в воздухе. Потянитесь, выпрямитесь и снова будьте бодрыми, свежими и внимательными.</a:t>
            </a:r>
          </a:p>
          <a:p>
            <a:pPr>
              <a:buNone/>
            </a:pPr>
            <a:r>
              <a:rPr lang="ru-RU" dirty="0" smtClean="0"/>
              <a:t> </a:t>
            </a: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5. Упражнения для развития мелкой моторики</a:t>
            </a:r>
            <a:endParaRPr lang="ru-RU" sz="2800" dirty="0"/>
          </a:p>
        </p:txBody>
      </p:sp>
      <p:sp>
        <p:nvSpPr>
          <p:cNvPr id="5" name="Содержимое 4"/>
          <p:cNvSpPr>
            <a:spLocks noGrp="1"/>
          </p:cNvSpPr>
          <p:nvPr>
            <p:ph sz="half" idx="1"/>
          </p:nvPr>
        </p:nvSpPr>
        <p:spPr/>
        <p:txBody>
          <a:bodyPr>
            <a:normAutofit/>
          </a:bodyPr>
          <a:lstStyle/>
          <a:p>
            <a:pPr marL="0" indent="342900" algn="just">
              <a:lnSpc>
                <a:spcPct val="120000"/>
              </a:lnSpc>
              <a:spcBef>
                <a:spcPts val="0"/>
              </a:spcBef>
            </a:pPr>
            <a:r>
              <a:rPr lang="ru-RU" sz="1700" dirty="0" smtClean="0">
                <a:latin typeface="Times New Roman" pitchFamily="18" charset="0"/>
                <a:cs typeface="Times New Roman" pitchFamily="18" charset="0"/>
              </a:rPr>
              <a:t>“Колечко” Поочередно перебирать пальцы рук, соединяя в кольцо большой палец и последовательно указательный, средний, безымянный и мизинец. Упражнения выполнять начиная с указательного пальца и в обратном порядке от мизинца к указательному. Выполнять нужно каждой рукой отдельно, затем обеими руками вместе.</a:t>
            </a:r>
          </a:p>
          <a:p>
            <a:endParaRPr lang="ru-RU" dirty="0"/>
          </a:p>
        </p:txBody>
      </p:sp>
      <p:sp>
        <p:nvSpPr>
          <p:cNvPr id="6" name="Содержимое 5"/>
          <p:cNvSpPr>
            <a:spLocks noGrp="1"/>
          </p:cNvSpPr>
          <p:nvPr>
            <p:ph sz="half" idx="2"/>
          </p:nvPr>
        </p:nvSpPr>
        <p:spPr/>
        <p:txBody>
          <a:bodyPr>
            <a:normAutofit/>
          </a:bodyPr>
          <a:lstStyle/>
          <a:p>
            <a:pPr marL="0" indent="342900">
              <a:lnSpc>
                <a:spcPct val="110000"/>
              </a:lnSpc>
              <a:spcBef>
                <a:spcPts val="0"/>
              </a:spcBef>
            </a:pPr>
            <a:r>
              <a:rPr lang="ru-RU" sz="1700" dirty="0" smtClean="0">
                <a:latin typeface="Times New Roman" pitchFamily="18" charset="0"/>
                <a:cs typeface="Times New Roman" pitchFamily="18" charset="0"/>
              </a:rPr>
              <a:t>“Кулак – ребро - ладонь” На столе, последовательно, сменяя, выполняются следующие положения рук: ладонь на плоскости, ладонь, сжатая в кулак и ладонь ребром на столе. Выполнить 8-10 повторений. Упражнения выполняются каждой рукой отдельно, затем двумя руками вместе.</a:t>
            </a:r>
          </a:p>
          <a:p>
            <a:endParaRPr lang="ru-RU" dirty="0"/>
          </a:p>
        </p:txBody>
      </p:sp>
      <p:pic>
        <p:nvPicPr>
          <p:cNvPr id="2052" name="Picture 4" descr="C:\Users\1\Documents\домашнее задание\фото 2\iми.jpeg"/>
          <p:cNvPicPr>
            <a:picLocks noChangeAspect="1" noChangeArrowheads="1"/>
          </p:cNvPicPr>
          <p:nvPr/>
        </p:nvPicPr>
        <p:blipFill>
          <a:blip r:embed="rId2" cstate="print"/>
          <a:srcRect/>
          <a:stretch>
            <a:fillRect/>
          </a:stretch>
        </p:blipFill>
        <p:spPr bwMode="auto">
          <a:xfrm>
            <a:off x="2051720" y="4725144"/>
            <a:ext cx="1080120" cy="1428750"/>
          </a:xfrm>
          <a:prstGeom prst="rect">
            <a:avLst/>
          </a:prstGeom>
          <a:solidFill>
            <a:srgbClr val="FFFFFF">
              <a:shade val="85000"/>
            </a:srgbClr>
          </a:solidFill>
          <a:ln w="190500" cap="sq">
            <a:solidFill>
              <a:srgbClr val="FFFFFF"/>
            </a:solidFill>
            <a:miter lim="800000"/>
          </a:ln>
          <a:effectLst>
            <a:glow rad="139700">
              <a:schemeClr val="accent6">
                <a:satMod val="175000"/>
                <a:alpha val="40000"/>
              </a:schemeClr>
            </a:glow>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2053" name="Picture 5" descr="C:\Users\1\Documents\домашнее задание\фото 2\iу.jpeg"/>
          <p:cNvPicPr>
            <a:picLocks noChangeAspect="1" noChangeArrowheads="1"/>
          </p:cNvPicPr>
          <p:nvPr/>
        </p:nvPicPr>
        <p:blipFill>
          <a:blip r:embed="rId3" cstate="print"/>
          <a:srcRect/>
          <a:stretch>
            <a:fillRect/>
          </a:stretch>
        </p:blipFill>
        <p:spPr bwMode="auto">
          <a:xfrm>
            <a:off x="6228184" y="4293096"/>
            <a:ext cx="1152128" cy="1860798"/>
          </a:xfrm>
          <a:prstGeom prst="rect">
            <a:avLst/>
          </a:prstGeom>
          <a:noFill/>
          <a:effectLst>
            <a:glow rad="101600">
              <a:schemeClr val="accent6">
                <a:satMod val="175000"/>
                <a:alpha val="40000"/>
              </a:schemeClr>
            </a:glow>
            <a:outerShdw blurRad="50800" dist="38100" dir="2700000" algn="tl" rotWithShape="0">
              <a:prstClr val="black">
                <a:alpha val="40000"/>
              </a:prstClr>
            </a:outerShdw>
          </a:effectLst>
          <a:scene3d>
            <a:camera prst="perspectiveHeroicExtremeLeftFacing"/>
            <a:lightRig rig="threePt" dir="t"/>
          </a:scene3d>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Упражнения для развития мелкой моторики</a:t>
            </a:r>
            <a:endParaRPr lang="ru-RU" sz="2800" dirty="0"/>
          </a:p>
        </p:txBody>
      </p:sp>
      <p:sp>
        <p:nvSpPr>
          <p:cNvPr id="3" name="Содержимое 2"/>
          <p:cNvSpPr>
            <a:spLocks noGrp="1"/>
          </p:cNvSpPr>
          <p:nvPr>
            <p:ph sz="half" idx="1"/>
          </p:nvPr>
        </p:nvSpPr>
        <p:spPr/>
        <p:txBody>
          <a:bodyPr>
            <a:normAutofit/>
          </a:bodyPr>
          <a:lstStyle/>
          <a:p>
            <a:pPr marL="0" indent="342900">
              <a:lnSpc>
                <a:spcPct val="110000"/>
              </a:lnSpc>
              <a:spcBef>
                <a:spcPts val="0"/>
              </a:spcBef>
            </a:pPr>
            <a:r>
              <a:rPr lang="ru-RU" sz="2000" dirty="0" smtClean="0">
                <a:latin typeface="Times New Roman" pitchFamily="18" charset="0"/>
                <a:cs typeface="Times New Roman" pitchFamily="18" charset="0"/>
              </a:rPr>
              <a:t>“Лезгинка” Левая рука сложена в кулак, большой палец отставлен в сторону, кулак развернут пальцами к себе. Правая рука прямой ладонью в горизонтальном положении прикасается к мизинцу левой. После этого одновременно происходит смена правой и левой рук в течении 6-8 раз.</a:t>
            </a:r>
          </a:p>
          <a:p>
            <a:endParaRPr lang="ru-RU" dirty="0"/>
          </a:p>
        </p:txBody>
      </p:sp>
      <p:sp>
        <p:nvSpPr>
          <p:cNvPr id="4" name="Содержимое 3"/>
          <p:cNvSpPr>
            <a:spLocks noGrp="1"/>
          </p:cNvSpPr>
          <p:nvPr>
            <p:ph sz="half" idx="2"/>
          </p:nvPr>
        </p:nvSpPr>
        <p:spPr/>
        <p:txBody>
          <a:bodyPr>
            <a:normAutofit/>
          </a:bodyPr>
          <a:lstStyle/>
          <a:p>
            <a:pPr marL="0" indent="342900">
              <a:lnSpc>
                <a:spcPct val="110000"/>
              </a:lnSpc>
              <a:spcBef>
                <a:spcPts val="0"/>
              </a:spcBef>
            </a:pPr>
            <a:r>
              <a:rPr lang="ru-RU" sz="1800" dirty="0" smtClean="0">
                <a:latin typeface="Times New Roman" pitchFamily="18" charset="0"/>
                <a:cs typeface="Times New Roman" pitchFamily="18" charset="0"/>
              </a:rPr>
              <a:t>Змейка. Скрестите руки ладонями друг к другу, сцепите пальцы в замок, выверните руки к себе. Двигайте пальцем, который укажет ведущий. Палец должен двигаться точно и четко. Прикасаться к пальцу нельзя. Последовательно в упражнении должны участвовать все пальцы обеих рук.</a:t>
            </a:r>
            <a:endParaRPr lang="ru-RU" sz="1800" dirty="0">
              <a:latin typeface="Times New Roman" pitchFamily="18" charset="0"/>
              <a:cs typeface="Times New Roman" pitchFamily="18" charset="0"/>
            </a:endParaRPr>
          </a:p>
        </p:txBody>
      </p:sp>
      <p:pic>
        <p:nvPicPr>
          <p:cNvPr id="5" name="Рисунок 4"/>
          <p:cNvPicPr/>
          <p:nvPr/>
        </p:nvPicPr>
        <p:blipFill>
          <a:blip r:embed="rId3" cstate="print"/>
          <a:srcRect/>
          <a:stretch>
            <a:fillRect/>
          </a:stretch>
        </p:blipFill>
        <p:spPr bwMode="auto">
          <a:xfrm>
            <a:off x="1187624" y="5085184"/>
            <a:ext cx="1428750" cy="714375"/>
          </a:xfrm>
          <a:prstGeom prst="rect">
            <a:avLst/>
          </a:prstGeom>
          <a:noFill/>
          <a:ln w="9525">
            <a:noFill/>
            <a:miter lim="800000"/>
            <a:headEnd/>
            <a:tailEnd/>
          </a:ln>
          <a:effectLst>
            <a:glow rad="139700">
              <a:schemeClr val="accent6">
                <a:satMod val="175000"/>
                <a:alpha val="40000"/>
              </a:schemeClr>
            </a:glow>
          </a:effectLst>
          <a:scene3d>
            <a:camera prst="perspectiveContrastingRightFacing"/>
            <a:lightRig rig="threePt" dir="t"/>
          </a:scene3d>
        </p:spPr>
      </p:pic>
      <p:pic>
        <p:nvPicPr>
          <p:cNvPr id="6" name="Рисунок 5"/>
          <p:cNvPicPr/>
          <p:nvPr/>
        </p:nvPicPr>
        <p:blipFill>
          <a:blip r:embed="rId4" cstate="print"/>
          <a:srcRect/>
          <a:stretch>
            <a:fillRect/>
          </a:stretch>
        </p:blipFill>
        <p:spPr bwMode="auto">
          <a:xfrm>
            <a:off x="5724128" y="4941168"/>
            <a:ext cx="1428750" cy="942975"/>
          </a:xfrm>
          <a:prstGeom prst="rect">
            <a:avLst/>
          </a:prstGeom>
          <a:noFill/>
          <a:ln w="9525">
            <a:noFill/>
            <a:miter lim="800000"/>
            <a:headEnd/>
            <a:tailEnd/>
          </a:ln>
          <a:effectLst>
            <a:glow rad="139700">
              <a:schemeClr val="accent6">
                <a:satMod val="175000"/>
                <a:alpha val="40000"/>
              </a:schemeClr>
            </a:glow>
          </a:effectLst>
          <a:scene3d>
            <a:camera prst="perspectiveHeroicExtremeLeftFacing"/>
            <a:lightRig rig="threePt" dir="t"/>
          </a:scene3d>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6. </a:t>
            </a:r>
            <a:r>
              <a:rPr lang="ru-RU" sz="2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Глазодвигательные</a:t>
            </a:r>
            <a:r>
              <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упражнения</a:t>
            </a:r>
            <a:endPar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55000" lnSpcReduction="20000"/>
          </a:bodyPr>
          <a:lstStyle/>
          <a:p>
            <a:pPr>
              <a:buNone/>
            </a:pPr>
            <a:endParaRPr lang="ru-RU" dirty="0" smtClean="0"/>
          </a:p>
          <a:p>
            <a:pPr marL="0" indent="342900" algn="just">
              <a:lnSpc>
                <a:spcPct val="120000"/>
              </a:lnSpc>
              <a:spcBef>
                <a:spcPts val="0"/>
              </a:spcBef>
              <a:buNone/>
            </a:pPr>
            <a:r>
              <a:rPr lang="ru-RU" dirty="0" smtClean="0"/>
              <a:t> </a:t>
            </a:r>
            <a:endParaRPr lang="ru-RU" dirty="0" smtClean="0">
              <a:latin typeface="Times New Roman" pitchFamily="18" charset="0"/>
              <a:cs typeface="Times New Roman" pitchFamily="18" charset="0"/>
            </a:endParaRPr>
          </a:p>
          <a:p>
            <a:pPr marL="0" indent="342900" algn="just">
              <a:lnSpc>
                <a:spcPct val="120000"/>
              </a:lnSpc>
              <a:spcBef>
                <a:spcPts val="0"/>
              </a:spcBef>
            </a:pPr>
            <a:r>
              <a:rPr lang="ru-RU" dirty="0" smtClean="0">
                <a:latin typeface="Times New Roman" pitchFamily="18" charset="0"/>
                <a:cs typeface="Times New Roman" pitchFamily="18" charset="0"/>
              </a:rPr>
              <a:t>“Горизонтальная восьмерка” Вытянуть перед собой правую руку на уровне глаз, пальцы сжать в кулак, оставив средний и указательный пальцы вытянутыми. Нарисовать в воздухе горизонтальную восьмерку как можно большего размера. Рисовать начинать с центра и следить глазами за кончиками пальцев, не поворачивая головы. Затем подключить язык, т.е. одновременно с глазами следить за движением пальцев хорошо выдвинутым изо рта языком.</a:t>
            </a:r>
          </a:p>
          <a:p>
            <a:pPr marL="0" indent="342900" algn="just">
              <a:lnSpc>
                <a:spcPct val="120000"/>
              </a:lnSpc>
              <a:spcBef>
                <a:spcPts val="0"/>
              </a:spcBef>
              <a:buNone/>
            </a:pPr>
            <a:r>
              <a:rPr lang="ru-RU" dirty="0" smtClean="0">
                <a:latin typeface="Times New Roman" pitchFamily="18" charset="0"/>
                <a:cs typeface="Times New Roman" pitchFamily="18" charset="0"/>
              </a:rPr>
              <a:t> </a:t>
            </a:r>
          </a:p>
          <a:p>
            <a:pPr marL="0" indent="342900" algn="just">
              <a:lnSpc>
                <a:spcPct val="120000"/>
              </a:lnSpc>
              <a:spcBef>
                <a:spcPts val="0"/>
              </a:spcBef>
            </a:pPr>
            <a:r>
              <a:rPr lang="ru-RU" dirty="0" smtClean="0">
                <a:latin typeface="Times New Roman" pitchFamily="18" charset="0"/>
                <a:cs typeface="Times New Roman" pitchFamily="18" charset="0"/>
              </a:rPr>
              <a:t>“Глаз – путешественник”. Развесить в разных углах и по стенам класса различные рисунки игрушек, животных и т.д. Исходное положение – стоя. Не поворачивая головы найти глазами тот или иной предмет названный учителем.</a:t>
            </a:r>
          </a:p>
          <a:p>
            <a:pPr>
              <a:buNone/>
            </a:pPr>
            <a:r>
              <a:rPr lang="ru-RU" dirty="0" smtClean="0"/>
              <a:t> </a:t>
            </a: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1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7. Массаж</a:t>
            </a: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a:xfrm>
            <a:off x="457200" y="1600201"/>
            <a:ext cx="8229600" cy="4205064"/>
          </a:xfrm>
        </p:spPr>
        <p:txBody>
          <a:bodyPr>
            <a:normAutofit/>
          </a:bodyPr>
          <a:lstStyle/>
          <a:p>
            <a:pPr>
              <a:buNone/>
            </a:pPr>
            <a:endParaRPr lang="ru-RU" sz="2000" dirty="0" smtClean="0"/>
          </a:p>
          <a:p>
            <a:pPr marL="0" algn="just">
              <a:lnSpc>
                <a:spcPct val="120000"/>
              </a:lnSpc>
              <a:spcBef>
                <a:spcPts val="0"/>
              </a:spcBef>
            </a:pPr>
            <a:r>
              <a:rPr lang="ru-RU" sz="2000" dirty="0" smtClean="0">
                <a:latin typeface="Times New Roman" pitchFamily="18" charset="0"/>
                <a:cs typeface="Times New Roman" pitchFamily="18" charset="0"/>
              </a:rPr>
              <a:t>1. Двумя пальцами правой руки массировать круговыми движениями лоб, а двумя пальцами левой руки – подбородок. Считать до 30.</a:t>
            </a:r>
          </a:p>
          <a:p>
            <a:pPr marL="0" algn="just">
              <a:lnSpc>
                <a:spcPct val="120000"/>
              </a:lnSpc>
              <a:spcBef>
                <a:spcPts val="0"/>
              </a:spcBef>
              <a:buNone/>
            </a:pPr>
            <a:r>
              <a:rPr lang="ru-RU" sz="2000" dirty="0" smtClean="0">
                <a:latin typeface="Times New Roman" pitchFamily="18" charset="0"/>
                <a:cs typeface="Times New Roman" pitchFamily="18" charset="0"/>
              </a:rPr>
              <a:t> </a:t>
            </a:r>
          </a:p>
          <a:p>
            <a:pPr marL="0" algn="just">
              <a:lnSpc>
                <a:spcPct val="120000"/>
              </a:lnSpc>
              <a:spcBef>
                <a:spcPts val="0"/>
              </a:spcBef>
            </a:pPr>
            <a:r>
              <a:rPr lang="ru-RU" sz="2000" dirty="0" smtClean="0">
                <a:latin typeface="Times New Roman" pitchFamily="18" charset="0"/>
                <a:cs typeface="Times New Roman" pitchFamily="18" charset="0"/>
              </a:rPr>
              <a:t>2. Сжимают пальцы в кулак с загнутым внутрь большим пальцем. Делая выдох спокойно, не торопясь, сжимают кулак с усилием. Затем, ослабляя сжатие кулака, делают вдох. Повторить 5 раз. Выполнение с закрытыми глазами удваивает эффект.</a:t>
            </a: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60000" endA="900" endPos="58000" dir="5400000" sy="-100000" algn="bl" rotWithShape="0"/>
                </a:effectLst>
                <a:latin typeface="Times New Roman" pitchFamily="18" charset="0"/>
                <a:cs typeface="Times New Roman" pitchFamily="18" charset="0"/>
              </a:rPr>
              <a:t>МЕТОДИЧЕСКОЕ ОБЕСПЕЧЕНИЕ:</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marL="0" lvl="0" indent="342900" algn="just">
              <a:spcBef>
                <a:spcPts val="0"/>
              </a:spcBef>
            </a:pPr>
            <a:r>
              <a:rPr lang="ru-RU" sz="2800" dirty="0" smtClean="0">
                <a:latin typeface="Times New Roman" pitchFamily="18" charset="0"/>
                <a:cs typeface="Times New Roman" pitchFamily="18" charset="0"/>
              </a:rPr>
              <a:t>Сиротюк А.Л. Коррекция развития интеллекта дошкольников. - М: ТЦ Сфера, 2001. - 48 с.</a:t>
            </a:r>
          </a:p>
          <a:p>
            <a:pPr marL="0" indent="342900" algn="just">
              <a:spcBef>
                <a:spcPts val="0"/>
              </a:spcBef>
            </a:pPr>
            <a:r>
              <a:rPr lang="ru-RU" sz="2800" dirty="0" smtClean="0">
                <a:latin typeface="Times New Roman" pitchFamily="18" charset="0"/>
                <a:cs typeface="Times New Roman" pitchFamily="18" charset="0"/>
              </a:rPr>
              <a:t>В.Любимова </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Кинезиология</a:t>
            </a:r>
            <a:r>
              <a:rPr lang="ru-RU" sz="2800" dirty="0" smtClean="0">
                <a:latin typeface="Times New Roman" pitchFamily="18" charset="0"/>
                <a:cs typeface="Times New Roman" pitchFamily="18" charset="0"/>
              </a:rPr>
              <a:t>, или природная мудрость тела», «Невский проспект», Санкт – Петербург, 2005г.</a:t>
            </a:r>
          </a:p>
          <a:p>
            <a:pPr marL="0" indent="342900" algn="just">
              <a:spcBef>
                <a:spcPts val="0"/>
              </a:spcBef>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П.Деннисон</a:t>
            </a:r>
            <a:r>
              <a:rPr lang="ru-RU" sz="2800" dirty="0" smtClean="0">
                <a:latin typeface="Times New Roman" pitchFamily="18" charset="0"/>
                <a:cs typeface="Times New Roman" pitchFamily="18" charset="0"/>
              </a:rPr>
              <a:t>, Г. </a:t>
            </a:r>
            <a:r>
              <a:rPr lang="ru-RU" sz="2800" dirty="0" err="1" smtClean="0">
                <a:latin typeface="Times New Roman" pitchFamily="18" charset="0"/>
                <a:cs typeface="Times New Roman" pitchFamily="18" charset="0"/>
              </a:rPr>
              <a:t>Деннисон</a:t>
            </a:r>
            <a:r>
              <a:rPr lang="ru-RU" sz="2800" dirty="0" smtClean="0">
                <a:latin typeface="Times New Roman" pitchFamily="18" charset="0"/>
                <a:cs typeface="Times New Roman" pitchFamily="18" charset="0"/>
              </a:rPr>
              <a:t> «Программа «Гимнастика ума». Пер. </a:t>
            </a:r>
            <a:r>
              <a:rPr lang="ru-RU" sz="2800" dirty="0" err="1" smtClean="0">
                <a:latin typeface="Times New Roman" pitchFamily="18" charset="0"/>
                <a:cs typeface="Times New Roman" pitchFamily="18" charset="0"/>
              </a:rPr>
              <a:t>С.М.Масгутовой</a:t>
            </a:r>
            <a:r>
              <a:rPr lang="ru-RU" sz="2800" dirty="0" smtClean="0">
                <a:latin typeface="Times New Roman" pitchFamily="18" charset="0"/>
                <a:cs typeface="Times New Roman" pitchFamily="18" charset="0"/>
              </a:rPr>
              <a:t>, Москва, 1997 г.</a:t>
            </a: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994122"/>
          </a:xfrm>
        </p:spPr>
        <p:txBody>
          <a:bodyPr/>
          <a:lstStyle/>
          <a:p>
            <a:r>
              <a:rPr lang="ru-RU"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 </a:t>
            </a:r>
            <a:r>
              <a:rPr lang="ru-RU"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Кинезиология</a:t>
            </a:r>
            <a:r>
              <a:rPr lang="ru-RU"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  </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229600" cy="5001419"/>
          </a:xfrm>
        </p:spPr>
        <p:txBody>
          <a:bodyPr>
            <a:normAutofit fontScale="47500" lnSpcReduction="20000"/>
          </a:bodyPr>
          <a:lstStyle/>
          <a:p>
            <a:pPr marL="0" indent="342900" algn="just">
              <a:lnSpc>
                <a:spcPct val="170000"/>
              </a:lnSpc>
              <a:spcBef>
                <a:spcPts val="0"/>
              </a:spcBef>
              <a:buNone/>
            </a:pPr>
            <a:r>
              <a:rPr lang="ru-RU" dirty="0" smtClean="0">
                <a:latin typeface="Times New Roman" pitchFamily="18" charset="0"/>
                <a:cs typeface="Times New Roman" pitchFamily="18" charset="0"/>
              </a:rPr>
              <a:t>— наука о развитии головного мозга через движение. Существует уже 2000 лет, используется во всем мире. </a:t>
            </a:r>
            <a:r>
              <a:rPr lang="ru-RU" dirty="0" err="1" smtClean="0">
                <a:latin typeface="Times New Roman" pitchFamily="18" charset="0"/>
                <a:cs typeface="Times New Roman" pitchFamily="18" charset="0"/>
              </a:rPr>
              <a:t>Кинезиологическими</a:t>
            </a:r>
            <a:r>
              <a:rPr lang="ru-RU" dirty="0" smtClean="0">
                <a:latin typeface="Times New Roman" pitchFamily="18" charset="0"/>
                <a:cs typeface="Times New Roman" pitchFamily="18" charset="0"/>
              </a:rPr>
              <a:t> упражнениями пользовались Аристотель и Гиппократ. </a:t>
            </a:r>
          </a:p>
          <a:p>
            <a:pPr marL="0" indent="342900" algn="just">
              <a:lnSpc>
                <a:spcPct val="170000"/>
              </a:lnSpc>
              <a:spcBef>
                <a:spcPts val="0"/>
              </a:spcBef>
              <a:buNone/>
            </a:pPr>
            <a:r>
              <a:rPr lang="ru-RU" dirty="0" err="1" smtClean="0">
                <a:solidFill>
                  <a:srgbClr val="0070C0"/>
                </a:solidFill>
                <a:latin typeface="Times New Roman" pitchFamily="18" charset="0"/>
                <a:cs typeface="Times New Roman" pitchFamily="18" charset="0"/>
              </a:rPr>
              <a:t>Кинезиологические</a:t>
            </a:r>
            <a:r>
              <a:rPr lang="ru-RU" dirty="0" smtClean="0">
                <a:solidFill>
                  <a:srgbClr val="0070C0"/>
                </a:solidFill>
                <a:latin typeface="Times New Roman" pitchFamily="18" charset="0"/>
                <a:cs typeface="Times New Roman" pitchFamily="18" charset="0"/>
              </a:rPr>
              <a:t> упражнения </a:t>
            </a:r>
            <a:r>
              <a:rPr lang="ru-RU" dirty="0" smtClean="0">
                <a:latin typeface="Times New Roman" pitchFamily="18" charset="0"/>
                <a:cs typeface="Times New Roman" pitchFamily="18" charset="0"/>
              </a:rPr>
              <a:t>– это комплекс движений, позволяющие активизировать межполушарное воздействие,  различные отделы коры больших полушарий, что способствует развитию способностей человека, улучшают у ребенка память, внимание, речь, пространственные представления, мелкую и крупную моторику, снижают утомляемость, повышают способность к произвольному контролю.</a:t>
            </a:r>
          </a:p>
          <a:p>
            <a:pPr marL="0" indent="342900" algn="just">
              <a:lnSpc>
                <a:spcPct val="170000"/>
              </a:lnSpc>
              <a:spcBef>
                <a:spcPts val="0"/>
              </a:spcBef>
              <a:buNone/>
            </a:pPr>
            <a:endParaRPr lang="ru-RU" dirty="0" smtClean="0">
              <a:latin typeface="Times New Roman" pitchFamily="18" charset="0"/>
              <a:cs typeface="Times New Roman" pitchFamily="18" charset="0"/>
            </a:endParaRPr>
          </a:p>
          <a:p>
            <a:pPr marL="0" indent="342900" algn="just">
              <a:lnSpc>
                <a:spcPct val="170000"/>
              </a:lnSpc>
              <a:spcBef>
                <a:spcPts val="0"/>
              </a:spcBef>
            </a:pPr>
            <a:r>
              <a:rPr lang="ru-RU" dirty="0" smtClean="0">
                <a:latin typeface="Times New Roman" pitchFamily="18" charset="0"/>
                <a:cs typeface="Times New Roman" pitchFamily="18" charset="0"/>
              </a:rPr>
              <a:t>Развивая моторику, мы создаем предпосылки для становления многих психических процессов. Работы В.М. Бехтерева, А.Н. Леонтьева, А.Р. </a:t>
            </a:r>
            <a:r>
              <a:rPr lang="ru-RU" dirty="0" err="1" smtClean="0">
                <a:latin typeface="Times New Roman" pitchFamily="18" charset="0"/>
                <a:cs typeface="Times New Roman" pitchFamily="18" charset="0"/>
              </a:rPr>
              <a:t>Лурия</a:t>
            </a:r>
            <a:r>
              <a:rPr lang="ru-RU" dirty="0" smtClean="0">
                <a:latin typeface="Times New Roman" pitchFamily="18" charset="0"/>
                <a:cs typeface="Times New Roman" pitchFamily="18" charset="0"/>
              </a:rPr>
              <a:t>, Н.С. </a:t>
            </a:r>
            <a:r>
              <a:rPr lang="ru-RU" dirty="0" err="1" smtClean="0">
                <a:latin typeface="Times New Roman" pitchFamily="18" charset="0"/>
                <a:cs typeface="Times New Roman" pitchFamily="18" charset="0"/>
              </a:rPr>
              <a:t>Лейтеса</a:t>
            </a:r>
            <a:r>
              <a:rPr lang="ru-RU" dirty="0" smtClean="0">
                <a:latin typeface="Times New Roman" pitchFamily="18" charset="0"/>
                <a:cs typeface="Times New Roman" pitchFamily="18" charset="0"/>
              </a:rPr>
              <a:t>, П.Н. Анохина, И.М. Сеченова доказали влияние манипуляций рук на функции высшей нервной деятельности, развитие речи.  Применение специальных </a:t>
            </a:r>
            <a:r>
              <a:rPr lang="ru-RU" dirty="0" err="1" smtClean="0">
                <a:latin typeface="Times New Roman" pitchFamily="18" charset="0"/>
                <a:cs typeface="Times New Roman" pitchFamily="18" charset="0"/>
              </a:rPr>
              <a:t>кинезиологических</a:t>
            </a:r>
            <a:r>
              <a:rPr lang="ru-RU" dirty="0" smtClean="0">
                <a:latin typeface="Times New Roman" pitchFamily="18" charset="0"/>
                <a:cs typeface="Times New Roman" pitchFamily="18" charset="0"/>
              </a:rPr>
              <a:t>  упражнений </a:t>
            </a:r>
            <a:r>
              <a:rPr lang="ru-RU" dirty="0" err="1" smtClean="0">
                <a:latin typeface="Times New Roman" pitchFamily="18" charset="0"/>
                <a:cs typeface="Times New Roman" pitchFamily="18" charset="0"/>
              </a:rPr>
              <a:t>применяютсяназанятиях</a:t>
            </a:r>
            <a:r>
              <a:rPr lang="ru-RU" dirty="0" smtClean="0">
                <a:latin typeface="Times New Roman" pitchFamily="18" charset="0"/>
                <a:cs typeface="Times New Roman" pitchFamily="18" charset="0"/>
              </a:rPr>
              <a:t> как логопедами, так и психологами.</a:t>
            </a: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p:cNvPicPr>
            <a:picLocks noGrp="1" noChangeAspect="1" noChangeArrowheads="1"/>
          </p:cNvPicPr>
          <p:nvPr>
            <p:ph idx="1"/>
          </p:nvPr>
        </p:nvPicPr>
        <p:blipFill>
          <a:blip r:embed="rId2" cstate="print">
            <a:lum contrast="-62000"/>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899592" y="1700808"/>
            <a:ext cx="7632848" cy="1446550"/>
          </a:xfrm>
          <a:prstGeom prst="rect">
            <a:avLst/>
          </a:prstGeom>
          <a:noFill/>
        </p:spPr>
        <p:txBody>
          <a:bodyPr wrap="square" rtlCol="0">
            <a:spAutoFit/>
          </a:bodyPr>
          <a:lstStyle/>
          <a:p>
            <a:pPr algn="ctr"/>
            <a:r>
              <a:rPr lang="ru-RU" sz="8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onotype Corsiva" pitchFamily="66" charset="0"/>
              </a:rPr>
              <a:t>Желаем удачи !</a:t>
            </a:r>
            <a:endParaRPr lang="ru-RU" sz="8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onotype Corsiva"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Times New Roman" pitchFamily="18" charset="0"/>
                <a:cs typeface="Times New Roman" pitchFamily="18" charset="0"/>
              </a:rPr>
              <a:t>Требования и условия проведения </a:t>
            </a:r>
            <a:r>
              <a:rPr lang="ru-RU" sz="36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Times New Roman" pitchFamily="18" charset="0"/>
                <a:cs typeface="Times New Roman" pitchFamily="18" charset="0"/>
              </a:rPr>
              <a:t>кинезиологических</a:t>
            </a:r>
            <a:r>
              <a:rPr lang="ru-RU"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Times New Roman" pitchFamily="18" charset="0"/>
                <a:cs typeface="Times New Roman" pitchFamily="18" charset="0"/>
              </a:rPr>
              <a:t> комплексов:</a:t>
            </a:r>
            <a:endParaRPr lang="ru-RU"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0000" lnSpcReduction="20000"/>
          </a:bodyPr>
          <a:lstStyle/>
          <a:p>
            <a:pPr marL="0" indent="342900" algn="just">
              <a:lnSpc>
                <a:spcPct val="170000"/>
              </a:lnSpc>
              <a:spcBef>
                <a:spcPts val="0"/>
              </a:spcBef>
            </a:pPr>
            <a:r>
              <a:rPr lang="ru-RU" dirty="0" smtClean="0">
                <a:latin typeface="Times New Roman" pitchFamily="18" charset="0"/>
                <a:cs typeface="Times New Roman" pitchFamily="18" charset="0"/>
              </a:rPr>
              <a:t> точное выполнение движений и приемов. </a:t>
            </a:r>
            <a:r>
              <a:rPr lang="ru-RU" dirty="0" err="1" smtClean="0">
                <a:latin typeface="Times New Roman" pitchFamily="18" charset="0"/>
                <a:cs typeface="Times New Roman" pitchFamily="18" charset="0"/>
              </a:rPr>
              <a:t>Кинезиологические</a:t>
            </a:r>
            <a:r>
              <a:rPr lang="ru-RU" dirty="0" smtClean="0">
                <a:latin typeface="Times New Roman" pitchFamily="18" charset="0"/>
                <a:cs typeface="Times New Roman" pitchFamily="18" charset="0"/>
              </a:rPr>
              <a:t>  занятия дают как немедленный, так и кумулятивный (накапливающийся) эффект, повышая умственную работоспособность и оптимизируя </a:t>
            </a:r>
            <a:r>
              <a:rPr lang="ru-RU" dirty="0" err="1" smtClean="0">
                <a:latin typeface="Times New Roman" pitchFamily="18" charset="0"/>
                <a:cs typeface="Times New Roman" pitchFamily="18" charset="0"/>
              </a:rPr>
              <a:t>психоэмоциональное</a:t>
            </a:r>
            <a:r>
              <a:rPr lang="ru-RU" dirty="0" smtClean="0">
                <a:latin typeface="Times New Roman" pitchFamily="18" charset="0"/>
                <a:cs typeface="Times New Roman" pitchFamily="18" charset="0"/>
              </a:rPr>
              <a:t> состояние</a:t>
            </a:r>
          </a:p>
          <a:p>
            <a:pPr marL="0">
              <a:lnSpc>
                <a:spcPct val="170000"/>
              </a:lnSpc>
              <a:spcBef>
                <a:spcPts val="500"/>
              </a:spcBef>
            </a:pPr>
            <a:r>
              <a:rPr lang="ru-RU" dirty="0" smtClean="0">
                <a:latin typeface="Times New Roman" pitchFamily="18" charset="0"/>
                <a:cs typeface="Times New Roman" pitchFamily="18" charset="0"/>
              </a:rPr>
              <a:t>Занятия проводятся ежедневно, без пропусков; </a:t>
            </a:r>
          </a:p>
          <a:p>
            <a:pPr marL="0">
              <a:lnSpc>
                <a:spcPct val="170000"/>
              </a:lnSpc>
              <a:spcBef>
                <a:spcPts val="500"/>
              </a:spcBef>
            </a:pPr>
            <a:r>
              <a:rPr lang="ru-RU" dirty="0" smtClean="0">
                <a:latin typeface="Times New Roman" pitchFamily="18" charset="0"/>
                <a:cs typeface="Times New Roman" pitchFamily="18" charset="0"/>
              </a:rPr>
              <a:t>Занятия проводятся в доброжелательной обстановке; </a:t>
            </a:r>
          </a:p>
          <a:p>
            <a:pPr marL="0">
              <a:lnSpc>
                <a:spcPct val="170000"/>
              </a:lnSpc>
              <a:spcBef>
                <a:spcPts val="500"/>
              </a:spcBef>
            </a:pPr>
            <a:r>
              <a:rPr lang="ru-RU" dirty="0" smtClean="0">
                <a:latin typeface="Times New Roman" pitchFamily="18" charset="0"/>
                <a:cs typeface="Times New Roman" pitchFamily="18" charset="0"/>
              </a:rPr>
              <a:t>От детей требуется точное выполнение движений и приемов; </a:t>
            </a:r>
          </a:p>
          <a:p>
            <a:pPr marL="0" indent="342900" algn="just">
              <a:lnSpc>
                <a:spcPct val="170000"/>
              </a:lnSpc>
              <a:spcBef>
                <a:spcPts val="0"/>
              </a:spcBef>
            </a:pPr>
            <a:r>
              <a:rPr lang="ru-RU" dirty="0" smtClean="0">
                <a:latin typeface="Times New Roman" pitchFamily="18" charset="0"/>
                <a:cs typeface="Times New Roman" pitchFamily="18" charset="0"/>
              </a:rPr>
              <a:t>Продолжительность занятий — 7—10 мин. Периодичность — ежедневно. Время занятий — утро, день.</a:t>
            </a:r>
          </a:p>
          <a:p>
            <a:pPr marL="0" indent="342900" algn="just">
              <a:lnSpc>
                <a:spcPct val="170000"/>
              </a:lnSpc>
              <a:spcBef>
                <a:spcPts val="0"/>
              </a:spcBef>
              <a:buNone/>
            </a:pPr>
            <a:r>
              <a:rPr lang="ru-RU" i="1" dirty="0" smtClean="0">
                <a:solidFill>
                  <a:srgbClr val="0070C0"/>
                </a:solidFill>
                <a:latin typeface="Times New Roman" pitchFamily="18" charset="0"/>
                <a:cs typeface="Times New Roman" pitchFamily="18" charset="0"/>
              </a:rPr>
              <a:t>Для постепенного усложнения упражнений можно использовать:</a:t>
            </a:r>
          </a:p>
          <a:p>
            <a:pPr>
              <a:lnSpc>
                <a:spcPct val="170000"/>
              </a:lnSpc>
            </a:pPr>
            <a:r>
              <a:rPr lang="ru-RU" dirty="0" smtClean="0">
                <a:latin typeface="Times New Roman" pitchFamily="18" charset="0"/>
                <a:cs typeface="Times New Roman" pitchFamily="18" charset="0"/>
              </a:rPr>
              <a:t> ускорение темпа выполнения;</a:t>
            </a:r>
          </a:p>
          <a:p>
            <a:pPr>
              <a:lnSpc>
                <a:spcPct val="170000"/>
              </a:lnSpc>
            </a:pPr>
            <a:r>
              <a:rPr lang="ru-RU" dirty="0" smtClean="0">
                <a:latin typeface="Times New Roman" pitchFamily="18" charset="0"/>
                <a:cs typeface="Times New Roman" pitchFamily="18" charset="0"/>
              </a:rPr>
              <a:t>выполнение с легко прикушенным языком  и закрытыми глазами (исключение речевого и  зрительного контроля);</a:t>
            </a:r>
          </a:p>
          <a:p>
            <a:pPr>
              <a:lnSpc>
                <a:spcPct val="170000"/>
              </a:lnSpc>
            </a:pPr>
            <a:r>
              <a:rPr lang="ru-RU" dirty="0" smtClean="0">
                <a:latin typeface="Times New Roman" pitchFamily="18" charset="0"/>
                <a:cs typeface="Times New Roman" pitchFamily="18" charset="0"/>
              </a:rPr>
              <a:t>подключение движений глаз и языка к  движениям рук;</a:t>
            </a:r>
          </a:p>
          <a:p>
            <a:pPr>
              <a:lnSpc>
                <a:spcPct val="170000"/>
              </a:lnSpc>
            </a:pPr>
            <a:r>
              <a:rPr lang="ru-RU" dirty="0" smtClean="0">
                <a:latin typeface="Times New Roman" pitchFamily="18" charset="0"/>
                <a:cs typeface="Times New Roman" pitchFamily="18" charset="0"/>
              </a:rPr>
              <a:t>подключение дыхательных упражнений и  метода визуализации.</a:t>
            </a:r>
          </a:p>
          <a:p>
            <a:pPr marL="0" indent="342900" algn="just">
              <a:lnSpc>
                <a:spcPct val="170000"/>
              </a:lnSpc>
              <a:spcBef>
                <a:spcPts val="0"/>
              </a:spcBef>
            </a:pPr>
            <a:endParaRPr lang="ru-RU" dirty="0" smtClean="0">
              <a:latin typeface="Times New Roman" pitchFamily="18" charset="0"/>
              <a:cs typeface="Times New Roman" pitchFamily="18" charset="0"/>
            </a:endParaRP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1430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7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Ц</a:t>
            </a:r>
            <a:r>
              <a:rPr lang="ru-RU" sz="27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ели:</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a:xfrm>
            <a:off x="457200" y="1196752"/>
            <a:ext cx="8229600" cy="4929411"/>
          </a:xfrm>
        </p:spPr>
        <p:txBody>
          <a:bodyPr>
            <a:normAutofit fontScale="92500" lnSpcReduction="10000"/>
          </a:bodyPr>
          <a:lstStyle/>
          <a:p>
            <a:pPr marL="0" indent="342900" algn="just">
              <a:lnSpc>
                <a:spcPct val="120000"/>
              </a:lnSpc>
              <a:spcBef>
                <a:spcPts val="0"/>
              </a:spcBef>
              <a:buNone/>
            </a:pPr>
            <a:endParaRPr lang="ru-RU" dirty="0" smtClean="0">
              <a:latin typeface="Times New Roman" pitchFamily="18" charset="0"/>
              <a:cs typeface="Times New Roman" pitchFamily="18" charset="0"/>
            </a:endParaRPr>
          </a:p>
          <a:p>
            <a:pPr marL="0" indent="342900" algn="just">
              <a:lnSpc>
                <a:spcPct val="120000"/>
              </a:lnSpc>
              <a:spcBef>
                <a:spcPts val="0"/>
              </a:spcBef>
            </a:pPr>
            <a:r>
              <a:rPr lang="ru-RU" dirty="0" smtClean="0">
                <a:latin typeface="Times New Roman" pitchFamily="18" charset="0"/>
                <a:cs typeface="Times New Roman" pitchFamily="18" charset="0"/>
              </a:rPr>
              <a:t> развитие межполушарной специализации;</a:t>
            </a:r>
          </a:p>
          <a:p>
            <a:pPr marL="0" indent="342900" algn="just">
              <a:lnSpc>
                <a:spcPct val="120000"/>
              </a:lnSpc>
              <a:spcBef>
                <a:spcPts val="0"/>
              </a:spcBef>
            </a:pPr>
            <a:r>
              <a:rPr lang="ru-RU" dirty="0" smtClean="0">
                <a:latin typeface="Times New Roman" pitchFamily="18" charset="0"/>
                <a:cs typeface="Times New Roman" pitchFamily="18" charset="0"/>
              </a:rPr>
              <a:t>развитие межполушарного взаимодействия;</a:t>
            </a:r>
          </a:p>
          <a:p>
            <a:pPr marL="0" indent="342900" algn="just">
              <a:lnSpc>
                <a:spcPct val="120000"/>
              </a:lnSpc>
              <a:spcBef>
                <a:spcPts val="0"/>
              </a:spcBef>
            </a:pPr>
            <a:r>
              <a:rPr lang="ru-RU" dirty="0" smtClean="0">
                <a:latin typeface="Times New Roman" pitchFamily="18" charset="0"/>
                <a:cs typeface="Times New Roman" pitchFamily="18" charset="0"/>
              </a:rPr>
              <a:t>синхронизация работы полушарий;</a:t>
            </a:r>
          </a:p>
          <a:p>
            <a:pPr marL="0" indent="342900" algn="just">
              <a:lnSpc>
                <a:spcPct val="120000"/>
              </a:lnSpc>
              <a:spcBef>
                <a:spcPts val="0"/>
              </a:spcBef>
            </a:pPr>
            <a:r>
              <a:rPr lang="ru-RU" dirty="0" smtClean="0">
                <a:latin typeface="Times New Roman" pitchFamily="18" charset="0"/>
                <a:cs typeface="Times New Roman" pitchFamily="18" charset="0"/>
              </a:rPr>
              <a:t> развитие мелкой моторики;</a:t>
            </a:r>
          </a:p>
          <a:p>
            <a:pPr marL="0" indent="342900" algn="just">
              <a:lnSpc>
                <a:spcPct val="120000"/>
              </a:lnSpc>
              <a:spcBef>
                <a:spcPts val="0"/>
              </a:spcBef>
            </a:pPr>
            <a:r>
              <a:rPr lang="ru-RU" dirty="0" smtClean="0">
                <a:latin typeface="Times New Roman" pitchFamily="18" charset="0"/>
                <a:cs typeface="Times New Roman" pitchFamily="18" charset="0"/>
              </a:rPr>
              <a:t> развитие способностей;</a:t>
            </a:r>
          </a:p>
          <a:p>
            <a:pPr marL="0" indent="342900" algn="just">
              <a:lnSpc>
                <a:spcPct val="120000"/>
              </a:lnSpc>
              <a:spcBef>
                <a:spcPts val="0"/>
              </a:spcBef>
            </a:pPr>
            <a:r>
              <a:rPr lang="ru-RU" dirty="0" smtClean="0">
                <a:latin typeface="Times New Roman" pitchFamily="18" charset="0"/>
                <a:cs typeface="Times New Roman" pitchFamily="18" charset="0"/>
              </a:rPr>
              <a:t> развитие памяти, внимания;</a:t>
            </a:r>
          </a:p>
          <a:p>
            <a:pPr marL="0" indent="342900" algn="just">
              <a:lnSpc>
                <a:spcPct val="120000"/>
              </a:lnSpc>
              <a:spcBef>
                <a:spcPts val="0"/>
              </a:spcBef>
            </a:pPr>
            <a:r>
              <a:rPr lang="ru-RU" dirty="0" smtClean="0">
                <a:latin typeface="Times New Roman" pitchFamily="18" charset="0"/>
                <a:cs typeface="Times New Roman" pitchFamily="18" charset="0"/>
              </a:rPr>
              <a:t>развитие мышления;</a:t>
            </a:r>
          </a:p>
          <a:p>
            <a:pPr marL="0" indent="342900" algn="just">
              <a:lnSpc>
                <a:spcPct val="120000"/>
              </a:lnSpc>
              <a:spcBef>
                <a:spcPts val="0"/>
              </a:spcBef>
            </a:pPr>
            <a:r>
              <a:rPr lang="ru-RU" dirty="0" smtClean="0">
                <a:latin typeface="Times New Roman" pitchFamily="18" charset="0"/>
                <a:cs typeface="Times New Roman" pitchFamily="18" charset="0"/>
              </a:rPr>
              <a:t> коррекция речевых нарушений</a:t>
            </a:r>
            <a:endParaRPr lang="ru-RU" dirty="0">
              <a:latin typeface="Times New Roman" pitchFamily="18" charset="0"/>
              <a:cs typeface="Times New Roman" pitchFamily="18" charset="0"/>
            </a:endParaRPr>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60000" endA="900" endPos="58000" dir="5400000" sy="-100000" algn="bl" rotWithShape="0"/>
                </a:effectLst>
                <a:latin typeface="Times New Roman" pitchFamily="18" charset="0"/>
                <a:cs typeface="Times New Roman" pitchFamily="18" charset="0"/>
              </a:rPr>
              <a:t>Задачи проекта:</a:t>
            </a:r>
            <a:endParaRPr lang="ru-RU"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60000" endA="900" endPos="58000" dir="5400000" sy="-100000" algn="bl" rotWithShape="0"/>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pPr lvl="0"/>
            <a:r>
              <a:rPr lang="ru-RU" dirty="0" smtClean="0"/>
              <a:t>развитие межполушарной специализации;</a:t>
            </a:r>
          </a:p>
          <a:p>
            <a:pPr lvl="0"/>
            <a:r>
              <a:rPr lang="ru-RU" dirty="0" smtClean="0"/>
              <a:t>развитие межполушарного взаимодействия;</a:t>
            </a:r>
          </a:p>
          <a:p>
            <a:pPr lvl="0"/>
            <a:r>
              <a:rPr lang="ru-RU" dirty="0" smtClean="0"/>
              <a:t>синхронизация работы полушарий;</a:t>
            </a:r>
          </a:p>
          <a:p>
            <a:pPr lvl="0"/>
            <a:r>
              <a:rPr lang="ru-RU" dirty="0" smtClean="0"/>
              <a:t>снятие эмоциональной напряженности;</a:t>
            </a:r>
          </a:p>
          <a:p>
            <a:pPr lvl="0"/>
            <a:r>
              <a:rPr lang="ru-RU" dirty="0" smtClean="0"/>
              <a:t> развитие мелкой моторики;</a:t>
            </a:r>
          </a:p>
          <a:p>
            <a:pPr lvl="0"/>
            <a:r>
              <a:rPr lang="ru-RU" dirty="0" smtClean="0"/>
              <a:t> развитие способностей;</a:t>
            </a:r>
          </a:p>
          <a:p>
            <a:pPr lvl="0"/>
            <a:r>
              <a:rPr lang="ru-RU" dirty="0" smtClean="0"/>
              <a:t> развитие памяти, внимания;</a:t>
            </a:r>
          </a:p>
          <a:p>
            <a:pPr lvl="0"/>
            <a:r>
              <a:rPr lang="ru-RU" dirty="0" smtClean="0"/>
              <a:t>развитие мышления;</a:t>
            </a:r>
          </a:p>
          <a:p>
            <a:pPr lvl="0"/>
            <a:r>
              <a:rPr lang="ru-RU" dirty="0" smtClean="0"/>
              <a:t> коррекция речевых нарушений </a:t>
            </a: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1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60000" endA="900" endPos="58000" dir="5400000" sy="-100000" algn="bl" rotWithShape="0"/>
                </a:effectLst>
                <a:latin typeface="Times New Roman" pitchFamily="18" charset="0"/>
                <a:cs typeface="Times New Roman" pitchFamily="18" charset="0"/>
              </a:rPr>
              <a:t>ЭТАПЫ РЕАЛИЗАЦИИ ПРОЕКТА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ru-RU" b="1" i="1" dirty="0" smtClean="0"/>
              <a:t>Подготовительный</a:t>
            </a:r>
            <a:r>
              <a:rPr lang="ru-RU" dirty="0" smtClean="0"/>
              <a:t> – сбор информации, работа с методической литературой, составление плана работы над проектом </a:t>
            </a:r>
          </a:p>
          <a:p>
            <a:r>
              <a:rPr lang="ru-RU" b="1" i="1" dirty="0" smtClean="0"/>
              <a:t>Практический </a:t>
            </a:r>
            <a:r>
              <a:rPr lang="ru-RU" b="1" dirty="0" smtClean="0"/>
              <a:t>– </a:t>
            </a:r>
            <a:r>
              <a:rPr lang="ru-RU" dirty="0" smtClean="0"/>
              <a:t>реализация проекта(проведение занятий, работа с родителями, представление опыта работы в рамках образовательного учреждения).</a:t>
            </a:r>
          </a:p>
          <a:p>
            <a:r>
              <a:rPr lang="ru-RU" b="1" i="1" dirty="0" smtClean="0"/>
              <a:t>Итоговый –</a:t>
            </a:r>
            <a:r>
              <a:rPr lang="ru-RU" dirty="0" smtClean="0"/>
              <a:t> подведение результатов, презентация работы над проектом</a:t>
            </a:r>
          </a:p>
          <a:p>
            <a:pPr>
              <a:buNone/>
            </a:pPr>
            <a:r>
              <a:rPr lang="ru-RU" b="1" i="1" dirty="0" smtClean="0"/>
              <a:t> </a:t>
            </a:r>
            <a:endParaRPr lang="ru-RU" dirty="0" smtClean="0"/>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60000" endA="900" endPos="58000" dir="5400000" sy="-100000" algn="bl" rotWithShape="0"/>
                </a:effectLst>
                <a:latin typeface="Times New Roman" pitchFamily="18" charset="0"/>
                <a:cs typeface="Times New Roman" pitchFamily="18" charset="0"/>
              </a:rPr>
              <a:t>УЧАСТНИКИ ПРОЕКТА:</a:t>
            </a: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60000" endA="900" endPos="58000" dir="5400000" sy="-100000" algn="bl" rotWithShape="0"/>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marL="0" lvl="0" indent="342900" algn="just">
              <a:spcBef>
                <a:spcPts val="0"/>
              </a:spcBef>
            </a:pPr>
            <a:r>
              <a:rPr lang="ru-RU" dirty="0" smtClean="0">
                <a:latin typeface="Times New Roman" pitchFamily="18" charset="0"/>
                <a:cs typeface="Times New Roman" pitchFamily="18" charset="0"/>
              </a:rPr>
              <a:t>дети старшей группы «Почемучки» МДОУ «Детский сад «</a:t>
            </a:r>
            <a:r>
              <a:rPr lang="ru-RU" dirty="0" smtClean="0">
                <a:latin typeface="Times New Roman" pitchFamily="18" charset="0"/>
                <a:cs typeface="Times New Roman" pitchFamily="18" charset="0"/>
              </a:rPr>
              <a:t>Сказка»</a:t>
            </a:r>
            <a:r>
              <a:rPr lang="ru-RU" dirty="0" err="1" smtClean="0">
                <a:latin typeface="Times New Roman" pitchFamily="18" charset="0"/>
                <a:cs typeface="Times New Roman" pitchFamily="18" charset="0"/>
              </a:rPr>
              <a:t>п.Правохеттинский</a:t>
            </a:r>
            <a:r>
              <a:rPr lang="ru-RU" dirty="0" smtClean="0">
                <a:latin typeface="Times New Roman" pitchFamily="18" charset="0"/>
                <a:cs typeface="Times New Roman" pitchFamily="18" charset="0"/>
              </a:rPr>
              <a:t>»; </a:t>
            </a:r>
          </a:p>
          <a:p>
            <a:pPr marL="0" lvl="0" indent="342900" algn="just">
              <a:spcBef>
                <a:spcPts val="0"/>
              </a:spcBef>
            </a:pPr>
            <a:r>
              <a:rPr lang="ru-RU" dirty="0" smtClean="0">
                <a:latin typeface="Times New Roman" pitchFamily="18" charset="0"/>
                <a:cs typeface="Times New Roman" pitchFamily="18" charset="0"/>
              </a:rPr>
              <a:t>педагоги;</a:t>
            </a:r>
          </a:p>
          <a:p>
            <a:pPr marL="0" lvl="0" indent="342900" algn="just">
              <a:spcBef>
                <a:spcPts val="0"/>
              </a:spcBef>
            </a:pPr>
            <a:r>
              <a:rPr lang="ru-RU" dirty="0" smtClean="0">
                <a:latin typeface="Times New Roman" pitchFamily="18" charset="0"/>
                <a:cs typeface="Times New Roman" pitchFamily="18" charset="0"/>
              </a:rPr>
              <a:t>родители воспитанников.</a:t>
            </a:r>
          </a:p>
          <a:p>
            <a:pPr marL="0" indent="342900" algn="just">
              <a:spcBef>
                <a:spcPts val="0"/>
              </a:spcBef>
            </a:pPr>
            <a:r>
              <a:rPr lang="ru-RU" b="1" i="1" dirty="0" smtClean="0">
                <a:latin typeface="Times New Roman" pitchFamily="18" charset="0"/>
                <a:cs typeface="Times New Roman" pitchFamily="18" charset="0"/>
              </a:rPr>
              <a:t>Срок реализации проекта</a:t>
            </a:r>
            <a:r>
              <a:rPr lang="ru-RU" dirty="0" smtClean="0">
                <a:latin typeface="Times New Roman" pitchFamily="18" charset="0"/>
                <a:cs typeface="Times New Roman" pitchFamily="18" charset="0"/>
              </a:rPr>
              <a:t>:  октябрь – март </a:t>
            </a:r>
            <a:r>
              <a:rPr lang="ru-RU" dirty="0" smtClean="0">
                <a:latin typeface="Times New Roman" pitchFamily="18" charset="0"/>
                <a:cs typeface="Times New Roman" pitchFamily="18" charset="0"/>
              </a:rPr>
              <a:t>2014-2015 </a:t>
            </a:r>
            <a:r>
              <a:rPr lang="ru-RU" dirty="0" smtClean="0">
                <a:latin typeface="Times New Roman" pitchFamily="18" charset="0"/>
                <a:cs typeface="Times New Roman" pitchFamily="18" charset="0"/>
              </a:rPr>
              <a:t>учебного года.</a:t>
            </a: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1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Практическая значимость</a:t>
            </a: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a:r>
            <a:b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b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052737"/>
            <a:ext cx="8229600" cy="4536504"/>
          </a:xfrm>
        </p:spPr>
        <p:txBody>
          <a:bodyPr>
            <a:normAutofit fontScale="85000" lnSpcReduction="20000"/>
          </a:bodyPr>
          <a:lstStyle/>
          <a:p>
            <a:pPr marL="0" indent="342900" algn="just">
              <a:lnSpc>
                <a:spcPct val="110000"/>
              </a:lnSpc>
              <a:spcBef>
                <a:spcPts val="0"/>
              </a:spcBef>
            </a:pPr>
            <a:r>
              <a:rPr lang="ru-RU" dirty="0" smtClean="0">
                <a:latin typeface="Times New Roman" pitchFamily="18" charset="0"/>
                <a:cs typeface="Times New Roman" pitchFamily="18" charset="0"/>
              </a:rPr>
              <a:t>для снятия стресса;</a:t>
            </a:r>
          </a:p>
          <a:p>
            <a:pPr marL="0" indent="342900" algn="just">
              <a:lnSpc>
                <a:spcPct val="110000"/>
              </a:lnSpc>
              <a:spcBef>
                <a:spcPts val="0"/>
              </a:spcBef>
            </a:pPr>
            <a:r>
              <a:rPr lang="ru-RU" dirty="0" smtClean="0">
                <a:latin typeface="Times New Roman" pitchFamily="18" charset="0"/>
                <a:cs typeface="Times New Roman" pitchFamily="18" charset="0"/>
              </a:rPr>
              <a:t> для профилактики соматических заболеваний (нарушение зрения, активизация работы мышц глаз, развитие слуха и зрения, дыхательные упражнения);</a:t>
            </a:r>
          </a:p>
          <a:p>
            <a:pPr marL="0" indent="342900" algn="just">
              <a:lnSpc>
                <a:spcPct val="110000"/>
              </a:lnSpc>
              <a:spcBef>
                <a:spcPts val="0"/>
              </a:spcBef>
            </a:pPr>
            <a:r>
              <a:rPr lang="ru-RU" dirty="0" smtClean="0">
                <a:latin typeface="Times New Roman" pitchFamily="18" charset="0"/>
                <a:cs typeface="Times New Roman" pitchFamily="18" charset="0"/>
              </a:rPr>
              <a:t>для адаптации </a:t>
            </a:r>
            <a:r>
              <a:rPr lang="ru-RU" dirty="0" err="1" smtClean="0">
                <a:latin typeface="Times New Roman" pitchFamily="18" charset="0"/>
                <a:cs typeface="Times New Roman" pitchFamily="18" charset="0"/>
              </a:rPr>
              <a:t>леворукого</a:t>
            </a:r>
            <a:r>
              <a:rPr lang="ru-RU" dirty="0" smtClean="0">
                <a:latin typeface="Times New Roman" pitchFamily="18" charset="0"/>
                <a:cs typeface="Times New Roman" pitchFamily="18" charset="0"/>
              </a:rPr>
              <a:t> ребёнка к школе;</a:t>
            </a:r>
          </a:p>
          <a:p>
            <a:pPr marL="0" indent="342900" algn="just">
              <a:lnSpc>
                <a:spcPct val="110000"/>
              </a:lnSpc>
              <a:spcBef>
                <a:spcPts val="0"/>
              </a:spcBef>
            </a:pPr>
            <a:r>
              <a:rPr lang="ru-RU" dirty="0" smtClean="0">
                <a:latin typeface="Times New Roman" pitchFamily="18" charset="0"/>
                <a:cs typeface="Times New Roman" pitchFamily="18" charset="0"/>
              </a:rPr>
              <a:t>для развития визуальной и слуховой памяти;</a:t>
            </a:r>
          </a:p>
          <a:p>
            <a:pPr marL="0" indent="342900" algn="just">
              <a:lnSpc>
                <a:spcPct val="110000"/>
              </a:lnSpc>
              <a:spcBef>
                <a:spcPts val="0"/>
              </a:spcBef>
            </a:pPr>
            <a:r>
              <a:rPr lang="ru-RU" dirty="0" smtClean="0">
                <a:latin typeface="Times New Roman" pitchFamily="18" charset="0"/>
                <a:cs typeface="Times New Roman" pitchFamily="18" charset="0"/>
              </a:rPr>
              <a:t> для развития абстрактно-логического мышления (левое полушарие);</a:t>
            </a:r>
          </a:p>
          <a:p>
            <a:pPr marL="0" indent="342900" algn="just">
              <a:lnSpc>
                <a:spcPct val="110000"/>
              </a:lnSpc>
              <a:spcBef>
                <a:spcPts val="0"/>
              </a:spcBef>
            </a:pPr>
            <a:r>
              <a:rPr lang="ru-RU" dirty="0" smtClean="0">
                <a:latin typeface="Times New Roman" pitchFamily="18" charset="0"/>
                <a:cs typeface="Times New Roman" pitchFamily="18" charset="0"/>
              </a:rPr>
              <a:t>для развития творческого (наглядно-образного ) мышления (правое полушарие) и др</a:t>
            </a:r>
            <a:r>
              <a:rPr lang="ru-RU" dirty="0" smtClean="0">
                <a:latin typeface="Times New Roman" pitchFamily="18" charset="0"/>
                <a:cs typeface="Times New Roman" pitchFamily="18" charset="0"/>
              </a:rPr>
              <a:t>.</a:t>
            </a:r>
          </a:p>
          <a:p>
            <a:pPr marL="0" indent="342900" algn="just">
              <a:lnSpc>
                <a:spcPct val="110000"/>
              </a:lnSpc>
              <a:spcBef>
                <a:spcPts val="0"/>
              </a:spcBef>
            </a:pPr>
            <a:r>
              <a:rPr lang="ru-RU" dirty="0" smtClean="0">
                <a:latin typeface="Times New Roman" pitchFamily="18" charset="0"/>
                <a:cs typeface="Times New Roman" pitchFamily="18" charset="0"/>
              </a:rPr>
              <a:t>д</a:t>
            </a:r>
            <a:r>
              <a:rPr lang="ru-RU" dirty="0" smtClean="0">
                <a:latin typeface="Times New Roman" pitchFamily="18" charset="0"/>
                <a:cs typeface="Times New Roman" pitchFamily="18" charset="0"/>
              </a:rPr>
              <a:t>ля развития речи.</a:t>
            </a:r>
            <a:endParaRPr lang="ru-RU" dirty="0" smtClean="0">
              <a:latin typeface="Times New Roman" pitchFamily="18" charset="0"/>
              <a:cs typeface="Times New Roman" pitchFamily="18" charset="0"/>
            </a:endParaRP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Методы и приёмы: </a:t>
            </a:r>
            <a:r>
              <a:rPr lang="ru-RU"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ru-RU" sz="1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p:txBody>
          <a:bodyPr>
            <a:normAutofit fontScale="55000" lnSpcReduction="20000"/>
          </a:bodyPr>
          <a:lstStyle/>
          <a:p>
            <a:pPr marL="0" indent="342900">
              <a:lnSpc>
                <a:spcPct val="120000"/>
              </a:lnSpc>
              <a:spcBef>
                <a:spcPts val="0"/>
              </a:spcBef>
            </a:pPr>
            <a:r>
              <a:rPr lang="ru-RU" dirty="0" smtClean="0">
                <a:latin typeface="Times New Roman" pitchFamily="18" charset="0"/>
                <a:cs typeface="Times New Roman" pitchFamily="18" charset="0"/>
              </a:rPr>
              <a:t>1.     Растяжки нормализуют </a:t>
            </a:r>
            <a:r>
              <a:rPr lang="ru-RU" dirty="0" err="1" smtClean="0">
                <a:latin typeface="Times New Roman" pitchFamily="18" charset="0"/>
                <a:cs typeface="Times New Roman" pitchFamily="18" charset="0"/>
              </a:rPr>
              <a:t>гипертонус</a:t>
            </a:r>
            <a:r>
              <a:rPr lang="ru-RU" dirty="0" smtClean="0">
                <a:latin typeface="Times New Roman" pitchFamily="18" charset="0"/>
                <a:cs typeface="Times New Roman" pitchFamily="18" charset="0"/>
              </a:rPr>
              <a:t> (неконтролируемое чрезмерное мышечное напряжение) и </a:t>
            </a:r>
            <a:r>
              <a:rPr lang="ru-RU" dirty="0" err="1" smtClean="0">
                <a:latin typeface="Times New Roman" pitchFamily="18" charset="0"/>
                <a:cs typeface="Times New Roman" pitchFamily="18" charset="0"/>
              </a:rPr>
              <a:t>гипотонус</a:t>
            </a:r>
            <a:r>
              <a:rPr lang="ru-RU" dirty="0" smtClean="0">
                <a:latin typeface="Times New Roman" pitchFamily="18" charset="0"/>
                <a:cs typeface="Times New Roman" pitchFamily="18" charset="0"/>
              </a:rPr>
              <a:t> (неконтролируемая мышечная вялость).</a:t>
            </a:r>
          </a:p>
          <a:p>
            <a:pPr marL="0" indent="342900">
              <a:lnSpc>
                <a:spcPct val="120000"/>
              </a:lnSpc>
              <a:spcBef>
                <a:spcPts val="0"/>
              </a:spcBef>
            </a:pPr>
            <a:r>
              <a:rPr lang="ru-RU" dirty="0" smtClean="0">
                <a:latin typeface="Times New Roman" pitchFamily="18" charset="0"/>
                <a:cs typeface="Times New Roman" pitchFamily="18" charset="0"/>
              </a:rPr>
              <a:t>2. Дыхательные упражнения улучшают ритмику организма, развивают самоконтроль и произвольность.</a:t>
            </a:r>
          </a:p>
          <a:p>
            <a:pPr marL="0" indent="342900">
              <a:lnSpc>
                <a:spcPct val="120000"/>
              </a:lnSpc>
              <a:spcBef>
                <a:spcPts val="0"/>
              </a:spcBef>
            </a:pPr>
            <a:r>
              <a:rPr lang="ru-RU" dirty="0" smtClean="0">
                <a:latin typeface="Times New Roman" pitchFamily="18" charset="0"/>
                <a:cs typeface="Times New Roman" pitchFamily="18" charset="0"/>
              </a:rPr>
              <a:t>3.       </a:t>
            </a:r>
            <a:r>
              <a:rPr lang="ru-RU" dirty="0" err="1" smtClean="0">
                <a:latin typeface="Times New Roman" pitchFamily="18" charset="0"/>
                <a:cs typeface="Times New Roman" pitchFamily="18" charset="0"/>
              </a:rPr>
              <a:t>Глазодвигательные</a:t>
            </a:r>
            <a:r>
              <a:rPr lang="ru-RU" dirty="0" smtClean="0">
                <a:latin typeface="Times New Roman" pitchFamily="18" charset="0"/>
                <a:cs typeface="Times New Roman" pitchFamily="18" charset="0"/>
              </a:rPr>
              <a:t> упражнения позволяют расширить поле зрения, улучшить восприятие. Однонаправленные и разнонаправленные движения глаз и языка развивают межполушарное взаимодействие и повышают </a:t>
            </a:r>
            <a:r>
              <a:rPr lang="ru-RU" dirty="0" err="1" smtClean="0">
                <a:latin typeface="Times New Roman" pitchFamily="18" charset="0"/>
                <a:cs typeface="Times New Roman" pitchFamily="18" charset="0"/>
              </a:rPr>
              <a:t>энергетизацию</a:t>
            </a:r>
            <a:r>
              <a:rPr lang="ru-RU" dirty="0" smtClean="0">
                <a:latin typeface="Times New Roman" pitchFamily="18" charset="0"/>
                <a:cs typeface="Times New Roman" pitchFamily="18" charset="0"/>
              </a:rPr>
              <a:t> организма.</a:t>
            </a:r>
          </a:p>
          <a:p>
            <a:pPr marL="0" indent="342900">
              <a:lnSpc>
                <a:spcPct val="120000"/>
              </a:lnSpc>
              <a:spcBef>
                <a:spcPts val="0"/>
              </a:spcBef>
            </a:pPr>
            <a:r>
              <a:rPr lang="ru-RU" dirty="0" smtClean="0">
                <a:latin typeface="Times New Roman" pitchFamily="18" charset="0"/>
                <a:cs typeface="Times New Roman" pitchFamily="18" charset="0"/>
              </a:rPr>
              <a:t>4. При выполнении телесных движений развивается межполушарное взаимодействие, снимаются непроизвольные, непреднамеренные движения и мышечные зажимы. Оказывается, человеку для закрепления мысли необходимо движение. Поэтому, дорогие коллеги, запомните, что неподвижный ребенок не обучаем и не ругайте его за излишнюю двигательную активность на уроке (</a:t>
            </a:r>
            <a:r>
              <a:rPr lang="ru-RU" dirty="0" err="1" smtClean="0">
                <a:latin typeface="Times New Roman" pitchFamily="18" charset="0"/>
                <a:cs typeface="Times New Roman" pitchFamily="18" charset="0"/>
              </a:rPr>
              <a:t>зантиях</a:t>
            </a:r>
            <a:r>
              <a:rPr lang="ru-RU" dirty="0" smtClean="0">
                <a:latin typeface="Times New Roman" pitchFamily="18" charset="0"/>
                <a:cs typeface="Times New Roman" pitchFamily="18" charset="0"/>
              </a:rPr>
              <a:t>).</a:t>
            </a:r>
          </a:p>
          <a:p>
            <a:pPr marL="0" indent="342900">
              <a:lnSpc>
                <a:spcPct val="120000"/>
              </a:lnSpc>
              <a:spcBef>
                <a:spcPts val="0"/>
              </a:spcBef>
            </a:pPr>
            <a:r>
              <a:rPr lang="ru-RU" dirty="0" smtClean="0">
                <a:latin typeface="Times New Roman" pitchFamily="18" charset="0"/>
                <a:cs typeface="Times New Roman" pitchFamily="18" charset="0"/>
              </a:rPr>
              <a:t>5.     Упражнения для релаксации способствуют расслаблению, снятию напряжения.</a:t>
            </a:r>
          </a:p>
          <a:p>
            <a:endParaRPr lang="ru-RU" dirty="0"/>
          </a:p>
        </p:txBody>
      </p:sp>
      <p:grpSp>
        <p:nvGrpSpPr>
          <p:cNvPr id="4" name="Group 6"/>
          <p:cNvGrpSpPr>
            <a:grpSpLocks/>
          </p:cNvGrpSpPr>
          <p:nvPr/>
        </p:nvGrpSpPr>
        <p:grpSpPr bwMode="auto">
          <a:xfrm>
            <a:off x="649288" y="5949950"/>
            <a:ext cx="7810500" cy="542925"/>
            <a:chOff x="0" y="3748"/>
            <a:chExt cx="4920" cy="342"/>
          </a:xfrm>
        </p:grpSpPr>
        <p:pic>
          <p:nvPicPr>
            <p:cNvPr id="5" name="Picture 4" descr="дети"/>
            <p:cNvPicPr>
              <a:picLocks noChangeAspect="1" noChangeArrowheads="1"/>
            </p:cNvPicPr>
            <p:nvPr/>
          </p:nvPicPr>
          <p:blipFill>
            <a:blip r:embed="rId2" cstate="print"/>
            <a:srcRect/>
            <a:stretch>
              <a:fillRect/>
            </a:stretch>
          </p:blipFill>
          <p:spPr bwMode="auto">
            <a:xfrm>
              <a:off x="0" y="3748"/>
              <a:ext cx="2448" cy="342"/>
            </a:xfrm>
            <a:prstGeom prst="rect">
              <a:avLst/>
            </a:prstGeom>
            <a:noFill/>
          </p:spPr>
        </p:pic>
        <p:pic>
          <p:nvPicPr>
            <p:cNvPr id="6" name="Picture 5" descr="дети"/>
            <p:cNvPicPr>
              <a:picLocks noChangeAspect="1" noChangeArrowheads="1"/>
            </p:cNvPicPr>
            <p:nvPr/>
          </p:nvPicPr>
          <p:blipFill>
            <a:blip r:embed="rId2" cstate="print"/>
            <a:srcRect/>
            <a:stretch>
              <a:fillRect/>
            </a:stretch>
          </p:blipFill>
          <p:spPr bwMode="auto">
            <a:xfrm>
              <a:off x="2472" y="3748"/>
              <a:ext cx="2448" cy="342"/>
            </a:xfrm>
            <a:prstGeom prst="rect">
              <a:avLst/>
            </a:prstGeom>
            <a:noFill/>
          </p:spPr>
        </p:pic>
      </p:gr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1925</TotalTime>
  <Words>1037</Words>
  <Application>Microsoft Office PowerPoint</Application>
  <PresentationFormat>Экран (4:3)</PresentationFormat>
  <Paragraphs>117</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КОРРЕКЦИЯ РАЗВИТИЯ МЕТОДАМИ КИНЕЗИОЛОГИИ   </vt:lpstr>
      <vt:lpstr> Кинезиология  </vt:lpstr>
      <vt:lpstr>Требования и условия проведения кинезиологических комплексов:</vt:lpstr>
      <vt:lpstr>Цели:</vt:lpstr>
      <vt:lpstr>Задачи проекта:</vt:lpstr>
      <vt:lpstr>ЭТАПЫ РЕАЛИЗАЦИИ ПРОЕКТА:</vt:lpstr>
      <vt:lpstr>УЧАСТНИКИ ПРОЕКТА:</vt:lpstr>
      <vt:lpstr>Практическая значимость </vt:lpstr>
      <vt:lpstr>Методы и приёмы:  </vt:lpstr>
      <vt:lpstr>ПРЕДПОЛАГАЕМЫЙ РЕЗУЛЬТА:  </vt:lpstr>
      <vt:lpstr>1. Растяжки </vt:lpstr>
      <vt:lpstr>2. Дыхательные упражнения </vt:lpstr>
      <vt:lpstr>3. Телесные упражнения </vt:lpstr>
      <vt:lpstr>4. Упражнения на релаксацию </vt:lpstr>
      <vt:lpstr>5. Упражнения для развития мелкой моторики</vt:lpstr>
      <vt:lpstr>Упражнения для развития мелкой моторики</vt:lpstr>
      <vt:lpstr>6. Глазодвигательные упражнения</vt:lpstr>
      <vt:lpstr>7. Массаж </vt:lpstr>
      <vt:lpstr>МЕТОДИЧЕСКОЕ ОБЕСПЕЧЕНИЕ: </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69</cp:revision>
  <dcterms:created xsi:type="dcterms:W3CDTF">2012-10-28T11:37:53Z</dcterms:created>
  <dcterms:modified xsi:type="dcterms:W3CDTF">2014-05-18T13:40:25Z</dcterms:modified>
</cp:coreProperties>
</file>