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67" r:id="rId2"/>
    <p:sldId id="268" r:id="rId3"/>
    <p:sldId id="269" r:id="rId4"/>
    <p:sldId id="270" r:id="rId5"/>
    <p:sldId id="262" r:id="rId6"/>
    <p:sldId id="263" r:id="rId7"/>
    <p:sldId id="299" r:id="rId8"/>
    <p:sldId id="297" r:id="rId9"/>
    <p:sldId id="298" r:id="rId10"/>
    <p:sldId id="300" r:id="rId11"/>
    <p:sldId id="271" r:id="rId12"/>
    <p:sldId id="26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295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1" autoAdjust="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DE3DF-7F6F-446F-95BC-755BB99A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714356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Елгада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бозлар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кузгалды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Елмая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көлә кояш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Урамнар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буйлап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атлады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Ямьле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һәм күңелле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яз…</a:t>
            </a:r>
          </a:p>
          <a:p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(Г.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Латыйп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714488"/>
            <a:ext cx="52864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“5” – 6 җавап </a:t>
            </a:r>
          </a:p>
          <a:p>
            <a:r>
              <a:rPr lang="tt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“4” – 4-5 җавап </a:t>
            </a:r>
          </a:p>
          <a:p>
            <a:r>
              <a:rPr lang="tt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“3” – 3 җавап</a:t>
            </a:r>
          </a:p>
          <a:p>
            <a:r>
              <a:rPr lang="tt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“2” – 1-2 җавап</a:t>
            </a:r>
          </a:p>
          <a:p>
            <a:endParaRPr lang="ru-RU" dirty="0"/>
          </a:p>
        </p:txBody>
      </p:sp>
      <p:pic>
        <p:nvPicPr>
          <p:cNvPr id="50180" name="Picture 4" descr="Дороги тюменской &quot;матрёшки&quot; заслужили оценку &quot;удовлетворительно&quot; ЮГРА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5712">
            <a:off x="6743389" y="4530538"/>
            <a:ext cx="2190723" cy="1643042"/>
          </a:xfrm>
          <a:prstGeom prst="rect">
            <a:avLst/>
          </a:prstGeom>
          <a:noFill/>
        </p:spPr>
      </p:pic>
      <p:pic>
        <p:nvPicPr>
          <p:cNvPr id="50182" name="Picture 6" descr="Неделя пятерок - 9 Февраля 2013 - Сайт 7Б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9250">
            <a:off x="673895" y="880184"/>
            <a:ext cx="1574850" cy="1899462"/>
          </a:xfrm>
          <a:prstGeom prst="rect">
            <a:avLst/>
          </a:prstGeom>
          <a:noFill/>
        </p:spPr>
      </p:pic>
      <p:pic>
        <p:nvPicPr>
          <p:cNvPr id="50190" name="Picture 14" descr="Наклейка на дублир. цифра &quot;2&quot; (330х180) цвет красный (уп. 1 шт) A-STICKER Р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3418">
            <a:off x="506512" y="4364171"/>
            <a:ext cx="1714502" cy="1714502"/>
          </a:xfrm>
          <a:prstGeom prst="rect">
            <a:avLst/>
          </a:prstGeom>
          <a:noFill/>
        </p:spPr>
      </p:pic>
      <p:pic>
        <p:nvPicPr>
          <p:cNvPr id="50192" name="Picture 16" descr="красивые цифры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4834">
            <a:off x="6778831" y="789649"/>
            <a:ext cx="2075562" cy="207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F:\Уроки 2014-2015\5\Туган көн - күңелле бәйрәм\2311867b-fedc-4d4d-a711-bfc8e2ecac3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3325196" cy="4614875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29058" y="1048039"/>
            <a:ext cx="49292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Ләйсән!</a:t>
            </a:r>
            <a:r>
              <a:rPr kumimoji="0" lang="tt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 туган көнең белән</a:t>
            </a:r>
            <a:r>
              <a:rPr kumimoji="0" lang="tt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котлыйбыз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!Сиңа сәламәтлек,</a:t>
            </a:r>
            <a:r>
              <a:rPr kumimoji="0" lang="tt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бәхет,  уңышлар, яхшы    билгеләр </a:t>
            </a: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телибез!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461"/>
            <a:ext cx="8643966" cy="64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142838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 descr="http://cdn-nus-4.pinme.ru/pin-upload-static/photos/14bac75ccaa2d8f0a7e5de749cf97cf5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71480"/>
            <a:ext cx="1357322" cy="1117529"/>
          </a:xfrm>
          <a:prstGeom prst="rect">
            <a:avLst/>
          </a:prstGeom>
          <a:noFill/>
        </p:spPr>
      </p:pic>
      <p:pic>
        <p:nvPicPr>
          <p:cNvPr id="30732" name="Picture 12" descr="http://img1.liveinternet.ru/images/attach/c/6/90/857/90857497_large_4303628_album_pic_1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111" y="642918"/>
            <a:ext cx="1905013" cy="1428760"/>
          </a:xfrm>
          <a:prstGeom prst="rect">
            <a:avLst/>
          </a:prstGeom>
          <a:noFill/>
        </p:spPr>
      </p:pic>
      <p:pic>
        <p:nvPicPr>
          <p:cNvPr id="30734" name="Picture 14" descr="http://img1.liveinternet.ru/images/attach/c/3/78/142/78142497_large_15017745310069m750x740ufb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839372"/>
            <a:ext cx="1395382" cy="1046537"/>
          </a:xfrm>
          <a:prstGeom prst="rect">
            <a:avLst/>
          </a:prstGeom>
          <a:noFill/>
        </p:spPr>
      </p:pic>
      <p:pic>
        <p:nvPicPr>
          <p:cNvPr id="12" name="Picture 6" descr="http://media.farsnews.com/media/Uploaded/Files/Images/1392/04/29/13920429000054_Phot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143116"/>
            <a:ext cx="1684434" cy="1173489"/>
          </a:xfrm>
          <a:prstGeom prst="rect">
            <a:avLst/>
          </a:prstGeom>
          <a:noFill/>
        </p:spPr>
      </p:pic>
      <p:pic>
        <p:nvPicPr>
          <p:cNvPr id="30736" name="Picture 16" descr="http://bulgartimes.hu/BULGAR/Kuhnja/ris/beli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685290"/>
            <a:ext cx="1733530" cy="1391859"/>
          </a:xfrm>
          <a:prstGeom prst="rect">
            <a:avLst/>
          </a:prstGeom>
          <a:noFill/>
        </p:spPr>
      </p:pic>
      <p:pic>
        <p:nvPicPr>
          <p:cNvPr id="30738" name="Picture 18" descr="http://img0.liveinternet.ru/images/attach/c/7/94/258/94258656_YEchpochma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785926"/>
            <a:ext cx="1906297" cy="1428760"/>
          </a:xfrm>
          <a:prstGeom prst="rect">
            <a:avLst/>
          </a:prstGeom>
          <a:noFill/>
        </p:spPr>
      </p:pic>
      <p:pic>
        <p:nvPicPr>
          <p:cNvPr id="15" name="Picture 8" descr="http://im0-tub-ru.yandex.net/i?id=af3230de40991388e72a6c063cc68827-64-144&amp;n=33&amp;h=1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321" y="2000240"/>
            <a:ext cx="1860019" cy="1214446"/>
          </a:xfrm>
          <a:prstGeom prst="rect">
            <a:avLst/>
          </a:prstGeom>
          <a:noFill/>
        </p:spPr>
      </p:pic>
      <p:pic>
        <p:nvPicPr>
          <p:cNvPr id="16" name="Picture 12" descr="http://dominatrix.clan.su/_fr/1/762347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3143248"/>
            <a:ext cx="1595406" cy="119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71736" y="154936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Җиләк- җимешләр</a:t>
            </a:r>
            <a:endParaRPr kumimoji="0" lang="tt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5720" y="1018627"/>
            <a:ext cx="571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tt-RU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Үзе кып-кызыл, күлмәге ямь-яшел.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www.medikforum.ru/news/uploads/posts/2012-12/1355505178_arb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285984" cy="1555091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14282" y="2124838"/>
            <a:ext cx="8929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Сап-сары – кояш түгел,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Эчләре бүлем-бүлем.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Кабыгын әрчеп алдык,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Өләштек телем-телем.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3" name="Picture 9" descr="http://img0.liveinternet.ru/images/attach/c/11/115/88/115088534_or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86058"/>
            <a:ext cx="1519214" cy="1519214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85720" y="4365499"/>
            <a:ext cx="8858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tt-RU" sz="3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Алма дисәң дә алалар,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Нәрсә соң ул, балалар?</a:t>
            </a:r>
            <a:endParaRPr kumimoji="0" lang="tt-RU" sz="3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6" name="Picture 12" descr="http://krasnodar.fruitinfo.ru/data/tradeboard/14733/tradeboardnbLHhX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572008"/>
            <a:ext cx="1452531" cy="121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1685925"/>
            <a:ext cx="8218487" cy="2433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chemeClr val="tx1"/>
                </a:solidFill>
              </a:rPr>
              <a:t>К</a:t>
            </a:r>
            <a:r>
              <a:rPr lang="tt-RU" sz="5400" b="1" dirty="0" smtClean="0">
                <a:solidFill>
                  <a:schemeClr val="tx1"/>
                </a:solidFill>
              </a:rPr>
              <a:t>үзләргә </a:t>
            </a:r>
            <a:r>
              <a:rPr lang="ru-RU" sz="5400" b="1" dirty="0" err="1" smtClean="0">
                <a:solidFill>
                  <a:schemeClr val="tx1"/>
                </a:solidFill>
              </a:rPr>
              <a:t>физминутка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rgbClr val="DA080D"/>
                </a:solidFill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3573463"/>
            <a:ext cx="4548188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i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881677071 h 21600"/>
              <a:gd name="T2" fmla="*/ 1105912160 w 21600"/>
              <a:gd name="T3" fmla="*/ 887760100 h 21600"/>
              <a:gd name="T4" fmla="*/ 2147483647 w 21600"/>
              <a:gd name="T5" fmla="*/ 88776010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lnTo>
                  <a:pt x="21599" y="10725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5" descr="li1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5357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“ө” авазына фонетик күнегү </a:t>
            </a:r>
            <a:endParaRPr lang="tt-RU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өстәл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сөт</a:t>
            </a:r>
            <a:endParaRPr lang="tt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гөбәдия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көн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төн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“өч”ле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сөйләшә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йөри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йөз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дөрес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 эше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779838" y="2708275"/>
            <a:ext cx="1655762" cy="1512888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518400" y="5534025"/>
            <a:ext cx="1203325" cy="1022350"/>
          </a:xfrm>
          <a:prstGeom prst="ellipse">
            <a:avLst/>
          </a:prstGeom>
          <a:solidFill>
            <a:srgbClr val="E03C82">
              <a:alpha val="7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96863" y="6264275"/>
            <a:ext cx="8596312" cy="904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96863" y="5543550"/>
            <a:ext cx="85502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96863" y="4824413"/>
            <a:ext cx="855027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50825" y="4103688"/>
            <a:ext cx="8642350" cy="46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6863" y="3384550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6863" y="2663825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50825" y="1943100"/>
            <a:ext cx="8686800" cy="46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96863" y="1223963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41313" y="549275"/>
            <a:ext cx="8505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904875" y="0"/>
            <a:ext cx="8890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6859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4066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1289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8496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233988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015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67373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4580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8120063" y="0"/>
            <a:ext cx="119062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9011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032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03213" y="5894388"/>
            <a:ext cx="85979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3255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70977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462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27686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34290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41513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4872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242888" y="5232400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242888" y="4451350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50825" y="3716338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242888" y="3008313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V="1">
            <a:off x="250825" y="2276475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V="1">
            <a:off x="250825" y="1557338"/>
            <a:ext cx="8742363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V="1">
            <a:off x="303213" y="842963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242888" y="242888"/>
            <a:ext cx="8658225" cy="58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6546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3754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7758113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854075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80157 L 0.03281 -0.01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-0.0592 0.039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3281 -0.80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57 L -0.77604 -0.81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4" grpId="1" animBg="1"/>
      <p:bldP spid="33794" grpId="2" animBg="1"/>
      <p:bldP spid="33794" grpId="3" animBg="1"/>
      <p:bldP spid="33794" grpId="4" animBg="1"/>
      <p:bldP spid="33794" grpId="5" animBg="1"/>
      <p:bldP spid="33794" grpId="6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11268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9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t-RU" sz="1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Сәламәт булыгыз!</a:t>
            </a:r>
            <a:endParaRPr lang="ru-RU" sz="1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5" descr="26m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66750" y="714356"/>
            <a:ext cx="8477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6600" b="1" dirty="0">
              <a:solidFill>
                <a:srgbClr val="1D532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0"/>
            <a:ext cx="321471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zdraveda.com/sites/default/files/u50/2011/02/su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2071662" cy="1550294"/>
          </a:xfrm>
          <a:prstGeom prst="rect">
            <a:avLst/>
          </a:prstGeom>
          <a:noFill/>
        </p:spPr>
      </p:pic>
      <p:pic>
        <p:nvPicPr>
          <p:cNvPr id="26628" name="Picture 4" descr="http://img.by/i/eES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2095472" cy="1571604"/>
          </a:xfrm>
          <a:prstGeom prst="rect">
            <a:avLst/>
          </a:prstGeom>
          <a:noFill/>
        </p:spPr>
      </p:pic>
      <p:pic>
        <p:nvPicPr>
          <p:cNvPr id="26630" name="Picture 6" descr="http://prigotovim.kz/uploads/posts/2012-09/1347725399_75259949_large_viewekitimages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9407" y="3500432"/>
            <a:ext cx="2001155" cy="1500204"/>
          </a:xfrm>
          <a:prstGeom prst="rect">
            <a:avLst/>
          </a:prstGeom>
          <a:noFill/>
        </p:spPr>
      </p:pic>
      <p:pic>
        <p:nvPicPr>
          <p:cNvPr id="26632" name="Picture 8" descr="http://minus5.ru/images/recipe/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192480"/>
            <a:ext cx="2219305" cy="16655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57884" y="271462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булышам.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71744"/>
            <a:ext cx="522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 әнигә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перь, благодаря &quot;Гостевой карте&quot;, каждый друг, которого ты приведешь к нам в гости, и который купит абонемент, принесет теб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890756" cy="4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калач»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Современные детские песенки - Советы муз. руководителей - - МДОУ 8 &quot;СКАЗ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7136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738227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Рождения.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Руслан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приглашает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день рождения.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расспрашивает, кто еще придёт на день рождения. А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Руслан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отвечает, что придёт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Дамир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Ильдар,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Гузель.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узнаёт, в котором часу придут они, а 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Руслан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отвечает, что придут в 6 часов и говорит, что будет весело.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магазин</a:t>
            </a: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      Мама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спрашивает у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дочки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том, куда она идёт. В ответ дочь говорит, что в магазин.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спрашивает, что купит она в магазине.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Дочка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отвечает, что купит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чак-чак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открытку на день рождения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интересуется, кому она берёт вкусные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чак-чак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открытку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Дочка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отвечает, что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подруге Насте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616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магазине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Разговор между продавцом  и покупателем. Приветствуют друг друга. Продавец спрашивает, что возьмёт. Покупатель отвечает, что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торт, сок,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яблоки, грушу. Продавец уточняет, что ещё нужно, покупатель в ответ, что 2 кг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помидора и огурцов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Продавец говорит сумму –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569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рублей, покупатель благодарит и прощается.</a:t>
            </a:r>
          </a:p>
          <a:p>
            <a:pPr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оведение праздников, мероприятий - Кадровое агентство по подбору домашнего и офисного персонала &quot;Арбат-Персона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 эше бирү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а)“Минем туган көнем” темасына хикәя язып килергә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4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Дәрестә “Туган көн” темасына төзегән диалогны сәхнәләштерергә</a:t>
            </a:r>
            <a:endParaRPr lang="tt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булыгыз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490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924700" cy="1428760"/>
          </a:xfrm>
        </p:spPr>
        <p:txBody>
          <a:bodyPr>
            <a:no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Дәреснең темасы: </a:t>
            </a:r>
            <a:r>
              <a:rPr lang="tt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“Туган </a:t>
            </a:r>
            <a:r>
              <a:rPr lang="tt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көн – күңелле бәйрәм”</a:t>
            </a:r>
            <a:endParaRPr lang="ru-RU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8417" y="1882775"/>
            <a:ext cx="62471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8" name="Group 72"/>
          <p:cNvGraphicFramePr>
            <a:graphicFrameLocks noGrp="1"/>
          </p:cNvGraphicFramePr>
          <p:nvPr>
            <p:ph/>
          </p:nvPr>
        </p:nvGraphicFramePr>
        <p:xfrm>
          <a:off x="1042988" y="1916113"/>
          <a:ext cx="7127875" cy="4464052"/>
        </p:xfrm>
        <a:graphic>
          <a:graphicData uri="http://schemas.openxmlformats.org/drawingml/2006/table">
            <a:tbl>
              <a:tblPr/>
              <a:tblGrid>
                <a:gridCol w="1019175"/>
                <a:gridCol w="1017587"/>
                <a:gridCol w="1019175"/>
                <a:gridCol w="1016000"/>
                <a:gridCol w="1019175"/>
                <a:gridCol w="1017588"/>
                <a:gridCol w="1019175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Я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Киңәш бирегез: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Дуслар нәрсә бүләк итсеннәр?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9" name="Line 67"/>
          <p:cNvSpPr>
            <a:spLocks noChangeShapeType="1"/>
          </p:cNvSpPr>
          <p:nvPr/>
        </p:nvSpPr>
        <p:spPr bwMode="auto">
          <a:xfrm>
            <a:off x="1763713" y="22764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30" name="Line 68"/>
          <p:cNvSpPr>
            <a:spLocks noChangeShapeType="1"/>
          </p:cNvSpPr>
          <p:nvPr/>
        </p:nvSpPr>
        <p:spPr bwMode="auto">
          <a:xfrm>
            <a:off x="2843213" y="22764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31" name="Line 69"/>
          <p:cNvSpPr>
            <a:spLocks noChangeShapeType="1"/>
          </p:cNvSpPr>
          <p:nvPr/>
        </p:nvSpPr>
        <p:spPr bwMode="auto">
          <a:xfrm>
            <a:off x="3563938" y="2492375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32" name="Line 70"/>
          <p:cNvSpPr>
            <a:spLocks noChangeShapeType="1"/>
          </p:cNvSpPr>
          <p:nvPr/>
        </p:nvSpPr>
        <p:spPr bwMode="auto">
          <a:xfrm>
            <a:off x="3563938" y="3213100"/>
            <a:ext cx="0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28" name="Group 100"/>
          <p:cNvGraphicFramePr>
            <a:graphicFrameLocks noGrp="1"/>
          </p:cNvGraphicFramePr>
          <p:nvPr>
            <p:ph/>
          </p:nvPr>
        </p:nvGraphicFramePr>
        <p:xfrm>
          <a:off x="1042988" y="1916113"/>
          <a:ext cx="7127875" cy="4464052"/>
        </p:xfrm>
        <a:graphic>
          <a:graphicData uri="http://schemas.openxmlformats.org/drawingml/2006/table">
            <a:tbl>
              <a:tblPr/>
              <a:tblGrid>
                <a:gridCol w="1019175"/>
                <a:gridCol w="1017587"/>
                <a:gridCol w="1019175"/>
                <a:gridCol w="1016000"/>
                <a:gridCol w="1019175"/>
                <a:gridCol w="1017588"/>
                <a:gridCol w="1019175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B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B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B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Ә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B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B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5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5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AD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5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C5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CF7"/>
                    </a:solidFill>
                  </a:tcPr>
                </a:tc>
              </a:tr>
            </a:tbl>
          </a:graphicData>
        </a:graphic>
      </p:graphicFrame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t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Киңәш бирегез:</a:t>
            </a:r>
            <a:r>
              <a:rPr lang="tt-RU" sz="4000" dirty="0" smtClean="0"/>
              <a:t/>
            </a:r>
            <a:br>
              <a:rPr lang="tt-RU" sz="4000" dirty="0" smtClean="0"/>
            </a:b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Дуслар нәрсә бүләк итсеннәр?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6659563" y="2420938"/>
            <a:ext cx="0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>
            <a:off x="6948488" y="2276475"/>
            <a:ext cx="431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7596188" y="2492375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7596188" y="3213100"/>
            <a:ext cx="0" cy="3587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>
            <a:off x="7596188" y="4005263"/>
            <a:ext cx="0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7596188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H="1">
            <a:off x="6877050" y="4508500"/>
            <a:ext cx="5032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>
            <a:off x="6659563" y="4724400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>
            <a:off x="1835150" y="2276475"/>
            <a:ext cx="3603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2843213" y="22764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3563938" y="2492375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3563938" y="3213100"/>
            <a:ext cx="0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лог мальчика и девочки на 1 Сентября. Обращение на 1 Сен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720266" cy="4780016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7358082" y="1857364"/>
            <a:ext cx="1785918" cy="1428760"/>
          </a:xfrm>
          <a:prstGeom prst="wedgeEllipseCallout">
            <a:avLst>
              <a:gd name="adj1" fmla="val -46374"/>
              <a:gd name="adj2" fmla="val 510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500034" y="1428736"/>
            <a:ext cx="1714512" cy="1571636"/>
          </a:xfrm>
          <a:prstGeom prst="wedgeEllipseCallout">
            <a:avLst>
              <a:gd name="adj1" fmla="val 55463"/>
              <a:gd name="adj2" fmla="val 375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0"/>
            <a:ext cx="8472518" cy="6130925"/>
          </a:xfrm>
        </p:spPr>
        <p:txBody>
          <a:bodyPr numCol="2">
            <a:noAutofit/>
          </a:bodyPr>
          <a:lstStyle/>
          <a:p>
            <a:pPr lvl="0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1. Айсылу  ... белән сөйләшә: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 а) Ләйсән;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 б) Марат;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 в) Айгөл.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2. Марат белән Айсылу ... 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а) сыйныфташлар;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б) күршеләр;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в) туганнар.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3. ...  туган көне.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а) Айсылуның;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б) Гөлиянең;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в) Ләйсәннең.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4. Ләйсәнгә ... яшь тула.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а) 11;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б) 12;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в) 13.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5. Туган көн сәгать ...  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а) биштә;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б) алтыда;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в) җидедә.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6. Айсылу туган көнгә ... алып бара.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а) шоколад;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б) уенчык;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в) китап.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t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Җаваплар:</a:t>
            </a:r>
          </a:p>
          <a:p>
            <a:pPr algn="ctr">
              <a:buNone/>
            </a:pPr>
            <a:endParaRPr lang="tt-RU" dirty="0" smtClean="0">
              <a:solidFill>
                <a:srgbClr val="FF0000"/>
              </a:solidFill>
            </a:endParaRP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б</a:t>
            </a: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а</a:t>
            </a: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в</a:t>
            </a: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в</a:t>
            </a: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б</a:t>
            </a:r>
          </a:p>
          <a:p>
            <a:pPr marL="447675" indent="352425">
              <a:buNone/>
            </a:pPr>
            <a:r>
              <a:rPr lang="tt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в</a:t>
            </a:r>
          </a:p>
          <a:p>
            <a:pPr algn="just">
              <a:buNone/>
            </a:pPr>
            <a:endParaRPr lang="tt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443</TotalTime>
  <Words>602</Words>
  <Application>Microsoft Office PowerPoint</Application>
  <PresentationFormat>Экран (4:3)</PresentationFormat>
  <Paragraphs>168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Яркая</vt:lpstr>
      <vt:lpstr>Слайд 1</vt:lpstr>
      <vt:lpstr>Слайд 2</vt:lpstr>
      <vt:lpstr>Слайд 3</vt:lpstr>
      <vt:lpstr>Дәреснең темасы: “Туган көн – күңелле бәйрәм”</vt:lpstr>
      <vt:lpstr>Киңәш бирегез: Дуслар нәрсә бүләк итсеннәр?</vt:lpstr>
      <vt:lpstr>Киңәш бирегез: Дуслар нәрсә бүләк итсеннәр?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Күзләргә физминутка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«Ак калач»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Admin</cp:lastModifiedBy>
  <cp:revision>51</cp:revision>
  <dcterms:created xsi:type="dcterms:W3CDTF">2015-02-18T17:09:53Z</dcterms:created>
  <dcterms:modified xsi:type="dcterms:W3CDTF">2015-03-08T19:28:32Z</dcterms:modified>
</cp:coreProperties>
</file>