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28" r:id="rId12"/>
  </p:sldMasterIdLst>
  <p:sldIdLst>
    <p:sldId id="257" r:id="rId13"/>
    <p:sldId id="270" r:id="rId14"/>
    <p:sldId id="258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2790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77795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880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2176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8695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024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2121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2648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887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7045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633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64048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205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1122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7134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2850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98656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1359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30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27343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2410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38270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2227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8404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6386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997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73666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6639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7747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25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1056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3322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0277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25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8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45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31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31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866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0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77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12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3024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9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1777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8335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388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08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00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1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162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306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208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265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4509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220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7318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079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903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8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668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822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5991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7067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2716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238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09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717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228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9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695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760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500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616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4980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86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8736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7616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486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8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918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687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348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7360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409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048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3987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1936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0356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11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8460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3883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658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84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189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308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1572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5368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0974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2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7296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2221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791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10718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73476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728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7989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9343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74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91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1027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68086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0901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77903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5347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7939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5122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6790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2671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4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09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9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2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9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6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7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8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2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6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2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8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20" y="-20022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8072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51890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Легкая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адаптация: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длительность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15-20 </a:t>
            </a: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дней). Характеризуется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незначительными</a:t>
            </a:r>
            <a:r>
              <a:rPr lang="en-US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отклонениями в поведении, редкими заболеваниями, протекающими без </a:t>
            </a: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осложнений.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временное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сна (нормализуется в течение 7-10 дней);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аппетита (норма по истечении 10 дней);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неадекватные эмоциональные реакции (капризы, замкнутость, агрессия, угнетенное состояние и т.д.),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речевой, ориентировочной и игровой активности приходит в норму за 20-30 дней;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 взаимоотношений со взрослыми и двигательная активность практически не изменяются;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функциональные нарушения практически не выражены, нормализуются за 2-4 недели, заболеваний не возникает.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симптомы исчезают в течение месяца (2-3 недели нормативно).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52928" cy="857624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Три степени 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тяжести прохождения адаптации к детскому 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саду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2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98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8072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9672" y="332657"/>
            <a:ext cx="7272808" cy="1368151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От родителей </a:t>
            </a:r>
            <a:r>
              <a:rPr lang="ru-RU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зависит </a:t>
            </a:r>
            <a:r>
              <a:rPr lang="ru-RU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эмоциональный настрой ребёнка: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451890"/>
            <a:ext cx="7160840" cy="4857430"/>
          </a:xfrm>
        </p:spPr>
        <p:txBody>
          <a:bodyPr>
            <a:normAutofit/>
          </a:bodyPr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адаптации будьте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терпимы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изменившемуся поведению ребёнка.</a:t>
            </a:r>
          </a:p>
          <a:p>
            <a:pPr lvl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 же взрослый человек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понять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капризничает не потому что «плохой», а из-за того, что ему очень трудно привыкнуть к новому помещению, детям,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воспитателю,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режиму.</a:t>
            </a: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утрам когда собираетесь в детский  сад,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старайтесь создавать спокойную, жизнерадостную атмосферу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позитивным настроем обсуждайте предстоящий день. </a:t>
            </a: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Тогда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день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точно  будет удачным и для вас и для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73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8072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136339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n w="3175" cmpd="sng">
                  <a:solidFill>
                    <a:prstClr val="black">
                      <a:lumMod val="95000"/>
                      <a:lumOff val="5000"/>
                      <a:alpha val="55000"/>
                    </a:prst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</a:t>
            </a:r>
          </a:p>
          <a:p>
            <a:pPr algn="ctr"/>
            <a:r>
              <a:rPr lang="ru-RU" sz="1200" b="1" dirty="0">
                <a:ln w="3175" cmpd="sng">
                  <a:solidFill>
                    <a:prstClr val="black">
                      <a:lumMod val="95000"/>
                      <a:lumOff val="5000"/>
                      <a:alpha val="55000"/>
                    </a:prst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</a:p>
          <a:p>
            <a:pPr algn="ctr"/>
            <a:r>
              <a:rPr lang="ru-RU" sz="1200" b="1" dirty="0">
                <a:ln w="3175" cmpd="sng">
                  <a:solidFill>
                    <a:prstClr val="black">
                      <a:lumMod val="95000"/>
                      <a:lumOff val="5000"/>
                      <a:alpha val="55000"/>
                    </a:prst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66716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8072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7968" y="1451890"/>
            <a:ext cx="7954511" cy="2346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адаптация: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длительность 16-40 дней)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Отклонения в поведении приобретают выраженный характер, ОРВИ встречаются один раз в 2-3 недели. </a:t>
            </a:r>
            <a:b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нарушения выражены более и длительно :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аппетит восстанавливаются в течение 20-40дней,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речевая активность (30-40 дней),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эмоциональное состояние (30 дней),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двигательная активность, претерпевающая значительные изменения, приходит в норму за 30-35 дней,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со взрослыми и сверстниками не нарушается,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функциональные изменения отчетливо выражены, фиксируются заболевания (например, острая респираторная инфекция).</a:t>
            </a:r>
          </a:p>
        </p:txBody>
      </p:sp>
    </p:spTree>
    <p:extLst>
      <p:ext uri="{BB962C8B-B14F-4D97-AF65-F5344CB8AC3E}">
        <p14:creationId xmlns:p14="http://schemas.microsoft.com/office/powerpoint/2010/main" val="349416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8072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704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11560" y="260648"/>
            <a:ext cx="8280920" cy="2854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Тяжелая адаптация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 2 до 6 месяцев) сопровождается грубым нарушением всех проявлений и реакций ребенка.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снижением аппетита (иногда возникает рвота при кормлении),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резким нарушением сна, 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ребенок нередко избегает контактов со сверстниками, пытается уединиться,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отмечается проявление агрессии,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подавленное состояние в течение долгого времени (ребенок плачет, пассивен, иногда происходит волнообразная смена настроения),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обычно видимые изменения происходят в речевой и двигательной активности, возможна временная задержка в психическом развитии,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при тяжелой адаптации, как правило, дети заболевают в течение первых 10 дней и продолжают повторно болеть в течение всего времени привыкания к коллективу сверстников.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218542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640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619672" y="332657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Адаптационный период условно делится на 3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тапа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82809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этап - подготовительный.</a:t>
            </a:r>
            <a:endParaRPr lang="ru-RU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Его следует начинать за 1-2 месяца до приема ребенка в детский сад. Задача этого этапа – сформировать такие стереотипы в поведении ребенка, которые помогут ему безболезненно приобщиться к новым для него условиям</a:t>
            </a: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lang="ru-RU" sz="1100" dirty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Коррекцию необходимо провести в домашних условиях, и делать это следует постепенно, не торопясь, оберегая нервную систему ребенка от переутомления</a:t>
            </a: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lang="ru-RU" sz="1100" dirty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Необходимо обратить внимание на формирование навыков самостоятельности.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Ребенок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умеющий есть, самостоятельно одеваться и раздеваться, в детском саду не будет чувствовать себя беспомощным, зависимым от взрослых, что положительно скажется на самочувствии.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Умение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самостоятельно занять себя игрушками поможет ему отвлечься от переживаний, на некоторое время сгладить остроту отрицательных эмоций.</a:t>
            </a:r>
            <a:endParaRPr lang="ru-RU" sz="1100" dirty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1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67544" y="404664"/>
            <a:ext cx="85689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1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II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этап – основной.</a:t>
            </a:r>
            <a:endParaRPr lang="ru-RU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Главная задача данного этапа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- создание положительного образа воспитателя.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100" dirty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Родители должны понимать важность этого этапа и стараться установить с воспитателем доброжелательные отношения.</a:t>
            </a:r>
            <a:b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ru-RU" sz="1100" dirty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Воспитатель, узнавая ребенка, со слов родителей, </a:t>
            </a: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сможет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найти подход к ребенку значительно быстрее и точнее, а ребенок в свое время начнет доверять воспитателю, испытывая при этом чувство физической и психической защиты.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99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8072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6843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III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этап – заключительный</a:t>
            </a:r>
            <a:endParaRPr lang="ru-RU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endParaRPr lang="ru-RU" sz="1100" dirty="0" smtClean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Чтобы 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привыкание к ДОУ было максимально безболезненным для ребёнка, нужно сделать его постепенным (у каждого ребенка проходит индивидуально);</a:t>
            </a:r>
            <a:endParaRPr lang="ru-RU" sz="1100" dirty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В течении 1-2 недель ребёнок посещает детский сад 2 часа, затем время увеличивают на 1,5-2 часа.</a:t>
            </a:r>
            <a:endParaRPr lang="ru-RU" sz="1100" dirty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Следует помнить, что в процессе привыкания в первую очередь нормализуются настроение, самочувствие ребенка, аппетит, в последнюю очередь – сон. </a:t>
            </a:r>
            <a:endParaRPr lang="ru-RU" sz="1100" dirty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18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37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67544" y="0"/>
            <a:ext cx="86764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n w="18000">
                  <a:solidFill>
                    <a:srgbClr val="726056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      </a:t>
            </a:r>
            <a:endParaRPr lang="ru-RU" sz="1400" b="1" dirty="0" smtClean="0">
              <a:ln w="18000">
                <a:solidFill>
                  <a:srgbClr val="726056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sz="1400" b="1" dirty="0">
              <a:ln w="18000">
                <a:solidFill>
                  <a:srgbClr val="726056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n w="18000">
                <a:solidFill>
                  <a:srgbClr val="726056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sz="1400" b="1" dirty="0">
              <a:ln w="18000">
                <a:solidFill>
                  <a:srgbClr val="726056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n w="18000">
                <a:solidFill>
                  <a:srgbClr val="726056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sz="1400" b="1" dirty="0">
              <a:ln w="18000">
                <a:solidFill>
                  <a:srgbClr val="726056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8000">
                  <a:solidFill>
                    <a:srgbClr val="726056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smtClean="0">
                <a:ln w="18000">
                  <a:solidFill>
                    <a:srgbClr val="726056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Объективные </a:t>
            </a:r>
            <a:r>
              <a:rPr lang="ru-RU" sz="1400" b="1" dirty="0">
                <a:ln w="18000">
                  <a:solidFill>
                    <a:srgbClr val="726056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показатели окончания периода </a:t>
            </a:r>
            <a:r>
              <a:rPr lang="ru-RU" sz="1400" b="1" dirty="0" smtClean="0">
                <a:ln w="18000">
                  <a:solidFill>
                    <a:srgbClr val="726056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адаптации:</a:t>
            </a:r>
          </a:p>
          <a:p>
            <a:pPr algn="ctr"/>
            <a:endParaRPr lang="ru-RU" sz="1100" b="1" dirty="0" smtClean="0">
              <a:ln w="18000">
                <a:solidFill>
                  <a:srgbClr val="726056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sz="1100" dirty="0" smtClean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sz="1100" dirty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sz="1100" dirty="0" smtClean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sz="1100" dirty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sz="1100" dirty="0" smtClean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глубокий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сон, </a:t>
            </a:r>
          </a:p>
          <a:p>
            <a:pPr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хороший аппетит, </a:t>
            </a:r>
          </a:p>
          <a:p>
            <a:pPr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бодрое эмоциональное состояние, </a:t>
            </a:r>
          </a:p>
          <a:p>
            <a:pPr>
              <a:buFont typeface="Wingdings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активное поведение ребенка,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соответствующая возрасту нормальная прибавка массы тела</a:t>
            </a: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100" dirty="0">
              <a:solidFill>
                <a:srgbClr val="30303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показывают наблюдения, по мере привыкания к новым условиям у детей </a:t>
            </a: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сначала 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восстанавливается аппетит,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труднее нормализуется сон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 двух недель до двух-трех месяцев)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длительнее 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сохраняются нарушения эмоционального состояния. </a:t>
            </a:r>
          </a:p>
          <a:p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100" dirty="0" smtClean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Восстановление </a:t>
            </a:r>
            <a:r>
              <a:rPr lang="ru-RU" sz="1100" dirty="0">
                <a:solidFill>
                  <a:srgbClr val="30303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аппетита и сна не сразу обеспечивает нормальную прибавку массы тела, если сохраняется у ребенка пониженный эмоциональный тонус.</a:t>
            </a:r>
          </a:p>
          <a:p>
            <a:endParaRPr lang="ru-RU" sz="2000" dirty="0">
              <a:solidFill>
                <a:srgbClr val="303030">
                  <a:lumMod val="50000"/>
                </a:srgbClr>
              </a:solidFill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ln w="18000">
                <a:solidFill>
                  <a:srgbClr val="726056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88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8072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7664" y="476672"/>
            <a:ext cx="6552728" cy="288032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Советы 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родителям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1700808"/>
            <a:ext cx="8250140" cy="5112568"/>
          </a:xfrm>
        </p:spPr>
        <p:txBody>
          <a:bodyPr>
            <a:normAutofit/>
          </a:bodyPr>
          <a:lstStyle/>
          <a:p>
            <a:pPr lvl="0" algn="l"/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ru-RU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ярко выраженных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отрицательных эмоциональных состояниях ребенка </a:t>
            </a:r>
            <a:r>
              <a:rPr lang="ru-RU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целесообразно </a:t>
            </a:r>
            <a:r>
              <a:rPr lang="ru-RU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воздержаться</a:t>
            </a:r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посещения ребенком 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детского </a:t>
            </a:r>
            <a:r>
              <a:rPr lang="ru-RU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сада</a:t>
            </a:r>
          </a:p>
          <a:p>
            <a:pPr lvl="0"/>
            <a:r>
              <a:rPr lang="ru-RU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2-3 дня.</a:t>
            </a:r>
          </a:p>
          <a:p>
            <a:pPr lvl="0"/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Расскажите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родным и знакомым 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присутствии ребёнка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l">
              <a:lnSpc>
                <a:spcPct val="150000"/>
              </a:lnSpc>
            </a:pP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-что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 уже ходите в детский сад.</a:t>
            </a:r>
          </a:p>
          <a:p>
            <a:pPr lvl="0" algn="l">
              <a:lnSpc>
                <a:spcPct val="150000"/>
              </a:lnSpc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какой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молодец. </a:t>
            </a:r>
          </a:p>
          <a:p>
            <a:pPr lvl="0" algn="l">
              <a:lnSpc>
                <a:spcPct val="150000"/>
              </a:lnSpc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-ведь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теперь взрослый, совсем как мама и папа ходит на работу. </a:t>
            </a:r>
          </a:p>
          <a:p>
            <a:pPr lvl="0" algn="l">
              <a:lnSpc>
                <a:spcPct val="150000"/>
              </a:lnSpc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-в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детском саду тебе будет интересно, ты познакомишься </a:t>
            </a:r>
          </a:p>
          <a:p>
            <a:pPr lvl="0" algn="l">
              <a:lnSpc>
                <a:spcPct val="150000"/>
              </a:lnSpc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и подружишься с другими ребятами и взрослыми.</a:t>
            </a:r>
          </a:p>
          <a:p>
            <a:pPr lvl="0" algn="l">
              <a:lnSpc>
                <a:spcPct val="150000"/>
              </a:lnSpc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тром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тебя отведу в детский сад, а вечером заберу. </a:t>
            </a:r>
          </a:p>
          <a:p>
            <a:pPr lvl="0" algn="l">
              <a:lnSpc>
                <a:spcPct val="150000"/>
              </a:lnSpc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-ты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мне расскажешь, что у тебя было интересного, </a:t>
            </a:r>
          </a:p>
          <a:p>
            <a:pPr lvl="0" algn="l">
              <a:lnSpc>
                <a:spcPct val="150000"/>
              </a:lnSpc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что ты узнал нового.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40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8072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451891"/>
            <a:ext cx="8352928" cy="4785422"/>
          </a:xfrm>
        </p:spPr>
        <p:txBody>
          <a:bodyPr>
            <a:normAutofit/>
          </a:bodyPr>
          <a:lstStyle/>
          <a:p>
            <a:pPr lvl="0" algn="l"/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Придумайте традицию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прощания или приветствия</a:t>
            </a:r>
            <a:b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(пожатия руки, поцелуй в носик, «Пока, скоро увидимся») </a:t>
            </a:r>
            <a:b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 простые, но регулярно повторяющиеся мелочи позволят малышу прогнозировать ситуацию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мама всегда приходит за мной. Когда говорит : «Пока, скоро увидимся!»)</a:t>
            </a:r>
            <a:b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Расставание не следует затягивать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прощайтесь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 и быстро.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вызывайте у ребёнка тревогу. </a:t>
            </a:r>
            <a:b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Ваше спокойствие, уверенность, улыбка говорят малышу, что все в порядке и можно смело отправляться в группу.</a:t>
            </a:r>
            <a:b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Постарайтесь пораньше забирать ребёнка  из детского сада, он очень скучает.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59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2_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4_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780</Words>
  <Application>Microsoft Office PowerPoint</Application>
  <PresentationFormat>Экран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Тема Office</vt:lpstr>
      <vt:lpstr>2_Тема Office</vt:lpstr>
      <vt:lpstr>3_Тема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12_Тема Office</vt:lpstr>
      <vt:lpstr>14_Тема Office</vt:lpstr>
      <vt:lpstr>Три степени тяжести прохождения адаптации к детскому саду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Советы родителям </vt:lpstr>
      <vt:lpstr>Придумайте традицию – прощания или приветствия  (пожатия руки, поцелуй в носик, «Пока, скоро увидимся»)   Эти простые, но регулярно повторяющиеся мелочи позволят малышу прогнозировать ситуацию (мама всегда приходит за мной. Когда говорит : «Пока, скоро увидимся!»)  Расставание не следует затягивать, прощайтесь легко и быстро.   Не вызывайте у ребёнка тревогу.  Ваше спокойствие, уверенность, улыбка говорят малышу, что все в порядке и можно смело отправляться в группу.  Постарайтесь пораньше забирать ребёнка  из детского сада, он очень скучает. </vt:lpstr>
      <vt:lpstr>От родителей  зависит эмоциональный настрой ребёнка: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степени тяжести прохождения адаптации к детскому саду</dc:title>
  <dc:creator>Пользователь</dc:creator>
  <cp:lastModifiedBy>RePack by Diakov</cp:lastModifiedBy>
  <cp:revision>7</cp:revision>
  <dcterms:created xsi:type="dcterms:W3CDTF">2015-12-06T20:53:13Z</dcterms:created>
  <dcterms:modified xsi:type="dcterms:W3CDTF">2015-12-06T21:51:08Z</dcterms:modified>
</cp:coreProperties>
</file>