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258" r:id="rId3"/>
    <p:sldId id="274" r:id="rId4"/>
    <p:sldId id="302" r:id="rId5"/>
    <p:sldId id="303" r:id="rId6"/>
    <p:sldId id="304" r:id="rId7"/>
    <p:sldId id="30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D2126F"/>
    <a:srgbClr val="F59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4628" autoAdjust="0"/>
  </p:normalViewPr>
  <p:slideViewPr>
    <p:cSldViewPr>
      <p:cViewPr>
        <p:scale>
          <a:sx n="107" d="100"/>
          <a:sy n="107" d="100"/>
        </p:scale>
        <p:origin x="-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AE460-2E53-4CA6-A7FA-A43212796FF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BE61C-C95A-49F4-9DD2-65785A5D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8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dlya-prezentatsii-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807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  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        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Пользователь\Desktop\ФОТО 1-я мл.гр\100MSDCF\DSC01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2921" y="0"/>
            <a:ext cx="9995263" cy="74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052736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«АДАПТАЦИЯ ДЕТЕЙ </a:t>
            </a:r>
            <a:endParaRPr lang="ru-RU" sz="3600" b="1" i="1" spc="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РАННЕГО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ВОЗРАСТА</a:t>
            </a: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ДЕТСКОМ САДУ»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508104" y="3886200"/>
            <a:ext cx="3278736" cy="2567136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endParaRPr lang="ru-RU" sz="1800" b="1" cap="all" dirty="0" smtClean="0">
              <a:ln w="12700" cmpd="sng">
                <a:solidFill>
                  <a:srgbClr val="303030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139700">
                  <a:srgbClr val="AC956E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l">
              <a:spcBef>
                <a:spcPts val="0"/>
              </a:spcBef>
            </a:pPr>
            <a:endParaRPr lang="ru-RU" sz="1800" b="1" cap="all" dirty="0">
              <a:ln w="12700" cmpd="sng">
                <a:solidFill>
                  <a:srgbClr val="303030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139700">
                  <a:srgbClr val="AC956E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l">
              <a:spcBef>
                <a:spcPts val="0"/>
              </a:spcBef>
            </a:pPr>
            <a:endParaRPr lang="ru-RU" sz="1800" b="1" cap="all" dirty="0" smtClean="0">
              <a:ln w="12700" cmpd="sng">
                <a:solidFill>
                  <a:srgbClr val="303030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139700">
                  <a:srgbClr val="AC956E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ru-RU" sz="1800" b="1" cap="all" dirty="0" smtClean="0">
                <a:ln w="12700" cmpd="sng">
                  <a:solidFill>
                    <a:srgbClr val="303030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AC956E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Воспитатель   </a:t>
            </a:r>
            <a:endParaRPr lang="ru-RU" sz="1800" b="1" cap="all" dirty="0">
              <a:ln w="12700" cmpd="sng">
                <a:solidFill>
                  <a:srgbClr val="303030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139700">
                  <a:srgbClr val="AC956E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ru-RU" sz="1800" b="1" cap="all" dirty="0" err="1">
                <a:ln w="12700" cmpd="sng">
                  <a:solidFill>
                    <a:srgbClr val="303030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AC956E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МКДоу</a:t>
            </a:r>
            <a:r>
              <a:rPr lang="ru-RU" sz="1800" b="1" cap="all" dirty="0">
                <a:ln w="12700" cmpd="sng">
                  <a:solidFill>
                    <a:srgbClr val="303030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AC956E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Д/С №8</a:t>
            </a:r>
          </a:p>
          <a:p>
            <a:pPr lvl="0" algn="l">
              <a:spcBef>
                <a:spcPts val="0"/>
              </a:spcBef>
            </a:pPr>
            <a:r>
              <a:rPr lang="ru-RU" sz="1800" b="1" cap="all" dirty="0" err="1">
                <a:ln w="12700" cmpd="sng">
                  <a:solidFill>
                    <a:srgbClr val="303030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AC956E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Бахолдина</a:t>
            </a:r>
            <a:r>
              <a:rPr lang="ru-RU" sz="1800" b="1" cap="all" dirty="0">
                <a:ln w="12700" cmpd="sng">
                  <a:solidFill>
                    <a:srgbClr val="303030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AC956E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О.И.</a:t>
            </a:r>
          </a:p>
          <a:p>
            <a:pPr lvl="0" algn="l">
              <a:spcBef>
                <a:spcPts val="0"/>
              </a:spcBef>
            </a:pPr>
            <a:r>
              <a:rPr lang="ru-RU" sz="1800" b="1" cap="all" dirty="0">
                <a:ln w="12700" cmpd="sng">
                  <a:solidFill>
                    <a:srgbClr val="303030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AC956E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Г. Острогожск, </a:t>
            </a:r>
          </a:p>
          <a:p>
            <a:pPr lvl="0" algn="l">
              <a:spcBef>
                <a:spcPts val="0"/>
              </a:spcBef>
            </a:pPr>
            <a:r>
              <a:rPr lang="ru-RU" sz="1800" b="1" cap="all" dirty="0">
                <a:ln w="12700" cmpd="sng">
                  <a:solidFill>
                    <a:srgbClr val="303030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AC956E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Воронежской обл</a:t>
            </a:r>
            <a:r>
              <a:rPr lang="ru-RU" sz="1800" cap="all" dirty="0">
                <a:ln w="12700" cmpd="sng">
                  <a:solidFill>
                    <a:srgbClr val="303030">
                      <a:lumMod val="75000"/>
                    </a:srgbClr>
                  </a:solidFill>
                  <a:prstDash val="solid"/>
                </a:ln>
                <a:solidFill>
                  <a:srgbClr val="726056">
                    <a:lumMod val="75000"/>
                  </a:srgbClr>
                </a:solidFill>
                <a:effectLst>
                  <a:glow rad="139700">
                    <a:srgbClr val="AC956E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9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dlya-prezentatsii-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798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807249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р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аннего возраста – </a:t>
            </a:r>
            <a:b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очаровательные существа. </a:t>
            </a:r>
            <a:b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деятельны, любопытны, искренни, забавны. </a:t>
            </a:r>
            <a:b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Наблюдать за ними - одно удовольствие. </a:t>
            </a:r>
            <a:b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маленьких детей к взрослым идут волны </a:t>
            </a:r>
            <a:b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умиротворения и расслабленности. </a:t>
            </a:r>
            <a:b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 ребенок вправе рассчитывать на бескорыстную любовь, доброжелательность и ласку. </a:t>
            </a:r>
            <a:b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ребенку хорошо и спокойно, он быстро развивается. </a:t>
            </a:r>
            <a:b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для этого нужно? </a:t>
            </a:r>
            <a:b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всего - обеспечить 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внутреннее эмоциональное благополучие малыша</a:t>
            </a:r>
            <a:endParaRPr lang="ru-RU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dlya-prezentatsii-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1" y="-2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807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  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        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928670"/>
            <a:ext cx="727280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Детский сад </a:t>
            </a: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- новый период в жизни ребенка. Для него это, прежде всего, первый опыт коллективного общения.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Новую обстановку, незнакомых людей не все дети принимают</a:t>
            </a:r>
            <a:r>
              <a:rPr lang="en-US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сразу и без проблем.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Большинство из них реагируют на детский сад плачем. Одни легко входят в группу, но плачут</a:t>
            </a:r>
            <a:r>
              <a:rPr lang="en-US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вечером дома, другие - соглашаются идти в детский сад с утра, а перед входом</a:t>
            </a:r>
            <a:r>
              <a:rPr lang="en-US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 группу начинают капризничать и плакать</a:t>
            </a:r>
            <a:r>
              <a:rPr lang="ru-RU" sz="105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Степень адаптации</a:t>
            </a: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ребенка к детскому саду определяет его </a:t>
            </a: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психическое </a:t>
            </a: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и физическое </a:t>
            </a: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здоровье.</a:t>
            </a: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Резкое предъявление нового помещения, новых игрушек, новых людей, новых правил жизни – это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и эмоциональный, и информационный </a:t>
            </a:r>
            <a:r>
              <a:rPr lang="ru-RU" sz="1050" dirty="0" smtClean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стресс.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dlya-prezentatsii-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56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1988840"/>
            <a:ext cx="7056784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(от лат. </a:t>
            </a:r>
            <a:r>
              <a:rPr lang="ru-RU" sz="1050" dirty="0" err="1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аdaptatio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приспособление) - способность организма приспосабливаться к различным условиям внешней среды. </a:t>
            </a:r>
          </a:p>
          <a:p>
            <a:pPr algn="ctr"/>
            <a:endParaRPr lang="ru-RU" sz="1050" dirty="0">
              <a:solidFill>
                <a:srgbClr val="30303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адаптация</a:t>
            </a:r>
            <a:r>
              <a:rPr lang="ru-RU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вхождение ребенка в коллектив сверстников (социальную группу), принятие норм, правил поведения в обществе, приспособление к условиям пребывания в процессе которого формируется самосознание и ролевое поведение, способность к самоконтролю, самообслуживанию, адекватных связей с окружающим.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147248" cy="792088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адаптация?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dlya-prezentatsii-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84" y="-2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807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  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        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24744"/>
            <a:ext cx="7776864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процесс вхождения человека в новую для него среду и приспособление к ее условиям. </a:t>
            </a:r>
            <a:b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сложный и постепенный процесс, имеющий свою продолжительность у каждого ребёнка.   </a:t>
            </a:r>
            <a:b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Адаптация является активным процессом </a:t>
            </a:r>
            <a:r>
              <a:rPr lang="ru-RU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приводящим к</a:t>
            </a: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-Позитивным 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 (</a:t>
            </a:r>
            <a:r>
              <a:rPr lang="ru-RU" sz="1050" dirty="0" err="1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адаптированность</a:t>
            </a:r>
            <a:r>
              <a:rPr lang="ru-RU" sz="1050" dirty="0" smtClean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050" dirty="0" smtClean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-Негативным 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(стресс) </a:t>
            </a:r>
            <a:endParaRPr lang="ru-RU" sz="1050" dirty="0" smtClean="0">
              <a:solidFill>
                <a:srgbClr val="30303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</a:t>
            </a: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успешной адаптации</a:t>
            </a:r>
            <a:r>
              <a:rPr lang="ru-RU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-Внутренний 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 (эмоциональная удовлетворенность) </a:t>
            </a:r>
            <a:b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-Внешняя 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адекватность поведения (способность легко и точно выполнять новые требования)</a:t>
            </a:r>
          </a:p>
        </p:txBody>
      </p:sp>
    </p:spTree>
    <p:extLst>
      <p:ext uri="{BB962C8B-B14F-4D97-AF65-F5344CB8AC3E}">
        <p14:creationId xmlns:p14="http://schemas.microsoft.com/office/powerpoint/2010/main" val="2108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dlya-prezentatsii-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807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  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        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628801"/>
            <a:ext cx="8072493" cy="224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достигнутый уровень психического и физического развития,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здоровья ребенка,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ребенка,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уровень развития навыков самообслуживания (КГН),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050" dirty="0" smtClean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аличие навыков 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коммуникативного общения со взрослыми и сверстниками,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050" dirty="0" smtClean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аличие навыков 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и игровой деятельности;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050" dirty="0" smtClean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 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нервной </a:t>
            </a:r>
            <a:r>
              <a:rPr lang="ru-RU" sz="1050" dirty="0" smtClean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(холерик, сангвиник, флегматик, меланхолик);</a:t>
            </a:r>
            <a:endParaRPr lang="ru-RU" sz="1050" dirty="0">
              <a:solidFill>
                <a:srgbClr val="30303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детей и форма воспитания в семье,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 родителей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 vert="horz" numCol="1">
            <a:norm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Факторы, влияющие на адаптацию ребенка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dlya-prezentatsii-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807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  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        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028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Легкая </a:t>
            </a:r>
            <a:r>
              <a:rPr lang="ru-RU" sz="10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адаптация:</a:t>
            </a:r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dirty="0" smtClean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длительность 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15-20 </a:t>
            </a:r>
            <a:r>
              <a:rPr lang="ru-RU" sz="1050" dirty="0" smtClean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дней). Характеризуется 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незначительными</a:t>
            </a:r>
            <a:r>
              <a:rPr lang="en-US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отклонениями в поведении, редкими заболеваниями, протекающими без </a:t>
            </a:r>
            <a:r>
              <a:rPr lang="ru-RU" sz="1050" dirty="0" smtClean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осложнений.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временное </a:t>
            </a: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сна (нормализуется в течение 7-10 дней);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аппетита (норма по истечении 10 дней);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неадекватные эмоциональные реакции (капризы, замкнутость, агрессия, угнетенное состояние и т.д.),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речевой, ориентировочной и игровой активности приходит в норму за 20-30 дней;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 взаимоотношений со взрослыми и двигательная активность практически не изменяются;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функциональные нарушения практически не выражены, нормализуются за 2-4 недели, заболеваний не возникает.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>
                <a:solidFill>
                  <a:srgbClr val="30303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симптомы исчезают в течение месяца (2-3 недели нормативно).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332656"/>
            <a:ext cx="8352928" cy="857624"/>
          </a:xfrm>
        </p:spPr>
        <p:txBody>
          <a:bodyPr>
            <a:normAutofit/>
          </a:bodyPr>
          <a:lstStyle/>
          <a:p>
            <a:pPr lvl="0"/>
            <a:r>
              <a:rPr lang="ru-RU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Три степени </a:t>
            </a:r>
            <a:r>
              <a:rPr lang="ru-RU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тяжести прохождения адаптации к детскому </a:t>
            </a:r>
            <a:r>
              <a:rPr lang="ru-RU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саду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402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Что такое адаптация? </vt:lpstr>
      <vt:lpstr>Презентация PowerPoint</vt:lpstr>
      <vt:lpstr>Факторы, влияющие на адаптацию ребенка</vt:lpstr>
      <vt:lpstr>Три степени тяжести прохождения адаптации к детскому саду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Гузель</dc:creator>
  <cp:lastModifiedBy>RePack by Diakov</cp:lastModifiedBy>
  <cp:revision>161</cp:revision>
  <dcterms:created xsi:type="dcterms:W3CDTF">2013-10-01T19:06:56Z</dcterms:created>
  <dcterms:modified xsi:type="dcterms:W3CDTF">2015-12-06T21:43:01Z</dcterms:modified>
</cp:coreProperties>
</file>