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0" autoAdjust="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6.gif"/><Relationship Id="rId4" Type="http://schemas.openxmlformats.org/officeDocument/2006/relationships/image" Target="../media/image35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image" Target="../media/image48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12" Type="http://schemas.openxmlformats.org/officeDocument/2006/relationships/image" Target="../media/image47.wmf"/><Relationship Id="rId2" Type="http://schemas.openxmlformats.org/officeDocument/2006/relationships/image" Target="../media/image37.wmf"/><Relationship Id="rId16" Type="http://schemas.openxmlformats.org/officeDocument/2006/relationships/image" Target="../media/image51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1.wmf"/><Relationship Id="rId11" Type="http://schemas.openxmlformats.org/officeDocument/2006/relationships/image" Target="../media/image46.wmf"/><Relationship Id="rId5" Type="http://schemas.openxmlformats.org/officeDocument/2006/relationships/image" Target="../media/image40.wmf"/><Relationship Id="rId15" Type="http://schemas.openxmlformats.org/officeDocument/2006/relationships/image" Target="../media/image5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Relationship Id="rId14" Type="http://schemas.openxmlformats.org/officeDocument/2006/relationships/image" Target="../media/image4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Чётные и нечётные функции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математики</a:t>
            </a:r>
          </a:p>
          <a:p>
            <a:r>
              <a:rPr lang="ru-RU" dirty="0" smtClean="0"/>
              <a:t>Татаурова А.В.</a:t>
            </a:r>
          </a:p>
          <a:p>
            <a:r>
              <a:rPr lang="ru-RU" dirty="0" smtClean="0"/>
              <a:t>10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Исследовать функции на чётность и нечётность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I </a:t>
            </a:r>
            <a:r>
              <a:rPr lang="ru-RU" dirty="0" smtClean="0"/>
              <a:t>группа:  </a:t>
            </a:r>
          </a:p>
          <a:p>
            <a:pPr algn="ctr">
              <a:buNone/>
            </a:pPr>
            <a:r>
              <a:rPr lang="en-US" i="1" dirty="0" smtClean="0"/>
              <a:t>f(x) = cos4x + 4cos2x – </a:t>
            </a:r>
            <a:r>
              <a:rPr lang="ru-RU" i="1" dirty="0" smtClean="0"/>
              <a:t>8</a:t>
            </a:r>
            <a:r>
              <a:rPr lang="en-US" i="1" dirty="0" err="1" smtClean="0"/>
              <a:t>cos</a:t>
            </a:r>
            <a:r>
              <a:rPr lang="ru-RU" i="1" baseline="30000" dirty="0" smtClean="0"/>
              <a:t>4</a:t>
            </a:r>
            <a:r>
              <a:rPr lang="en-US" i="1" dirty="0" smtClean="0"/>
              <a:t>x </a:t>
            </a:r>
            <a:r>
              <a:rPr lang="ru-RU" i="1" dirty="0" smtClean="0"/>
              <a:t>+</a:t>
            </a:r>
            <a:r>
              <a:rPr lang="en-US" i="1" dirty="0" smtClean="0"/>
              <a:t> </a:t>
            </a:r>
            <a:r>
              <a:rPr lang="ru-RU" i="1" dirty="0" smtClean="0"/>
              <a:t>3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de-DE" dirty="0" smtClean="0"/>
              <a:t>II </a:t>
            </a:r>
            <a:r>
              <a:rPr lang="ru-RU" dirty="0" smtClean="0"/>
              <a:t>группа</a:t>
            </a:r>
            <a:r>
              <a:rPr lang="en-US" dirty="0" smtClean="0"/>
              <a:t>: 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de-DE" i="1" dirty="0" smtClean="0"/>
              <a:t>g(x) = sinx·cos3x·cos4x – 0,25·(sin8x – sin6x + sin2x)</a:t>
            </a:r>
            <a:endParaRPr lang="ru-RU" i="1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de-DE" dirty="0" smtClean="0"/>
              <a:t>III </a:t>
            </a:r>
            <a:r>
              <a:rPr lang="ru-RU" dirty="0" smtClean="0"/>
              <a:t>группа:  </a:t>
            </a:r>
          </a:p>
          <a:p>
            <a:pPr algn="ctr">
              <a:buNone/>
            </a:pPr>
            <a:r>
              <a:rPr lang="de-DE" i="1" dirty="0" smtClean="0"/>
              <a:t>h(x) = 1 + g(x)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571636"/>
          </a:xfrm>
        </p:spPr>
        <p:txBody>
          <a:bodyPr>
            <a:normAutofit/>
          </a:bodyPr>
          <a:lstStyle/>
          <a:p>
            <a:r>
              <a:rPr lang="ru-RU" b="1" dirty="0" smtClean="0"/>
              <a:t>Какие из представленных функций являются чётными, а какие нечётными?</a:t>
            </a:r>
            <a:endParaRPr lang="ru-RU" b="1" dirty="0"/>
          </a:p>
        </p:txBody>
      </p:sp>
      <p:pic>
        <p:nvPicPr>
          <p:cNvPr id="5" name="Содержимое 4" descr="http://pandia.ru/text/78/107/images/image004_58.gif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000372"/>
            <a:ext cx="2000264" cy="230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pandia.ru/text/78/107/images/image005_40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000372"/>
            <a:ext cx="1928826" cy="230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pandia.ru/text/78/107/images/image006_37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000372"/>
            <a:ext cx="192882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pandia.ru/text/78/107/images/image007_33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702" y="3000372"/>
            <a:ext cx="214314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Проверка усвоенного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971924" cy="45720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1</a:t>
            </a:r>
            <a:r>
              <a:rPr lang="ru-RU" dirty="0" smtClean="0">
                <a:latin typeface="Times New Roman"/>
                <a:ea typeface="Times New Roman"/>
              </a:rPr>
              <a:t>)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endParaRPr lang="en-US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2</a:t>
            </a:r>
            <a:r>
              <a:rPr lang="ru-RU" dirty="0" smtClean="0">
                <a:latin typeface="Times New Roman"/>
                <a:ea typeface="Times New Roman"/>
              </a:rPr>
              <a:t>)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endParaRPr lang="en-US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3</a:t>
            </a:r>
            <a:r>
              <a:rPr lang="ru-RU" dirty="0" smtClean="0">
                <a:latin typeface="Times New Roman"/>
                <a:ea typeface="Times New Roman"/>
              </a:rPr>
              <a:t>)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endParaRPr lang="en-US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4</a:t>
            </a:r>
            <a:r>
              <a:rPr lang="ru-RU" dirty="0" smtClean="0">
                <a:latin typeface="Times New Roman"/>
                <a:ea typeface="Times New Roman"/>
              </a:rPr>
              <a:t>)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endParaRPr lang="en-US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5</a:t>
            </a:r>
            <a:r>
              <a:rPr lang="ru-RU" dirty="0" smtClean="0">
                <a:latin typeface="Times New Roman"/>
                <a:ea typeface="Times New Roman"/>
              </a:rPr>
              <a:t>)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endParaRPr lang="en-US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6)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endParaRPr lang="en-US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7</a:t>
            </a:r>
            <a:r>
              <a:rPr lang="ru-RU" dirty="0" smtClean="0">
                <a:latin typeface="Times New Roman"/>
                <a:ea typeface="Times New Roman"/>
              </a:rPr>
              <a:t>)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endParaRPr lang="en-US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8</a:t>
            </a:r>
            <a:r>
              <a:rPr lang="ru-RU" dirty="0" smtClean="0">
                <a:latin typeface="Times New Roman"/>
                <a:ea typeface="Times New Roman"/>
              </a:rPr>
              <a:t>) </a:t>
            </a:r>
            <a:endParaRPr lang="ru-RU" sz="2800" dirty="0" smtClean="0">
              <a:latin typeface="Times New Roman"/>
              <a:ea typeface="Times New Roman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071679"/>
            <a:ext cx="1214446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500174"/>
            <a:ext cx="107157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9156" y="2357429"/>
            <a:ext cx="1266828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2"/>
          <p:cNvSpPr>
            <a:spLocks noGrp="1"/>
          </p:cNvSpPr>
          <p:nvPr>
            <p:ph sz="quarter" idx="1"/>
          </p:nvPr>
        </p:nvSpPr>
        <p:spPr>
          <a:xfrm>
            <a:off x="4572000" y="1714488"/>
            <a:ext cx="3971924" cy="45720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9</a:t>
            </a:r>
            <a:r>
              <a:rPr lang="ru-RU" dirty="0" smtClean="0">
                <a:latin typeface="Times New Roman"/>
                <a:ea typeface="Times New Roman"/>
              </a:rPr>
              <a:t>)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endParaRPr lang="en-US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10</a:t>
            </a:r>
            <a:r>
              <a:rPr lang="ru-RU" dirty="0" smtClean="0">
                <a:latin typeface="Times New Roman"/>
                <a:ea typeface="Times New Roman"/>
              </a:rPr>
              <a:t>)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endParaRPr lang="en-US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11</a:t>
            </a:r>
            <a:r>
              <a:rPr lang="ru-RU" dirty="0" smtClean="0">
                <a:latin typeface="Times New Roman"/>
                <a:ea typeface="Times New Roman"/>
              </a:rPr>
              <a:t>)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endParaRPr lang="en-US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12</a:t>
            </a:r>
            <a:r>
              <a:rPr lang="ru-RU" dirty="0" smtClean="0">
                <a:latin typeface="Times New Roman"/>
                <a:ea typeface="Times New Roman"/>
              </a:rPr>
              <a:t>)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endParaRPr lang="en-US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13</a:t>
            </a:r>
            <a:r>
              <a:rPr lang="ru-RU" dirty="0" smtClean="0">
                <a:latin typeface="Times New Roman"/>
                <a:ea typeface="Times New Roman"/>
              </a:rPr>
              <a:t>)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endParaRPr lang="en-US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14</a:t>
            </a:r>
            <a:r>
              <a:rPr lang="ru-RU" dirty="0" smtClean="0">
                <a:latin typeface="Times New Roman"/>
                <a:ea typeface="Times New Roman"/>
              </a:rPr>
              <a:t>)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endParaRPr lang="en-US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15</a:t>
            </a:r>
            <a:r>
              <a:rPr lang="ru-RU" dirty="0" smtClean="0">
                <a:latin typeface="Times New Roman"/>
                <a:ea typeface="Times New Roman"/>
              </a:rPr>
              <a:t>)  </a:t>
            </a:r>
            <a:endParaRPr lang="en-US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endParaRPr lang="en-US" sz="28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/>
                <a:ea typeface="Times New Roman"/>
              </a:rPr>
              <a:t>b</a:t>
            </a:r>
            <a:endParaRPr lang="en-US" dirty="0" smtClean="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3071810"/>
            <a:ext cx="1000132" cy="53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28681" y="3929066"/>
            <a:ext cx="1471617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00100" y="4429131"/>
            <a:ext cx="1214446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00100" y="4824425"/>
            <a:ext cx="1714512" cy="60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00100" y="5395929"/>
            <a:ext cx="785818" cy="60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0628" y="1628764"/>
            <a:ext cx="1071570" cy="37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72066" y="2071678"/>
            <a:ext cx="1214446" cy="60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72066" y="2786058"/>
            <a:ext cx="785818" cy="40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72066" y="3314701"/>
            <a:ext cx="928694" cy="40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43504" y="3929066"/>
            <a:ext cx="164307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/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143504" y="4357694"/>
            <a:ext cx="135732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/>
          <p:cNvPicPr/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143504" y="5000636"/>
            <a:ext cx="1071570" cy="37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1153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100"/>
                <a:gridCol w="2705100"/>
                <a:gridCol w="27051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четные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нечетные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ни чет., ни нечет.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Домашнее задание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285852" y="1857364"/>
            <a:ext cx="7143800" cy="28575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Уровень А:    №58 (а, б); №59 (а, б</a:t>
            </a:r>
            <a:r>
              <a:rPr lang="ru-RU" dirty="0" smtClean="0"/>
              <a:t>).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Уровень В:    № 69 (а, в); №72 (а, г).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Цели 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Образовательные:</a:t>
            </a:r>
            <a:r>
              <a:rPr lang="ru-RU" dirty="0" smtClean="0"/>
              <a:t> систематизировать знания учащихся по теме; отработать умение исследовать на четность тригонометрические функции;</a:t>
            </a:r>
          </a:p>
          <a:p>
            <a:r>
              <a:rPr lang="ru-RU" b="1" dirty="0" smtClean="0"/>
              <a:t>Развивающие:</a:t>
            </a:r>
            <a:r>
              <a:rPr lang="ru-RU" dirty="0" smtClean="0"/>
              <a:t> формирование умения наблюдать, проводить рассуждения по аналогии, обобщать, развивать логическое и творческое мышление.</a:t>
            </a:r>
          </a:p>
          <a:p>
            <a:r>
              <a:rPr lang="ru-RU" b="1" dirty="0" smtClean="0"/>
              <a:t>Воспитательные</a:t>
            </a:r>
            <a:r>
              <a:rPr lang="ru-RU" dirty="0" smtClean="0"/>
              <a:t>: совершенствовать навыки коллективной работы, развивать умение анализировать ситуацию, выделять главное, сопоставлять факты. Развивать ассоциативное мышление. 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Оборудование:</a:t>
            </a:r>
            <a:r>
              <a:rPr lang="ru-RU" dirty="0" smtClean="0"/>
              <a:t> компьютер, проектор и экран, индивидуальные  карточки для самостоятельной работы.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 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Организационный момент.</a:t>
            </a:r>
          </a:p>
          <a:p>
            <a:pPr lvl="0"/>
            <a:r>
              <a:rPr lang="ru-RU" dirty="0" smtClean="0"/>
              <a:t>Самостоятельная работа.</a:t>
            </a:r>
          </a:p>
          <a:p>
            <a:pPr lvl="0"/>
            <a:r>
              <a:rPr lang="ru-RU" dirty="0" smtClean="0"/>
              <a:t>Подготовка к изучению нового материала.</a:t>
            </a:r>
          </a:p>
          <a:p>
            <a:pPr lvl="0"/>
            <a:r>
              <a:rPr lang="ru-RU" dirty="0" smtClean="0"/>
              <a:t>Изучение новой темы.</a:t>
            </a:r>
          </a:p>
          <a:p>
            <a:pPr lvl="0"/>
            <a:r>
              <a:rPr lang="ru-RU" dirty="0" smtClean="0"/>
              <a:t>Закрепление изученного материала.</a:t>
            </a:r>
          </a:p>
          <a:p>
            <a:pPr lvl="0"/>
            <a:r>
              <a:rPr lang="ru-RU" dirty="0" smtClean="0"/>
              <a:t>Проверка усвоения нового материала.</a:t>
            </a:r>
          </a:p>
          <a:p>
            <a:pPr lvl="0"/>
            <a:r>
              <a:rPr lang="ru-RU" dirty="0" smtClean="0"/>
              <a:t>Подведение итогов урока.</a:t>
            </a:r>
          </a:p>
          <a:p>
            <a:pPr lvl="0"/>
            <a:r>
              <a:rPr lang="ru-RU" dirty="0" smtClean="0"/>
              <a:t>Постановка домашнего задания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Самостоятельная работа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490063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ВАРИАНТ 1</a:t>
            </a:r>
          </a:p>
          <a:p>
            <a:pPr>
              <a:buNone/>
            </a:pPr>
            <a:r>
              <a:rPr lang="ru-RU" dirty="0" smtClean="0"/>
              <a:t>1. Найдите область определения функции: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а)  		б)  </a:t>
            </a:r>
          </a:p>
          <a:p>
            <a:pPr>
              <a:lnSpc>
                <a:spcPct val="150000"/>
              </a:lnSpc>
              <a:spcBef>
                <a:spcPts val="1200"/>
              </a:spcBef>
              <a:buNone/>
            </a:pPr>
            <a:r>
              <a:rPr lang="ru-RU" dirty="0" smtClean="0"/>
              <a:t>в)  		г)  		</a:t>
            </a:r>
          </a:p>
          <a:p>
            <a:pPr>
              <a:lnSpc>
                <a:spcPct val="150000"/>
              </a:lnSpc>
              <a:spcBef>
                <a:spcPts val="1800"/>
              </a:spcBef>
              <a:buNone/>
            </a:pPr>
            <a:r>
              <a:rPr lang="ru-RU" dirty="0" err="1" smtClean="0"/>
              <a:t>д</a:t>
            </a:r>
            <a:r>
              <a:rPr lang="ru-RU" dirty="0" smtClean="0"/>
              <a:t>)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 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2. Найдите область значений функции: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а)  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б)  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в) 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490063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ВАРИАНТ 2</a:t>
            </a:r>
          </a:p>
          <a:p>
            <a:pPr>
              <a:buNone/>
            </a:pPr>
            <a:r>
              <a:rPr lang="ru-RU" dirty="0" smtClean="0"/>
              <a:t>1. Найдите область определения функции: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а)  		     б)  </a:t>
            </a:r>
          </a:p>
          <a:p>
            <a:pPr>
              <a:lnSpc>
                <a:spcPct val="150000"/>
              </a:lnSpc>
              <a:spcBef>
                <a:spcPts val="1200"/>
              </a:spcBef>
              <a:buNone/>
            </a:pPr>
            <a:r>
              <a:rPr lang="ru-RU" dirty="0" smtClean="0"/>
              <a:t>в)  		     г)  		</a:t>
            </a:r>
          </a:p>
          <a:p>
            <a:pPr>
              <a:lnSpc>
                <a:spcPct val="150000"/>
              </a:lnSpc>
              <a:buNone/>
            </a:pPr>
            <a:r>
              <a:rPr lang="ru-RU" dirty="0" err="1" smtClean="0"/>
              <a:t>д</a:t>
            </a:r>
            <a:r>
              <a:rPr lang="ru-RU" dirty="0" smtClean="0"/>
              <a:t>)  			      </a:t>
            </a:r>
          </a:p>
          <a:p>
            <a:pPr>
              <a:lnSpc>
                <a:spcPct val="120000"/>
              </a:lnSpc>
              <a:buNone/>
            </a:pPr>
            <a:r>
              <a:rPr lang="ru-RU" sz="3600" dirty="0" smtClean="0"/>
              <a:t>  </a:t>
            </a:r>
            <a:endParaRPr lang="ru-RU" sz="4600" dirty="0" smtClean="0"/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2. Найдите область значений функции: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а)  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б)  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в)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" name="Рисунок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571744"/>
            <a:ext cx="78581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2428868"/>
            <a:ext cx="1143008" cy="53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2928934"/>
            <a:ext cx="1143008" cy="59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3174" y="3143248"/>
            <a:ext cx="78581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3643314"/>
            <a:ext cx="85725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24" y="5229239"/>
            <a:ext cx="107157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224" y="5657867"/>
            <a:ext cx="114300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57224" y="6143644"/>
            <a:ext cx="242889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0628" y="2357430"/>
            <a:ext cx="857256" cy="53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43768" y="2357430"/>
            <a:ext cx="1000132" cy="53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72066" y="3000372"/>
            <a:ext cx="1571636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43768" y="2928934"/>
            <a:ext cx="785818" cy="53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00628" y="3429000"/>
            <a:ext cx="785818" cy="53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/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72066" y="5157801"/>
            <a:ext cx="100013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/>
          <p:cNvPicPr/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072066" y="5657867"/>
            <a:ext cx="100013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/>
          <p:cNvPicPr/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072066" y="6157933"/>
            <a:ext cx="250033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Проверь ответы</a:t>
            </a:r>
            <a:endParaRPr lang="ru-RU" b="1" dirty="0"/>
          </a:p>
        </p:txBody>
      </p:sp>
      <p:sp>
        <p:nvSpPr>
          <p:cNvPr id="6" name="Содержимое 7"/>
          <p:cNvSpPr txBox="1">
            <a:spLocks/>
          </p:cNvSpPr>
          <p:nvPr/>
        </p:nvSpPr>
        <p:spPr>
          <a:xfrm>
            <a:off x="457200" y="1600200"/>
            <a:ext cx="4038600" cy="490063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ВАРИАНТ 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Найдите область определения функции: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lang="ru-RU" sz="2800" dirty="0" smtClean="0"/>
              <a:t>б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 		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г)  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 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Найдите область значений функции: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</a:t>
            </a: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4714876" y="1600200"/>
            <a:ext cx="4038600" cy="490063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ВАРИАНТ 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Найдите область определения функции: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 			     б)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 			     г)  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 			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Найдите область значений функции: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8" name="Picture 4" descr="C:\Users\User\Desktop\Аттестация 2015\111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571743"/>
            <a:ext cx="1090607" cy="298449"/>
          </a:xfrm>
          <a:prstGeom prst="rect">
            <a:avLst/>
          </a:prstGeom>
          <a:noFill/>
        </p:spPr>
      </p:pic>
      <p:pic>
        <p:nvPicPr>
          <p:cNvPr id="1029" name="Picture 5" descr="C:\Users\User\Desktop\Аттестация 2015\111\Рисунок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2571744"/>
            <a:ext cx="1643074" cy="297540"/>
          </a:xfrm>
          <a:prstGeom prst="rect">
            <a:avLst/>
          </a:prstGeom>
          <a:noFill/>
        </p:spPr>
      </p:pic>
      <p:pic>
        <p:nvPicPr>
          <p:cNvPr id="1031" name="Picture 7" descr="C:\Users\User\Desktop\Аттестация 2015\111\Рисунок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3047128"/>
            <a:ext cx="1571636" cy="271500"/>
          </a:xfrm>
          <a:prstGeom prst="rect">
            <a:avLst/>
          </a:prstGeom>
          <a:noFill/>
        </p:spPr>
      </p:pic>
      <p:pic>
        <p:nvPicPr>
          <p:cNvPr id="1035" name="Picture 11" descr="C:\Users\User\Desktop\Аттестация 2015\111\Рисунок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2942224"/>
            <a:ext cx="1285884" cy="558214"/>
          </a:xfrm>
          <a:prstGeom prst="rect">
            <a:avLst/>
          </a:prstGeom>
          <a:noFill/>
        </p:spPr>
      </p:pic>
      <p:pic>
        <p:nvPicPr>
          <p:cNvPr id="1037" name="Picture 13" descr="C:\Users\User\Desktop\Аттестация 2015\111\Рисунок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3413128"/>
            <a:ext cx="1531373" cy="587376"/>
          </a:xfrm>
          <a:prstGeom prst="rect">
            <a:avLst/>
          </a:prstGeom>
          <a:noFill/>
        </p:spPr>
      </p:pic>
      <p:pic>
        <p:nvPicPr>
          <p:cNvPr id="1039" name="Picture 15" descr="C:\Users\User\Desktop\Аттестация 2015\111\Рисунок6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785" y="4989525"/>
            <a:ext cx="1204177" cy="296863"/>
          </a:xfrm>
          <a:prstGeom prst="rect">
            <a:avLst/>
          </a:prstGeom>
          <a:noFill/>
        </p:spPr>
      </p:pic>
      <p:pic>
        <p:nvPicPr>
          <p:cNvPr id="1040" name="Picture 16" descr="C:\Users\User\Desktop\Аттестация 2015\111\Рисунок7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786" y="5429264"/>
            <a:ext cx="1331702" cy="296863"/>
          </a:xfrm>
          <a:prstGeom prst="rect">
            <a:avLst/>
          </a:prstGeom>
          <a:noFill/>
        </p:spPr>
      </p:pic>
      <p:pic>
        <p:nvPicPr>
          <p:cNvPr id="1041" name="Picture 17" descr="C:\Users\User\Desktop\Аттестация 2015\111\Рисунок8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786" y="5918219"/>
            <a:ext cx="1187452" cy="296863"/>
          </a:xfrm>
          <a:prstGeom prst="rect">
            <a:avLst/>
          </a:prstGeom>
          <a:noFill/>
        </p:spPr>
      </p:pic>
      <p:pic>
        <p:nvPicPr>
          <p:cNvPr id="1042" name="Picture 18" descr="C:\Users\User\Desktop\Аттестация 2015\111\Рисунок9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2065" y="5000636"/>
            <a:ext cx="1204177" cy="296863"/>
          </a:xfrm>
          <a:prstGeom prst="rect">
            <a:avLst/>
          </a:prstGeom>
          <a:noFill/>
        </p:spPr>
      </p:pic>
      <p:pic>
        <p:nvPicPr>
          <p:cNvPr id="1043" name="Picture 19" descr="C:\Users\User\Desktop\Аттестация 2015\111\Рисунок10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2066" y="5429264"/>
            <a:ext cx="1156093" cy="296863"/>
          </a:xfrm>
          <a:prstGeom prst="rect">
            <a:avLst/>
          </a:prstGeom>
          <a:noFill/>
        </p:spPr>
      </p:pic>
      <p:pic>
        <p:nvPicPr>
          <p:cNvPr id="1044" name="Picture 20" descr="C:\Users\User\Desktop\Аттестация 2015\111\Рисунок11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72066" y="5918219"/>
            <a:ext cx="1461319" cy="296863"/>
          </a:xfrm>
          <a:prstGeom prst="rect">
            <a:avLst/>
          </a:prstGeom>
          <a:noFill/>
        </p:spPr>
      </p:pic>
      <p:pic>
        <p:nvPicPr>
          <p:cNvPr id="27" name="Picture 4" descr="C:\Users\User\Desktop\Аттестация 2015\111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571744"/>
            <a:ext cx="1090607" cy="298449"/>
          </a:xfrm>
          <a:prstGeom prst="rect">
            <a:avLst/>
          </a:prstGeom>
          <a:noFill/>
        </p:spPr>
      </p:pic>
      <p:pic>
        <p:nvPicPr>
          <p:cNvPr id="28" name="Picture 5" descr="C:\Users\User\Desktop\Аттестация 2015\111\Рисунок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2559956"/>
            <a:ext cx="1643074" cy="297540"/>
          </a:xfrm>
          <a:prstGeom prst="rect">
            <a:avLst/>
          </a:prstGeom>
          <a:noFill/>
        </p:spPr>
      </p:pic>
      <p:pic>
        <p:nvPicPr>
          <p:cNvPr id="1045" name="Picture 21" descr="C:\Users\User\Desktop\Аттестация 2015\111\Рисунок12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72066" y="3054349"/>
            <a:ext cx="1729975" cy="303213"/>
          </a:xfrm>
          <a:prstGeom prst="rect">
            <a:avLst/>
          </a:prstGeom>
          <a:noFill/>
        </p:spPr>
      </p:pic>
      <p:pic>
        <p:nvPicPr>
          <p:cNvPr id="1046" name="Picture 22" descr="C:\Users\User\Desktop\Аттестация 2015\111\Рисунок13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43768" y="2857496"/>
            <a:ext cx="1361453" cy="587376"/>
          </a:xfrm>
          <a:prstGeom prst="rect">
            <a:avLst/>
          </a:prstGeom>
          <a:noFill/>
        </p:spPr>
      </p:pic>
      <p:pic>
        <p:nvPicPr>
          <p:cNvPr id="1047" name="Picture 23" descr="C:\Users\User\Desktop\Аттестация 2015\111\Рисунок14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72065" y="3446733"/>
            <a:ext cx="1285885" cy="356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Отвечаем на вопросы</a:t>
            </a:r>
            <a:endParaRPr lang="ru-RU" b="1" dirty="0"/>
          </a:p>
        </p:txBody>
      </p:sp>
      <p:pic>
        <p:nvPicPr>
          <p:cNvPr id="5" name="Содержимое 4" descr="http://pandia.ru/text/78/107/images/image001_115.jpg"/>
          <p:cNvPicPr>
            <a:picLocks noGrp="1"/>
          </p:cNvPicPr>
          <p:nvPr>
            <p:ph sz="quarter" idx="1"/>
          </p:nvPr>
        </p:nvPicPr>
        <p:blipFill>
          <a:blip r:embed="rId2" cstate="print">
            <a:lum contrast="34000"/>
          </a:blip>
          <a:stretch>
            <a:fillRect/>
          </a:stretch>
        </p:blipFill>
        <p:spPr>
          <a:xfrm>
            <a:off x="457200" y="1643050"/>
            <a:ext cx="4257676" cy="4357718"/>
          </a:xfrm>
        </p:spPr>
      </p:pic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4786314" y="1600200"/>
            <a:ext cx="3900486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ru-RU" u="sng" dirty="0" smtClean="0"/>
              <a:t>Вопрос 1</a:t>
            </a:r>
            <a:r>
              <a:rPr lang="ru-RU" dirty="0" smtClean="0"/>
              <a:t>: Какие из представленных функций имеют область определения симметричную относительно начала координат?</a:t>
            </a:r>
            <a:endParaRPr lang="en-US" dirty="0" smtClean="0"/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ru-RU" u="sng" dirty="0" smtClean="0"/>
              <a:t>Вопрос 2</a:t>
            </a:r>
            <a:r>
              <a:rPr lang="ru-RU" dirty="0" smtClean="0"/>
              <a:t>: Какие графики симметричны относительно оси ординат?</a:t>
            </a:r>
            <a:endParaRPr lang="en-US" dirty="0" smtClean="0"/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ru-RU" u="sng" dirty="0" smtClean="0"/>
              <a:t>Вопрос 3</a:t>
            </a:r>
            <a:r>
              <a:rPr lang="ru-RU" dirty="0" smtClean="0"/>
              <a:t>: Какие графики симметричны относительно начала координат?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Чётная функция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600200"/>
            <a:ext cx="7929618" cy="4525963"/>
          </a:xfrm>
        </p:spPr>
        <p:txBody>
          <a:bodyPr>
            <a:normAutofit/>
          </a:bodyPr>
          <a:lstStyle/>
          <a:p>
            <a:pPr indent="17463">
              <a:buNone/>
            </a:pPr>
            <a:r>
              <a:rPr lang="ru-RU" dirty="0" smtClean="0"/>
              <a:t>Функция 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 называется чётной, если она обладает двумя свойствами:</a:t>
            </a:r>
          </a:p>
          <a:p>
            <a:pPr lvl="1"/>
            <a:r>
              <a:rPr lang="ru-RU" dirty="0" smtClean="0"/>
              <a:t>её область определения симметрична относительно нуля;</a:t>
            </a:r>
          </a:p>
          <a:p>
            <a:pPr lvl="1"/>
            <a:r>
              <a:rPr lang="ru-RU" dirty="0" smtClean="0"/>
              <a:t>для любого </a:t>
            </a:r>
            <a:r>
              <a:rPr lang="ru-RU" i="1" dirty="0" err="1" smtClean="0"/>
              <a:t>х</a:t>
            </a:r>
            <a:r>
              <a:rPr lang="ru-RU" dirty="0" smtClean="0"/>
              <a:t> из области определения выполняется равенство:  </a:t>
            </a:r>
            <a:r>
              <a:rPr lang="en-US" i="1" dirty="0" smtClean="0"/>
              <a:t>f</a:t>
            </a:r>
            <a:r>
              <a:rPr lang="ru-RU" i="1" dirty="0" smtClean="0"/>
              <a:t>(-</a:t>
            </a:r>
            <a:r>
              <a:rPr lang="en-US" i="1" dirty="0" smtClean="0"/>
              <a:t>x</a:t>
            </a:r>
            <a:r>
              <a:rPr lang="ru-RU" i="1" dirty="0" smtClean="0"/>
              <a:t>)</a:t>
            </a:r>
            <a:r>
              <a:rPr lang="ru-RU" dirty="0" smtClean="0"/>
              <a:t> = </a:t>
            </a:r>
            <a:r>
              <a:rPr lang="en-US" i="1" dirty="0" smtClean="0"/>
              <a:t>f</a:t>
            </a:r>
            <a:r>
              <a:rPr lang="ru-RU" i="1" dirty="0" smtClean="0"/>
              <a:t> (</a:t>
            </a:r>
            <a:r>
              <a:rPr lang="en-US" i="1" dirty="0" smtClean="0"/>
              <a:t>x</a:t>
            </a:r>
            <a:r>
              <a:rPr lang="ru-RU" i="1" dirty="0" smtClean="0"/>
              <a:t>).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360363" indent="17463">
              <a:buNone/>
            </a:pPr>
            <a:r>
              <a:rPr lang="ru-RU" dirty="0" smtClean="0"/>
              <a:t>График чётной функции симметричен относительно оси ординат.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Нечётная функция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600200"/>
            <a:ext cx="8001056" cy="4525963"/>
          </a:xfrm>
        </p:spPr>
        <p:txBody>
          <a:bodyPr/>
          <a:lstStyle/>
          <a:p>
            <a:pPr marL="268288" indent="-73025">
              <a:buNone/>
            </a:pPr>
            <a:r>
              <a:rPr lang="ru-RU" dirty="0" smtClean="0"/>
              <a:t> Функция </a:t>
            </a:r>
            <a:r>
              <a:rPr lang="en-US" i="1" dirty="0" smtClean="0"/>
              <a:t>f</a:t>
            </a:r>
            <a:r>
              <a:rPr lang="ru-RU" dirty="0" smtClean="0"/>
              <a:t>(</a:t>
            </a:r>
            <a:r>
              <a:rPr lang="en-US" i="1" dirty="0" smtClean="0"/>
              <a:t>x</a:t>
            </a:r>
            <a:r>
              <a:rPr lang="ru-RU" dirty="0" smtClean="0"/>
              <a:t>) называется нечётной, если она обладает двумя свойствами:</a:t>
            </a:r>
          </a:p>
          <a:p>
            <a:pPr lvl="1"/>
            <a:r>
              <a:rPr lang="ru-RU" dirty="0" smtClean="0"/>
              <a:t>её область определения симметрична относительно нуля;</a:t>
            </a:r>
          </a:p>
          <a:p>
            <a:pPr lvl="1"/>
            <a:r>
              <a:rPr lang="ru-RU" dirty="0" smtClean="0"/>
              <a:t>для любого </a:t>
            </a:r>
            <a:r>
              <a:rPr lang="ru-RU" i="1" dirty="0" err="1" smtClean="0"/>
              <a:t>х</a:t>
            </a:r>
            <a:r>
              <a:rPr lang="ru-RU" dirty="0" smtClean="0"/>
              <a:t> из области определения выполняется равенство:  </a:t>
            </a:r>
            <a:r>
              <a:rPr lang="ru-RU" i="1" dirty="0" err="1" smtClean="0"/>
              <a:t>f</a:t>
            </a:r>
            <a:r>
              <a:rPr lang="ru-RU" dirty="0" smtClean="0"/>
              <a:t>(-</a:t>
            </a:r>
            <a:r>
              <a:rPr lang="ru-RU" i="1" dirty="0" err="1" smtClean="0"/>
              <a:t>x</a:t>
            </a:r>
            <a:r>
              <a:rPr lang="ru-RU" dirty="0" smtClean="0"/>
              <a:t>) = - </a:t>
            </a:r>
            <a:r>
              <a:rPr lang="ru-RU" i="1" dirty="0" err="1" smtClean="0"/>
              <a:t>f</a:t>
            </a:r>
            <a:r>
              <a:rPr lang="ru-RU" dirty="0" smtClean="0"/>
              <a:t> (</a:t>
            </a:r>
            <a:r>
              <a:rPr lang="ru-RU" i="1" dirty="0" err="1" smtClean="0"/>
              <a:t>x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 smtClean="0"/>
          </a:p>
          <a:p>
            <a:pPr indent="17463">
              <a:buNone/>
            </a:pPr>
            <a:r>
              <a:rPr lang="ru-RU" dirty="0" smtClean="0"/>
              <a:t>График нечётной функции симметричен относительно начала координат.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Чётности и нечётности тригонометрических функций</a:t>
            </a:r>
            <a:endParaRPr lang="ru-RU" b="1" dirty="0"/>
          </a:p>
        </p:txBody>
      </p:sp>
      <p:pic>
        <p:nvPicPr>
          <p:cNvPr id="5" name="Содержимое 4" descr="http://d5dmok70505pn.cloudfront.net/7e973926-ed4a-4b0e-80f5-3e5f707dfbac/rin1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334327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143372" y="1928802"/>
            <a:ext cx="4686304" cy="2114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По единичной окружности устанавливаем равенства: </a:t>
            </a:r>
          </a:p>
          <a:p>
            <a:pPr marL="0" indent="0">
              <a:buNone/>
            </a:pPr>
            <a:r>
              <a:rPr lang="en-US" dirty="0" err="1" smtClean="0"/>
              <a:t>cos</a:t>
            </a:r>
            <a:r>
              <a:rPr lang="en-US" dirty="0" smtClean="0"/>
              <a:t> (-x) = </a:t>
            </a:r>
            <a:r>
              <a:rPr lang="en-US" dirty="0" err="1" smtClean="0"/>
              <a:t>cos</a:t>
            </a:r>
            <a:r>
              <a:rPr lang="en-US" dirty="0" smtClean="0"/>
              <a:t> x; sin (-x) = - sin x;</a:t>
            </a:r>
          </a:p>
          <a:p>
            <a:pPr marL="0" indent="0">
              <a:buNone/>
            </a:pPr>
            <a:r>
              <a:rPr lang="en-US" dirty="0" err="1" smtClean="0"/>
              <a:t>tg</a:t>
            </a:r>
            <a:r>
              <a:rPr lang="en-US" dirty="0" smtClean="0"/>
              <a:t> (-x) = - </a:t>
            </a:r>
            <a:r>
              <a:rPr lang="en-US" dirty="0" err="1" smtClean="0"/>
              <a:t>tg</a:t>
            </a:r>
            <a:r>
              <a:rPr lang="en-US" dirty="0" smtClean="0"/>
              <a:t> x;  </a:t>
            </a:r>
            <a:r>
              <a:rPr lang="en-US" dirty="0" err="1" smtClean="0"/>
              <a:t>ctg</a:t>
            </a:r>
            <a:r>
              <a:rPr lang="en-US" dirty="0" smtClean="0"/>
              <a:t> (-x) = - </a:t>
            </a:r>
            <a:r>
              <a:rPr lang="en-US" dirty="0" err="1" smtClean="0"/>
              <a:t>ctg</a:t>
            </a:r>
            <a:r>
              <a:rPr lang="en-US" dirty="0" smtClean="0"/>
              <a:t> x</a:t>
            </a:r>
            <a:r>
              <a:rPr lang="ru-RU" dirty="0" smtClean="0"/>
              <a:t>.</a:t>
            </a:r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357158" y="4714885"/>
            <a:ext cx="7786742" cy="17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Функции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en-US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 x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tg</a:t>
            </a:r>
            <a:r>
              <a:rPr kumimoji="0" lang="en-US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ctg</a:t>
            </a:r>
            <a:r>
              <a:rPr kumimoji="0" lang="en-US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являются нечётными.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Функция </a:t>
            </a:r>
            <a:r>
              <a:rPr kumimoji="0" lang="en-US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</a:t>
            </a:r>
            <a:r>
              <a:rPr kumimoji="0" lang="en-US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является чётной.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265</TotalTime>
  <Words>517</Words>
  <Application>Microsoft Office PowerPoint</Application>
  <PresentationFormat>Экран (4:3)</PresentationFormat>
  <Paragraphs>152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Чётные и нечётные функции</vt:lpstr>
      <vt:lpstr>Цели урока</vt:lpstr>
      <vt:lpstr>План урока</vt:lpstr>
      <vt:lpstr>Самостоятельная работа</vt:lpstr>
      <vt:lpstr>Проверь ответы</vt:lpstr>
      <vt:lpstr>Отвечаем на вопросы</vt:lpstr>
      <vt:lpstr>Чётная функция</vt:lpstr>
      <vt:lpstr>Нечётная функция</vt:lpstr>
      <vt:lpstr>Чётности и нечётности тригонометрических функций</vt:lpstr>
      <vt:lpstr>Исследовать функции на чётность и нечётность</vt:lpstr>
      <vt:lpstr>Какие из представленных функций являются чётными, а какие нечётными?</vt:lpstr>
      <vt:lpstr>Проверка усвоенного материала</vt:lpstr>
      <vt:lpstr>Ответы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Четные и нечетные функции</dc:title>
  <dc:creator>User</dc:creator>
  <cp:lastModifiedBy>User</cp:lastModifiedBy>
  <cp:revision>41</cp:revision>
  <dcterms:created xsi:type="dcterms:W3CDTF">2015-11-01T06:08:15Z</dcterms:created>
  <dcterms:modified xsi:type="dcterms:W3CDTF">2015-11-20T12:24:49Z</dcterms:modified>
</cp:coreProperties>
</file>