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FFF66"/>
    <a:srgbClr val="F7374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960" autoAdjust="0"/>
    <p:restoredTop sz="90730" autoAdjust="0"/>
  </p:normalViewPr>
  <p:slideViewPr>
    <p:cSldViewPr>
      <p:cViewPr>
        <p:scale>
          <a:sx n="80" d="100"/>
          <a:sy n="80" d="100"/>
        </p:scale>
        <p:origin x="-2808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BF4AB-165E-4607-B60B-12A699964B6A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135E3-3815-4312-95C0-64A05E98E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583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135E3-3815-4312-95C0-64A05E98E6B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63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EF0B2B-F7DE-49BD-971B-544E460F0654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4EAE9D-8507-40EE-80F3-34B085607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1142984"/>
            <a:ext cx="7772400" cy="367240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Организация музыкальной предметно-развивающей среды в ДОУ </a:t>
            </a:r>
            <a:r>
              <a:rPr lang="ru-RU" b="1" i="1" dirty="0" smtClean="0">
                <a:solidFill>
                  <a:srgbClr val="FF0000"/>
                </a:solidFill>
              </a:rPr>
              <a:t> по ФГОС ДО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0337" y="4077072"/>
            <a:ext cx="3810000" cy="25694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95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Кастаньеты с ручкой </a:t>
            </a:r>
            <a:endParaRPr lang="ru-RU" sz="3600" dirty="0"/>
          </a:p>
        </p:txBody>
      </p:sp>
      <p:pic>
        <p:nvPicPr>
          <p:cNvPr id="7170" name="Picture 2" descr="C:\Users\Полина\Downloads\Кастаньеты с ручкой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-287" r="-764" b="-1546"/>
          <a:stretch/>
        </p:blipFill>
        <p:spPr bwMode="auto">
          <a:xfrm>
            <a:off x="1187623" y="1182624"/>
            <a:ext cx="3359994" cy="4840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4276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Кастаньеты деревянные</a:t>
            </a:r>
            <a:endParaRPr lang="ru-RU" dirty="0"/>
          </a:p>
        </p:txBody>
      </p:sp>
      <p:pic>
        <p:nvPicPr>
          <p:cNvPr id="9218" name="Picture 2" descr="C:\Users\Полина\Downloads\кастаньеты деревянны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90788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Полина\Downloads\кастаньеты деревянны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43188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Полина\Downloads\кастаньеты деревянны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291" y="1504240"/>
            <a:ext cx="5278217" cy="40617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455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53029"/>
            <a:ext cx="8229600" cy="1252728"/>
          </a:xfrm>
        </p:spPr>
        <p:txBody>
          <a:bodyPr/>
          <a:lstStyle/>
          <a:p>
            <a:r>
              <a:rPr lang="ru-RU" dirty="0" smtClean="0"/>
              <a:t>Маракасы 5 штук</a:t>
            </a:r>
            <a:endParaRPr lang="ru-RU" dirty="0"/>
          </a:p>
        </p:txBody>
      </p:sp>
      <p:pic>
        <p:nvPicPr>
          <p:cNvPr id="8196" name="Picture 4" descr="C:\Users\Полина\Downloads\маракас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5672"/>
            <a:ext cx="5832648" cy="50964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6474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Металлофон   альт   диатонический</a:t>
            </a:r>
            <a:br>
              <a:rPr lang="ru-RU" dirty="0" smtClean="0"/>
            </a:br>
            <a:r>
              <a:rPr lang="ru-RU" dirty="0" smtClean="0"/>
              <a:t>2 штуки</a:t>
            </a:r>
            <a:endParaRPr lang="ru-RU" dirty="0"/>
          </a:p>
        </p:txBody>
      </p:sp>
      <p:pic>
        <p:nvPicPr>
          <p:cNvPr id="10242" name="Picture 2" descr="C:\Users\Полина\Downloads\Металлофон альт диатониче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74784"/>
            <a:ext cx="3218086" cy="23319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Полина\Downloads\Металлофон альт диатониче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710" y="3001726"/>
            <a:ext cx="3190626" cy="23120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8236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Металлофон 12 тонов 10 штук</a:t>
            </a:r>
            <a:endParaRPr lang="ru-RU" dirty="0"/>
          </a:p>
        </p:txBody>
      </p:sp>
      <p:pic>
        <p:nvPicPr>
          <p:cNvPr id="11266" name="Picture 2" descr="C:\Users\Полина\Downloads\Металлофон 12 тон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52825"/>
            <a:ext cx="3761184" cy="15377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Полина\Downloads\Металлофон 12 тон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14322"/>
            <a:ext cx="3673633" cy="15019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Полина\Downloads\Металлофон 12 тон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56172"/>
            <a:ext cx="3905200" cy="15966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Полина\Downloads\Металлофон 12 тон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698" y="3428206"/>
            <a:ext cx="4370785" cy="17870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07819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Музыкальные колокольчики набор</a:t>
            </a:r>
            <a:endParaRPr lang="ru-RU" dirty="0"/>
          </a:p>
        </p:txBody>
      </p:sp>
      <p:pic>
        <p:nvPicPr>
          <p:cNvPr id="12290" name="Picture 2" descr="C:\Users\Полина\Downloads\музыкальные колокольчи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79300"/>
            <a:ext cx="4968552" cy="330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Полина\Downloads\музыкальные колокольчи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4017"/>
            <a:ext cx="4051126" cy="26911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Полина\Downloads\музыкальные колокольчи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1916832"/>
            <a:ext cx="3240360" cy="21525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20901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Набор из пяти русских шумовых инструментов</a:t>
            </a:r>
            <a:endParaRPr lang="ru-RU" dirty="0"/>
          </a:p>
        </p:txBody>
      </p:sp>
      <p:pic>
        <p:nvPicPr>
          <p:cNvPr id="13314" name="Picture 2" descr="C:\Users\Полина\Downloads\Набор из пяти русских шумовых инструмент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90486"/>
            <a:ext cx="6912768" cy="47348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35732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Свистки с голосами птиц</a:t>
            </a:r>
            <a:endParaRPr lang="ru-RU" dirty="0"/>
          </a:p>
        </p:txBody>
      </p:sp>
      <p:pic>
        <p:nvPicPr>
          <p:cNvPr id="14338" name="Picture 2" descr="C:\Users\Полина\Downloads\Свистки с голосами пти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670" y="246336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Полина\Downloads\Свистки с голосами пти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1919" y="2476140"/>
            <a:ext cx="3943483" cy="3943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C:\Users\Полина\Downloads\Свистки с голосами пти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33" y="2780928"/>
            <a:ext cx="3714034" cy="37140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7229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Свистулька</a:t>
            </a:r>
            <a:endParaRPr lang="ru-RU" dirty="0"/>
          </a:p>
        </p:txBody>
      </p:sp>
      <p:pic>
        <p:nvPicPr>
          <p:cNvPr id="15362" name="Picture 2" descr="C:\Users\Полина\Downloads\Свистуль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28227"/>
            <a:ext cx="6624736" cy="41073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57574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Музыкальные треугольники</a:t>
            </a:r>
            <a:endParaRPr lang="ru-RU" dirty="0"/>
          </a:p>
        </p:txBody>
      </p:sp>
      <p:pic>
        <p:nvPicPr>
          <p:cNvPr id="16386" name="Picture 2" descr="C:\Users\Полина\Downloads\Музыкальные треугольни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3038475" cy="3086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Полина\Downloads\Музыкальные треугольни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670" y="2564904"/>
            <a:ext cx="4313329" cy="4293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Полина\Downloads\Музыкальные треугольни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916" y="1563563"/>
            <a:ext cx="2191132" cy="22254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7489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2204864"/>
            <a:ext cx="8501122" cy="429597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Georgia" pitchFamily="18" charset="0"/>
              </a:rPr>
              <a:t>Для музыкального воспитания детей необходима богатая музыкальная предметно-развивающая среда (музыкальная среда), а для развития личности дошкольников рядом с ними должен быть педагог, увлечённый музыкой, умеющий реализовать творческий потенциал музыкальной среды и управлять развитием творчества детей. </a:t>
            </a:r>
            <a:endParaRPr lang="ru-RU" b="1" dirty="0">
              <a:latin typeface="Georgia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Georgia" pitchFamily="18" charset="0"/>
              </a:rPr>
              <a:t>Основные знания и умения ребёнок получает на специально-организованных занятиях в музыкальном зале, а закреплять их эффективнее в самостоятельной деятельности, т.е. в группе. Вот почему педагоги нашего ДОУ очень вдумчиво и внимательно относятся к проектированию и организации музыкально-развивающей среды в группах, стремятся сделать её интересной и насыщенной. При создании условий для музыкального и творческого развития </a:t>
            </a:r>
            <a:r>
              <a:rPr lang="ru-RU" dirty="0" smtClean="0">
                <a:latin typeface="Georgia" pitchFamily="18" charset="0"/>
              </a:rPr>
              <a:t>детей мы стараемся учитывать  </a:t>
            </a:r>
            <a:r>
              <a:rPr lang="ru-RU" b="1" dirty="0" smtClean="0">
                <a:latin typeface="Georgia" pitchFamily="18" charset="0"/>
              </a:rPr>
              <a:t>следующие принципы:</a:t>
            </a:r>
            <a:endParaRPr lang="ru-RU" b="1" dirty="0">
              <a:latin typeface="Georgia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3300"/>
                </a:solidFill>
              </a:rPr>
              <a:t>Предметная</a:t>
            </a:r>
            <a:r>
              <a:rPr lang="ru-RU" sz="3200" dirty="0" smtClean="0">
                <a:solidFill>
                  <a:srgbClr val="FF3300"/>
                </a:solidFill>
              </a:rPr>
              <a:t> </a:t>
            </a:r>
            <a:r>
              <a:rPr lang="ru-RU" sz="3200" b="1" i="1" dirty="0" smtClean="0">
                <a:solidFill>
                  <a:srgbClr val="FF3300"/>
                </a:solidFill>
              </a:rPr>
              <a:t>музыкальная среда как средство развития творчества дошкольников</a:t>
            </a:r>
            <a:endParaRPr lang="ru-RU" sz="3200" b="1" i="1" dirty="0">
              <a:solidFill>
                <a:srgbClr val="FF33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5661248"/>
            <a:ext cx="1552575" cy="1047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268760"/>
            <a:ext cx="952500" cy="1095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26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Ширма напольная</a:t>
            </a:r>
            <a:endParaRPr lang="ru-RU" dirty="0"/>
          </a:p>
        </p:txBody>
      </p:sp>
      <p:pic>
        <p:nvPicPr>
          <p:cNvPr id="17410" name="Picture 2" descr="C:\Users\Полина\Downloads\Ширма напольна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73019"/>
            <a:ext cx="5983312" cy="53849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8290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7225" y="2071678"/>
            <a:ext cx="7423176" cy="4054485"/>
          </a:xfrm>
        </p:spPr>
        <p:txBody>
          <a:bodyPr>
            <a:normAutofit/>
          </a:bodyPr>
          <a:lstStyle/>
          <a:p>
            <a:pPr lvl="0" algn="just"/>
            <a:r>
              <a:rPr lang="ru-RU" b="1" dirty="0"/>
              <a:t>принцип учёта возрастных и индивидуальных особенностей и склонностей детей;</a:t>
            </a:r>
          </a:p>
          <a:p>
            <a:pPr lvl="0" algn="just"/>
            <a:r>
              <a:rPr lang="ru-RU" b="1" dirty="0"/>
              <a:t>принцип функционального и эмоционального комфорта детей в среде (музыкальная предметная среда </a:t>
            </a:r>
            <a:r>
              <a:rPr lang="ru-RU" b="1" dirty="0" err="1"/>
              <a:t>сомасштабна</a:t>
            </a:r>
            <a:r>
              <a:rPr lang="ru-RU" b="1" dirty="0"/>
              <a:t> глазу, действиям руки, росту ребёнка);</a:t>
            </a:r>
          </a:p>
          <a:p>
            <a:pPr lvl="0" algn="just"/>
            <a:r>
              <a:rPr lang="ru-RU" b="1" dirty="0"/>
              <a:t>принцип системности (периодическое обогащение и обновление содержания предметной среды для поддержания устойчивого интереса детей к творческой деятельности).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</a:rPr>
              <a:t>Основные принципы построения музыкальной предметно-развивающей среды:</a:t>
            </a:r>
            <a:endParaRPr lang="ru-RU" sz="3600" b="1" i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607" y="4869160"/>
            <a:ext cx="1695450" cy="16954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1" y="1412776"/>
            <a:ext cx="952500" cy="1095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070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642918"/>
            <a:ext cx="3812645" cy="64807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r"/>
            <a:r>
              <a:rPr lang="ru-RU" sz="2400" b="1" i="1" dirty="0" smtClean="0">
                <a:latin typeface="Georgia" pitchFamily="18" charset="0"/>
              </a:rPr>
              <a:t>Барабан  с палочками  2 штуки</a:t>
            </a:r>
            <a:endParaRPr lang="ru-RU" sz="2400" b="1" i="1" dirty="0">
              <a:latin typeface="Georgia" pitchFamily="18" charset="0"/>
            </a:endParaRPr>
          </a:p>
        </p:txBody>
      </p:sp>
      <p:pic>
        <p:nvPicPr>
          <p:cNvPr id="1026" name="Picture 2" descr="C:\Users\Полина\Downloads\барабан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530" b="8530"/>
          <a:stretch>
            <a:fillRect/>
          </a:stretch>
        </p:blipFill>
        <p:spPr bwMode="auto">
          <a:xfrm>
            <a:off x="827584" y="1268760"/>
            <a:ext cx="3566160" cy="3214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27007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132856"/>
            <a:ext cx="3528392" cy="9361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ru-RU" sz="1800" b="1" i="1" dirty="0" smtClean="0">
                <a:solidFill>
                  <a:srgbClr val="C00000"/>
                </a:solidFill>
                <a:latin typeface="Georgia" pitchFamily="18" charset="0"/>
              </a:rPr>
              <a:t>Браслет на руку с  бубенчиками   </a:t>
            </a:r>
            <a:endParaRPr lang="ru-RU" sz="1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56176" y="1772816"/>
            <a:ext cx="2664296" cy="1368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Браслет на руку с бубенчиками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2050" name="Picture 2" descr="C:\Users\Полина\Downloads\Браслет с 4 бубенчиками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01" r="250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70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Бубен большой, бубен маленький , бубен средний</a:t>
            </a:r>
            <a:endParaRPr lang="ru-RU" dirty="0"/>
          </a:p>
        </p:txBody>
      </p:sp>
      <p:pic>
        <p:nvPicPr>
          <p:cNvPr id="3074" name="Picture 2" descr="C:\Users\Полина\Downloads\Бубен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78" r="677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481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4149080"/>
            <a:ext cx="2376264" cy="1728191"/>
          </a:xfrm>
          <a:solidFill>
            <a:srgbClr val="FF3300"/>
          </a:solidFill>
        </p:spPr>
        <p:txBody>
          <a:bodyPr>
            <a:noAutofit/>
          </a:bodyPr>
          <a:lstStyle/>
          <a:p>
            <a:pPr algn="r"/>
            <a:r>
              <a:rPr lang="ru-RU" sz="2000" b="1" i="1" dirty="0" smtClean="0">
                <a:latin typeface="Georgia" pitchFamily="18" charset="0"/>
              </a:rPr>
              <a:t>Вертушка музыкальный шумовой инструмент</a:t>
            </a:r>
            <a:endParaRPr lang="ru-RU" sz="2000" b="1" i="1" dirty="0">
              <a:latin typeface="Georgia" pitchFamily="18" charset="0"/>
            </a:endParaRPr>
          </a:p>
        </p:txBody>
      </p:sp>
      <p:pic>
        <p:nvPicPr>
          <p:cNvPr id="4098" name="Picture 2" descr="C:\Users\Полина\Downloads\Вертуш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1877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628" y="2857496"/>
            <a:ext cx="3384376" cy="1133790"/>
          </a:xfrm>
        </p:spPr>
        <p:txBody>
          <a:bodyPr>
            <a:noAutofit/>
          </a:bodyPr>
          <a:lstStyle/>
          <a:p>
            <a:r>
              <a:rPr lang="ru-RU" sz="3600" dirty="0" smtClean="0"/>
              <a:t>Дудочка 2 штуки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929190" y="2857496"/>
            <a:ext cx="3357586" cy="14378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Полина\Downloads\Дудоч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611" b="361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673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Autofit/>
          </a:bodyPr>
          <a:lstStyle/>
          <a:p>
            <a:r>
              <a:rPr lang="ru-RU" sz="1800" b="1" i="1" dirty="0">
                <a:solidFill>
                  <a:srgbClr val="FF0000"/>
                </a:solidFill>
              </a:rPr>
              <a:t/>
            </a:r>
            <a:br>
              <a:rPr lang="ru-RU" sz="1800" b="1" i="1" dirty="0">
                <a:solidFill>
                  <a:srgbClr val="FF0000"/>
                </a:solidFill>
              </a:rPr>
            </a:br>
            <a:endParaRPr lang="ru-RU" sz="1800" b="1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Игровые ложки</a:t>
            </a:r>
            <a:endParaRPr lang="ru-RU" sz="36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Звуковой молоток</a:t>
            </a:r>
            <a:endParaRPr lang="ru-RU" sz="3600" dirty="0"/>
          </a:p>
        </p:txBody>
      </p:sp>
      <p:pic>
        <p:nvPicPr>
          <p:cNvPr id="6146" name="Picture 2" descr="C:\Users\Полина\Downloads\Звуковой молото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385365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Полина\Downloads\игровые ложки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87" y="3901281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14861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782</TotalTime>
  <Words>250</Words>
  <Application>Microsoft Office PowerPoint</Application>
  <PresentationFormat>Экран (4:3)</PresentationFormat>
  <Paragraphs>29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Организация музыкальной предметно-развивающей среды в ДОУ  по ФГОС ДО </vt:lpstr>
      <vt:lpstr>Предметная музыкальная среда как средство развития творчества дошкольников</vt:lpstr>
      <vt:lpstr>Основные принципы построения музыкальной предметно-развивающей среды:</vt:lpstr>
      <vt:lpstr>Барабан  с палочками  2 штуки</vt:lpstr>
      <vt:lpstr>Браслет на руку с  бубенчиками   </vt:lpstr>
      <vt:lpstr>Бубен большой, бубен маленький , бубен средний</vt:lpstr>
      <vt:lpstr>Вертушка музыкальный шумовой инструмент</vt:lpstr>
      <vt:lpstr>Дудочка 2 штуки</vt:lpstr>
      <vt:lpstr> </vt:lpstr>
      <vt:lpstr>Кастаньеты с ручкой </vt:lpstr>
      <vt:lpstr>Кастаньеты деревянные</vt:lpstr>
      <vt:lpstr>Маракасы 5 штук</vt:lpstr>
      <vt:lpstr>Металлофон   альт   диатонический 2 штуки</vt:lpstr>
      <vt:lpstr>Металлофон 12 тонов 10 штук</vt:lpstr>
      <vt:lpstr>Музыкальные колокольчики набор</vt:lpstr>
      <vt:lpstr>Набор из пяти русских шумовых инструментов</vt:lpstr>
      <vt:lpstr>Свистки с голосами птиц</vt:lpstr>
      <vt:lpstr>Свистулька</vt:lpstr>
      <vt:lpstr>Музыкальные треугольники</vt:lpstr>
      <vt:lpstr>Ширма напольная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музыкальной предметно-развивающей среды в ДОУ</dc:title>
  <dc:creator>Татьяна</dc:creator>
  <cp:lastModifiedBy>Admin</cp:lastModifiedBy>
  <cp:revision>67</cp:revision>
  <dcterms:created xsi:type="dcterms:W3CDTF">2014-03-31T10:25:49Z</dcterms:created>
  <dcterms:modified xsi:type="dcterms:W3CDTF">2015-11-29T13:00:20Z</dcterms:modified>
</cp:coreProperties>
</file>