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4" r:id="rId7"/>
    <p:sldId id="265" r:id="rId8"/>
    <p:sldId id="266" r:id="rId9"/>
    <p:sldId id="270" r:id="rId10"/>
    <p:sldId id="267" r:id="rId11"/>
    <p:sldId id="263" r:id="rId12"/>
    <p:sldId id="268" r:id="rId13"/>
    <p:sldId id="269" r:id="rId14"/>
    <p:sldId id="271" r:id="rId15"/>
    <p:sldId id="272" r:id="rId16"/>
    <p:sldId id="273" r:id="rId17"/>
    <p:sldId id="259"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A718D53-758E-4A65-B98E-987FE15331FA}" type="datetimeFigureOut">
              <a:rPr lang="ru-RU" smtClean="0"/>
              <a:t>28.11.2015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98F62F-6346-4AF1-8C14-7912A8F44086}" type="slidenum">
              <a:rPr lang="ru-RU" smtClean="0"/>
              <a:t>‹#›</a:t>
            </a:fld>
            <a:endParaRPr lang="ru-RU"/>
          </a:p>
        </p:txBody>
      </p:sp>
    </p:spTree>
    <p:extLst>
      <p:ext uri="{BB962C8B-B14F-4D97-AF65-F5344CB8AC3E}">
        <p14:creationId xmlns:p14="http://schemas.microsoft.com/office/powerpoint/2010/main" val="608691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A718D53-758E-4A65-B98E-987FE15331FA}" type="datetimeFigureOut">
              <a:rPr lang="ru-RU" smtClean="0"/>
              <a:t>28.11.2015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98F62F-6346-4AF1-8C14-7912A8F44086}" type="slidenum">
              <a:rPr lang="ru-RU" smtClean="0"/>
              <a:t>‹#›</a:t>
            </a:fld>
            <a:endParaRPr lang="ru-RU"/>
          </a:p>
        </p:txBody>
      </p:sp>
    </p:spTree>
    <p:extLst>
      <p:ext uri="{BB962C8B-B14F-4D97-AF65-F5344CB8AC3E}">
        <p14:creationId xmlns:p14="http://schemas.microsoft.com/office/powerpoint/2010/main" val="1916358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A718D53-758E-4A65-B98E-987FE15331FA}" type="datetimeFigureOut">
              <a:rPr lang="ru-RU" smtClean="0"/>
              <a:t>28.11.2015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98F62F-6346-4AF1-8C14-7912A8F44086}" type="slidenum">
              <a:rPr lang="ru-RU" smtClean="0"/>
              <a:t>‹#›</a:t>
            </a:fld>
            <a:endParaRPr lang="ru-RU"/>
          </a:p>
        </p:txBody>
      </p:sp>
    </p:spTree>
    <p:extLst>
      <p:ext uri="{BB962C8B-B14F-4D97-AF65-F5344CB8AC3E}">
        <p14:creationId xmlns:p14="http://schemas.microsoft.com/office/powerpoint/2010/main" val="11634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A718D53-758E-4A65-B98E-987FE15331FA}" type="datetimeFigureOut">
              <a:rPr lang="ru-RU" smtClean="0"/>
              <a:t>28.11.2015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98F62F-6346-4AF1-8C14-7912A8F44086}" type="slidenum">
              <a:rPr lang="ru-RU" smtClean="0"/>
              <a:t>‹#›</a:t>
            </a:fld>
            <a:endParaRPr lang="ru-RU"/>
          </a:p>
        </p:txBody>
      </p:sp>
    </p:spTree>
    <p:extLst>
      <p:ext uri="{BB962C8B-B14F-4D97-AF65-F5344CB8AC3E}">
        <p14:creationId xmlns:p14="http://schemas.microsoft.com/office/powerpoint/2010/main" val="273789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A718D53-758E-4A65-B98E-987FE15331FA}" type="datetimeFigureOut">
              <a:rPr lang="ru-RU" smtClean="0"/>
              <a:t>28.11.2015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98F62F-6346-4AF1-8C14-7912A8F44086}" type="slidenum">
              <a:rPr lang="ru-RU" smtClean="0"/>
              <a:t>‹#›</a:t>
            </a:fld>
            <a:endParaRPr lang="ru-RU"/>
          </a:p>
        </p:txBody>
      </p:sp>
    </p:spTree>
    <p:extLst>
      <p:ext uri="{BB962C8B-B14F-4D97-AF65-F5344CB8AC3E}">
        <p14:creationId xmlns:p14="http://schemas.microsoft.com/office/powerpoint/2010/main" val="3350972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A718D53-758E-4A65-B98E-987FE15331FA}" type="datetimeFigureOut">
              <a:rPr lang="ru-RU" smtClean="0"/>
              <a:t>28.11.2015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98F62F-6346-4AF1-8C14-7912A8F44086}" type="slidenum">
              <a:rPr lang="ru-RU" smtClean="0"/>
              <a:t>‹#›</a:t>
            </a:fld>
            <a:endParaRPr lang="ru-RU"/>
          </a:p>
        </p:txBody>
      </p:sp>
    </p:spTree>
    <p:extLst>
      <p:ext uri="{BB962C8B-B14F-4D97-AF65-F5344CB8AC3E}">
        <p14:creationId xmlns:p14="http://schemas.microsoft.com/office/powerpoint/2010/main" val="3236414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A718D53-758E-4A65-B98E-987FE15331FA}" type="datetimeFigureOut">
              <a:rPr lang="ru-RU" smtClean="0"/>
              <a:t>28.11.2015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B98F62F-6346-4AF1-8C14-7912A8F44086}" type="slidenum">
              <a:rPr lang="ru-RU" smtClean="0"/>
              <a:t>‹#›</a:t>
            </a:fld>
            <a:endParaRPr lang="ru-RU"/>
          </a:p>
        </p:txBody>
      </p:sp>
    </p:spTree>
    <p:extLst>
      <p:ext uri="{BB962C8B-B14F-4D97-AF65-F5344CB8AC3E}">
        <p14:creationId xmlns:p14="http://schemas.microsoft.com/office/powerpoint/2010/main" val="2482826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A718D53-758E-4A65-B98E-987FE15331FA}" type="datetimeFigureOut">
              <a:rPr lang="ru-RU" smtClean="0"/>
              <a:t>28.11.2015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B98F62F-6346-4AF1-8C14-7912A8F44086}" type="slidenum">
              <a:rPr lang="ru-RU" smtClean="0"/>
              <a:t>‹#›</a:t>
            </a:fld>
            <a:endParaRPr lang="ru-RU"/>
          </a:p>
        </p:txBody>
      </p:sp>
    </p:spTree>
    <p:extLst>
      <p:ext uri="{BB962C8B-B14F-4D97-AF65-F5344CB8AC3E}">
        <p14:creationId xmlns:p14="http://schemas.microsoft.com/office/powerpoint/2010/main" val="200792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A718D53-758E-4A65-B98E-987FE15331FA}" type="datetimeFigureOut">
              <a:rPr lang="ru-RU" smtClean="0"/>
              <a:t>28.11.2015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B98F62F-6346-4AF1-8C14-7912A8F44086}" type="slidenum">
              <a:rPr lang="ru-RU" smtClean="0"/>
              <a:t>‹#›</a:t>
            </a:fld>
            <a:endParaRPr lang="ru-RU"/>
          </a:p>
        </p:txBody>
      </p:sp>
    </p:spTree>
    <p:extLst>
      <p:ext uri="{BB962C8B-B14F-4D97-AF65-F5344CB8AC3E}">
        <p14:creationId xmlns:p14="http://schemas.microsoft.com/office/powerpoint/2010/main" val="2027779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A718D53-758E-4A65-B98E-987FE15331FA}" type="datetimeFigureOut">
              <a:rPr lang="ru-RU" smtClean="0"/>
              <a:t>28.11.2015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98F62F-6346-4AF1-8C14-7912A8F44086}" type="slidenum">
              <a:rPr lang="ru-RU" smtClean="0"/>
              <a:t>‹#›</a:t>
            </a:fld>
            <a:endParaRPr lang="ru-RU"/>
          </a:p>
        </p:txBody>
      </p:sp>
    </p:spTree>
    <p:extLst>
      <p:ext uri="{BB962C8B-B14F-4D97-AF65-F5344CB8AC3E}">
        <p14:creationId xmlns:p14="http://schemas.microsoft.com/office/powerpoint/2010/main" val="812950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A718D53-758E-4A65-B98E-987FE15331FA}" type="datetimeFigureOut">
              <a:rPr lang="ru-RU" smtClean="0"/>
              <a:t>28.11.2015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98F62F-6346-4AF1-8C14-7912A8F44086}" type="slidenum">
              <a:rPr lang="ru-RU" smtClean="0"/>
              <a:t>‹#›</a:t>
            </a:fld>
            <a:endParaRPr lang="ru-RU"/>
          </a:p>
        </p:txBody>
      </p:sp>
    </p:spTree>
    <p:extLst>
      <p:ext uri="{BB962C8B-B14F-4D97-AF65-F5344CB8AC3E}">
        <p14:creationId xmlns:p14="http://schemas.microsoft.com/office/powerpoint/2010/main" val="73429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718D53-758E-4A65-B98E-987FE15331FA}" type="datetimeFigureOut">
              <a:rPr lang="ru-RU" smtClean="0"/>
              <a:t>28.11.2015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98F62F-6346-4AF1-8C14-7912A8F44086}" type="slidenum">
              <a:rPr lang="ru-RU" smtClean="0"/>
              <a:t>‹#›</a:t>
            </a:fld>
            <a:endParaRPr lang="ru-RU"/>
          </a:p>
        </p:txBody>
      </p:sp>
    </p:spTree>
    <p:extLst>
      <p:ext uri="{BB962C8B-B14F-4D97-AF65-F5344CB8AC3E}">
        <p14:creationId xmlns:p14="http://schemas.microsoft.com/office/powerpoint/2010/main" val="1002234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27045" y="-10683"/>
            <a:ext cx="9144000" cy="68830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Заголовок 1"/>
          <p:cNvSpPr>
            <a:spLocks noGrp="1"/>
          </p:cNvSpPr>
          <p:nvPr>
            <p:ph type="title"/>
          </p:nvPr>
        </p:nvSpPr>
        <p:spPr>
          <a:xfrm>
            <a:off x="1376603" y="836712"/>
            <a:ext cx="6336704" cy="580926"/>
          </a:xfrm>
        </p:spPr>
        <p:style>
          <a:lnRef idx="2">
            <a:schemeClr val="accent6"/>
          </a:lnRef>
          <a:fillRef idx="1">
            <a:schemeClr val="lt1"/>
          </a:fillRef>
          <a:effectRef idx="0">
            <a:schemeClr val="accent6"/>
          </a:effectRef>
          <a:fontRef idx="minor">
            <a:schemeClr val="dk1"/>
          </a:fontRef>
        </p:style>
        <p:txBody>
          <a:bodyPr>
            <a:normAutofit/>
          </a:bodyPr>
          <a:lstStyle/>
          <a:p>
            <a:r>
              <a:rPr lang="ru-RU" sz="1400" b="1" dirty="0" smtClean="0">
                <a:solidFill>
                  <a:srgbClr val="002060"/>
                </a:solidFill>
              </a:rPr>
              <a:t>МУНИЦИПАЛЬНОЕ АВТОНОМНОЕ ДОШКОЛЬНОЕ ОБРАЗОВАТЕЛЬНОЕ УЧРЕЖДЕНИЕ  ДЕТСКИЙ САД КОМБИНИРОВАННОГО ВИДА «РЯБИНУШКА» </a:t>
            </a:r>
            <a:endParaRPr lang="ru-RU" sz="1400" b="1" dirty="0">
              <a:solidFill>
                <a:srgbClr val="002060"/>
              </a:solidFill>
            </a:endParaRPr>
          </a:p>
        </p:txBody>
      </p:sp>
      <p:sp>
        <p:nvSpPr>
          <p:cNvPr id="3" name="Объект 2"/>
          <p:cNvSpPr>
            <a:spLocks noGrp="1"/>
          </p:cNvSpPr>
          <p:nvPr>
            <p:ph idx="1"/>
          </p:nvPr>
        </p:nvSpPr>
        <p:spPr>
          <a:xfrm>
            <a:off x="1619672" y="1556792"/>
            <a:ext cx="6408712" cy="4525963"/>
          </a:xfrm>
        </p:spPr>
        <p:txBody>
          <a:bodyPr/>
          <a:lstStyle/>
          <a:p>
            <a:pPr marL="0" indent="0">
              <a:buNone/>
            </a:pPr>
            <a:endParaRPr lang="ru-RU" b="1" dirty="0" smtClean="0"/>
          </a:p>
          <a:p>
            <a:pPr marL="0" indent="0" algn="ctr">
              <a:buNone/>
            </a:pPr>
            <a:r>
              <a:rPr lang="ru-RU" sz="2400" b="1" dirty="0" smtClean="0">
                <a:solidFill>
                  <a:srgbClr val="002060"/>
                </a:solidFill>
              </a:rPr>
              <a:t>Родительское собрание </a:t>
            </a:r>
            <a:endParaRPr lang="ru-RU" sz="2400" b="1" dirty="0">
              <a:solidFill>
                <a:srgbClr val="002060"/>
              </a:solidFill>
            </a:endParaRPr>
          </a:p>
          <a:p>
            <a:pPr marL="0" indent="0" algn="ctr">
              <a:buNone/>
            </a:pPr>
            <a:r>
              <a:rPr lang="ru-RU" sz="4000" b="1" dirty="0" smtClean="0">
                <a:solidFill>
                  <a:srgbClr val="00B0F0"/>
                </a:solidFill>
              </a:rPr>
              <a:t>«Особенности </a:t>
            </a:r>
            <a:r>
              <a:rPr lang="ru-RU" sz="4000" b="1" dirty="0">
                <a:solidFill>
                  <a:srgbClr val="00B0F0"/>
                </a:solidFill>
              </a:rPr>
              <a:t>психического </a:t>
            </a:r>
            <a:r>
              <a:rPr lang="ru-RU" sz="4000" b="1" dirty="0" smtClean="0">
                <a:solidFill>
                  <a:srgbClr val="00B0F0"/>
                </a:solidFill>
              </a:rPr>
              <a:t>развития  детей </a:t>
            </a:r>
            <a:r>
              <a:rPr lang="ru-RU" sz="4000" b="1" dirty="0">
                <a:solidFill>
                  <a:srgbClr val="00B0F0"/>
                </a:solidFill>
              </a:rPr>
              <a:t>2-3 </a:t>
            </a:r>
            <a:r>
              <a:rPr lang="ru-RU" sz="4000" b="1" dirty="0" smtClean="0">
                <a:solidFill>
                  <a:srgbClr val="00B0F0"/>
                </a:solidFill>
              </a:rPr>
              <a:t>лет»</a:t>
            </a:r>
          </a:p>
          <a:p>
            <a:pPr marL="0" indent="0" algn="ctr">
              <a:buNone/>
            </a:pPr>
            <a:endParaRPr lang="ru-RU" sz="1800" b="1" dirty="0" smtClean="0">
              <a:solidFill>
                <a:srgbClr val="00B050"/>
              </a:solidFill>
            </a:endParaRPr>
          </a:p>
          <a:p>
            <a:pPr marL="0" indent="0" algn="ctr">
              <a:buNone/>
            </a:pPr>
            <a:endParaRPr lang="ru-RU" sz="1800" b="1" dirty="0">
              <a:solidFill>
                <a:srgbClr val="00B050"/>
              </a:solidFill>
            </a:endParaRPr>
          </a:p>
          <a:p>
            <a:pPr marL="0" indent="0">
              <a:spcBef>
                <a:spcPts val="0"/>
              </a:spcBef>
              <a:buNone/>
            </a:pPr>
            <a:r>
              <a:rPr lang="ru-RU" sz="1400" b="1" dirty="0" smtClean="0">
                <a:solidFill>
                  <a:srgbClr val="002060"/>
                </a:solidFill>
              </a:rPr>
              <a:t>Подготовила </a:t>
            </a:r>
          </a:p>
          <a:p>
            <a:pPr marL="0" indent="0">
              <a:spcBef>
                <a:spcPts val="0"/>
              </a:spcBef>
              <a:buNone/>
            </a:pPr>
            <a:r>
              <a:rPr lang="ru-RU" sz="1400" b="1" dirty="0" smtClean="0">
                <a:solidFill>
                  <a:srgbClr val="002060"/>
                </a:solidFill>
              </a:rPr>
              <a:t>педагог-психолог </a:t>
            </a:r>
          </a:p>
          <a:p>
            <a:pPr marL="0" indent="0">
              <a:spcBef>
                <a:spcPts val="0"/>
              </a:spcBef>
              <a:buNone/>
            </a:pPr>
            <a:r>
              <a:rPr lang="ru-RU" sz="1400" b="1" dirty="0" smtClean="0">
                <a:solidFill>
                  <a:srgbClr val="002060"/>
                </a:solidFill>
              </a:rPr>
              <a:t>Артамонова Р.Ф.</a:t>
            </a:r>
          </a:p>
          <a:p>
            <a:pPr marL="0" indent="0" algn="ctr">
              <a:buNone/>
            </a:pPr>
            <a:endParaRPr lang="ru-RU" b="1" dirty="0">
              <a:solidFill>
                <a:srgbClr val="0070C0"/>
              </a:solidFill>
              <a:effectLst>
                <a:outerShdw blurRad="38100" dist="38100" dir="2700000" algn="tl">
                  <a:srgbClr val="000000">
                    <a:alpha val="43137"/>
                  </a:srgbClr>
                </a:outerShdw>
              </a:effectLst>
            </a:endParaRPr>
          </a:p>
          <a:p>
            <a:pPr marL="0" indent="0" algn="r">
              <a:buNone/>
            </a:pPr>
            <a:endParaRPr lang="ru-RU" b="1" dirty="0">
              <a:solidFill>
                <a:srgbClr val="0070C0"/>
              </a:solidFill>
              <a:effectLst>
                <a:outerShdw blurRad="38100" dist="38100" dir="2700000" algn="tl">
                  <a:srgbClr val="000000">
                    <a:alpha val="43137"/>
                  </a:srgbClr>
                </a:outerShdw>
              </a:effectLst>
            </a:endParaRPr>
          </a:p>
          <a:p>
            <a:pPr marL="0" indent="0">
              <a:buNone/>
            </a:pPr>
            <a:endParaRPr lang="ru-RU" dirty="0"/>
          </a:p>
        </p:txBody>
      </p:sp>
    </p:spTree>
    <p:extLst>
      <p:ext uri="{BB962C8B-B14F-4D97-AF65-F5344CB8AC3E}">
        <p14:creationId xmlns:p14="http://schemas.microsoft.com/office/powerpoint/2010/main" val="1773823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owerpoint Kindergarten Backgrou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3" y="-1"/>
            <a:ext cx="9144001"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971600" y="1484784"/>
            <a:ext cx="7272808" cy="36490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C00000"/>
                </a:solidFill>
              </a:rPr>
              <a:t>Отношения со сверстниками</a:t>
            </a:r>
            <a:endParaRPr lang="ru-RU" b="1" dirty="0">
              <a:solidFill>
                <a:srgbClr val="C00000"/>
              </a:solidFill>
            </a:endParaRPr>
          </a:p>
        </p:txBody>
      </p:sp>
      <p:sp>
        <p:nvSpPr>
          <p:cNvPr id="3" name="Объект 2"/>
          <p:cNvSpPr>
            <a:spLocks noGrp="1"/>
          </p:cNvSpPr>
          <p:nvPr>
            <p:ph idx="1"/>
          </p:nvPr>
        </p:nvSpPr>
        <p:spPr>
          <a:xfrm>
            <a:off x="1331640" y="2132856"/>
            <a:ext cx="6480720" cy="3528392"/>
          </a:xfrm>
        </p:spPr>
        <p:txBody>
          <a:bodyPr>
            <a:noAutofit/>
          </a:bodyPr>
          <a:lstStyle/>
          <a:p>
            <a:pPr marL="0" indent="0" algn="just">
              <a:spcBef>
                <a:spcPts val="0"/>
              </a:spcBef>
              <a:buNone/>
            </a:pPr>
            <a:r>
              <a:rPr lang="ru-RU" sz="2400" dirty="0" smtClean="0"/>
              <a:t>         </a:t>
            </a:r>
            <a:endParaRPr lang="ru-RU" sz="2400" dirty="0"/>
          </a:p>
        </p:txBody>
      </p:sp>
      <p:sp>
        <p:nvSpPr>
          <p:cNvPr id="4" name="Прямоугольник 3"/>
          <p:cNvSpPr/>
          <p:nvPr/>
        </p:nvSpPr>
        <p:spPr>
          <a:xfrm>
            <a:off x="1259632" y="2136339"/>
            <a:ext cx="6480720" cy="3046988"/>
          </a:xfrm>
          <a:prstGeom prst="rect">
            <a:avLst/>
          </a:prstGeom>
        </p:spPr>
        <p:txBody>
          <a:bodyPr wrap="square">
            <a:spAutoFit/>
          </a:bodyPr>
          <a:lstStyle/>
          <a:p>
            <a:pPr algn="just"/>
            <a:r>
              <a:rPr lang="ru-RU" sz="2400" dirty="0" smtClean="0"/>
              <a:t>        В этом возрасте дети проявляют интерес к сверстникам, стараются привлечь к себе внимание других детей. Но играть вместе они еще не умеют. Играют они, как правило, рядом, а не вместе. Поэтому нужно поощрять игры в песочнице и на детских площадках, но в то же время родители должны оставаться для детей весёлыми партнёрами в играх.</a:t>
            </a:r>
            <a:endParaRPr lang="ru-RU" sz="2400" dirty="0"/>
          </a:p>
        </p:txBody>
      </p:sp>
    </p:spTree>
    <p:extLst>
      <p:ext uri="{BB962C8B-B14F-4D97-AF65-F5344CB8AC3E}">
        <p14:creationId xmlns:p14="http://schemas.microsoft.com/office/powerpoint/2010/main" val="956013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owerpoint Kindergarten Backgrou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3" y="-1"/>
            <a:ext cx="9144001"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971600" y="1484784"/>
            <a:ext cx="7272808" cy="36490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C00000"/>
                </a:solidFill>
              </a:rPr>
              <a:t>Подражание взрослым</a:t>
            </a:r>
            <a:endParaRPr lang="ru-RU" b="1" dirty="0">
              <a:solidFill>
                <a:srgbClr val="C00000"/>
              </a:solidFill>
            </a:endParaRPr>
          </a:p>
        </p:txBody>
      </p:sp>
      <p:sp>
        <p:nvSpPr>
          <p:cNvPr id="3" name="Объект 2"/>
          <p:cNvSpPr>
            <a:spLocks noGrp="1"/>
          </p:cNvSpPr>
          <p:nvPr>
            <p:ph idx="1"/>
          </p:nvPr>
        </p:nvSpPr>
        <p:spPr>
          <a:xfrm>
            <a:off x="1187624" y="1916832"/>
            <a:ext cx="6624736" cy="3636405"/>
          </a:xfrm>
        </p:spPr>
        <p:txBody>
          <a:bodyPr>
            <a:noAutofit/>
          </a:bodyPr>
          <a:lstStyle/>
          <a:p>
            <a:pPr marL="0" indent="0" algn="just">
              <a:spcBef>
                <a:spcPts val="0"/>
              </a:spcBef>
              <a:buNone/>
            </a:pPr>
            <a:r>
              <a:rPr lang="ru-RU" sz="2400" dirty="0" smtClean="0"/>
              <a:t>       </a:t>
            </a:r>
            <a:r>
              <a:rPr lang="ru-RU" sz="2300" dirty="0" smtClean="0"/>
              <a:t>Обучается ребенок, в основном, подражая взрослому, который ему симпатичен, приятен. Вот почему так важен положительный пример родителей, ведь повторяет малыш как хорошее, так и плохое.</a:t>
            </a:r>
          </a:p>
          <a:p>
            <a:pPr marL="0" indent="0" algn="just">
              <a:spcBef>
                <a:spcPts val="0"/>
              </a:spcBef>
              <a:buNone/>
            </a:pPr>
            <a:r>
              <a:rPr lang="ru-RU" sz="2300" dirty="0" smtClean="0"/>
              <a:t>         Ребёнок хорошо изучил характер своих родных и близких. Он уже знает, как с кем общаться и что от кого ждать. Ребёнок уже знает, где и что находится в квартире, и чувствует себя абсолютно свободно и комфортно. </a:t>
            </a:r>
            <a:endParaRPr lang="ru-RU" sz="2300" dirty="0"/>
          </a:p>
        </p:txBody>
      </p:sp>
    </p:spTree>
    <p:extLst>
      <p:ext uri="{BB962C8B-B14F-4D97-AF65-F5344CB8AC3E}">
        <p14:creationId xmlns:p14="http://schemas.microsoft.com/office/powerpoint/2010/main" val="645984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owerpoint Kindergarten Backgrou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3" y="-1"/>
            <a:ext cx="9144001"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1331639" y="1484784"/>
            <a:ext cx="6552729" cy="36490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C00000"/>
                </a:solidFill>
              </a:rPr>
              <a:t>Манеры поведения</a:t>
            </a:r>
            <a:endParaRPr lang="ru-RU" b="1" dirty="0">
              <a:solidFill>
                <a:srgbClr val="C00000"/>
              </a:solidFill>
            </a:endParaRPr>
          </a:p>
        </p:txBody>
      </p:sp>
      <p:sp>
        <p:nvSpPr>
          <p:cNvPr id="3" name="Объект 2"/>
          <p:cNvSpPr>
            <a:spLocks noGrp="1"/>
          </p:cNvSpPr>
          <p:nvPr>
            <p:ph idx="1"/>
          </p:nvPr>
        </p:nvSpPr>
        <p:spPr>
          <a:xfrm>
            <a:off x="1341713" y="2348139"/>
            <a:ext cx="6470647" cy="3528392"/>
          </a:xfrm>
        </p:spPr>
        <p:txBody>
          <a:bodyPr>
            <a:noAutofit/>
          </a:bodyPr>
          <a:lstStyle/>
          <a:p>
            <a:pPr marL="0" indent="0" algn="just">
              <a:spcBef>
                <a:spcPts val="0"/>
              </a:spcBef>
              <a:buNone/>
            </a:pPr>
            <a:r>
              <a:rPr lang="ru-RU" sz="2400" dirty="0" smtClean="0"/>
              <a:t>         Родители должны уделить особое значение тому, чтобы научить ребёнка манерам поведения. Слова «спасибо» и «пожалуйста» должны активно использоваться в лексиконе.</a:t>
            </a:r>
            <a:endParaRPr lang="ru-RU" sz="2400" dirty="0"/>
          </a:p>
        </p:txBody>
      </p:sp>
      <p:sp>
        <p:nvSpPr>
          <p:cNvPr id="4" name="Прямоугольник 3"/>
          <p:cNvSpPr/>
          <p:nvPr/>
        </p:nvSpPr>
        <p:spPr>
          <a:xfrm>
            <a:off x="1259632" y="2136339"/>
            <a:ext cx="6480720" cy="461665"/>
          </a:xfrm>
          <a:prstGeom prst="rect">
            <a:avLst/>
          </a:prstGeom>
        </p:spPr>
        <p:txBody>
          <a:bodyPr wrap="square">
            <a:spAutoFit/>
          </a:bodyPr>
          <a:lstStyle/>
          <a:p>
            <a:pPr algn="just"/>
            <a:r>
              <a:rPr lang="ru-RU" sz="2400" dirty="0" smtClean="0"/>
              <a:t>        </a:t>
            </a:r>
            <a:endParaRPr lang="ru-RU" sz="2400" dirty="0"/>
          </a:p>
        </p:txBody>
      </p:sp>
    </p:spTree>
    <p:extLst>
      <p:ext uri="{BB962C8B-B14F-4D97-AF65-F5344CB8AC3E}">
        <p14:creationId xmlns:p14="http://schemas.microsoft.com/office/powerpoint/2010/main" val="32742936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owerpoint Kindergarten Backgrou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3" y="-1"/>
            <a:ext cx="9144001"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1043607" y="1484784"/>
            <a:ext cx="7128793" cy="36490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C00000"/>
                </a:solidFill>
              </a:rPr>
              <a:t>Самостоятельность</a:t>
            </a:r>
            <a:endParaRPr lang="ru-RU" b="1" dirty="0">
              <a:solidFill>
                <a:srgbClr val="C00000"/>
              </a:solidFill>
            </a:endParaRPr>
          </a:p>
        </p:txBody>
      </p:sp>
      <p:sp>
        <p:nvSpPr>
          <p:cNvPr id="3" name="Объект 2"/>
          <p:cNvSpPr>
            <a:spLocks noGrp="1"/>
          </p:cNvSpPr>
          <p:nvPr>
            <p:ph idx="1"/>
          </p:nvPr>
        </p:nvSpPr>
        <p:spPr>
          <a:xfrm>
            <a:off x="1269705" y="1916832"/>
            <a:ext cx="6624736" cy="3744416"/>
          </a:xfrm>
        </p:spPr>
        <p:txBody>
          <a:bodyPr>
            <a:noAutofit/>
          </a:bodyPr>
          <a:lstStyle/>
          <a:p>
            <a:pPr marL="0" indent="0" algn="just">
              <a:spcBef>
                <a:spcPts val="0"/>
              </a:spcBef>
              <a:buNone/>
            </a:pPr>
            <a:r>
              <a:rPr lang="ru-RU" sz="2400" dirty="0" smtClean="0"/>
              <a:t>         Малыши двух – трёх лет чаще всего пытаются быть самостоятельными. Родители могут этому способствовать и дать возможность ребёнку научиться быть ответственным за свои поступки. Ребёнку нужно давать возможность самому попробовать свои силы в каком-либо действии. Например, можно позволить самому одеться или причесать волосы. Малыш уже усвоил все правила, действующие дома и знает, за что его могут наказать.</a:t>
            </a:r>
          </a:p>
          <a:p>
            <a:pPr marL="0" indent="0" algn="just">
              <a:spcBef>
                <a:spcPts val="0"/>
              </a:spcBef>
              <a:buNone/>
            </a:pPr>
            <a:endParaRPr lang="ru-RU" sz="2400" dirty="0" smtClean="0"/>
          </a:p>
          <a:p>
            <a:pPr marL="0" indent="0" algn="just">
              <a:spcBef>
                <a:spcPts val="0"/>
              </a:spcBef>
              <a:buNone/>
            </a:pPr>
            <a:endParaRPr lang="ru-RU" sz="2400" dirty="0"/>
          </a:p>
        </p:txBody>
      </p:sp>
      <p:sp>
        <p:nvSpPr>
          <p:cNvPr id="4" name="Прямоугольник 3"/>
          <p:cNvSpPr/>
          <p:nvPr/>
        </p:nvSpPr>
        <p:spPr>
          <a:xfrm>
            <a:off x="1259632" y="2136339"/>
            <a:ext cx="6480720" cy="461665"/>
          </a:xfrm>
          <a:prstGeom prst="rect">
            <a:avLst/>
          </a:prstGeom>
        </p:spPr>
        <p:txBody>
          <a:bodyPr wrap="square">
            <a:spAutoFit/>
          </a:bodyPr>
          <a:lstStyle/>
          <a:p>
            <a:pPr algn="just"/>
            <a:r>
              <a:rPr lang="ru-RU" sz="2400" dirty="0" smtClean="0"/>
              <a:t>        </a:t>
            </a:r>
            <a:endParaRPr lang="ru-RU" sz="2400" dirty="0"/>
          </a:p>
        </p:txBody>
      </p:sp>
    </p:spTree>
    <p:extLst>
      <p:ext uri="{BB962C8B-B14F-4D97-AF65-F5344CB8AC3E}">
        <p14:creationId xmlns:p14="http://schemas.microsoft.com/office/powerpoint/2010/main" val="3542874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owerpoint Kindergarten Backgrou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3" y="-1"/>
            <a:ext cx="9144001"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1331640" y="1484784"/>
            <a:ext cx="6480720" cy="36490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C00000"/>
                </a:solidFill>
              </a:rPr>
              <a:t>Эмоции </a:t>
            </a:r>
            <a:endParaRPr lang="ru-RU" b="1" dirty="0">
              <a:solidFill>
                <a:srgbClr val="C00000"/>
              </a:solidFill>
            </a:endParaRPr>
          </a:p>
        </p:txBody>
      </p:sp>
      <p:sp>
        <p:nvSpPr>
          <p:cNvPr id="3" name="Объект 2"/>
          <p:cNvSpPr>
            <a:spLocks noGrp="1"/>
          </p:cNvSpPr>
          <p:nvPr>
            <p:ph idx="1"/>
          </p:nvPr>
        </p:nvSpPr>
        <p:spPr>
          <a:xfrm>
            <a:off x="1269705" y="1916832"/>
            <a:ext cx="6624736" cy="3744416"/>
          </a:xfrm>
        </p:spPr>
        <p:txBody>
          <a:bodyPr>
            <a:noAutofit/>
          </a:bodyPr>
          <a:lstStyle/>
          <a:p>
            <a:pPr marL="0" indent="0" algn="just">
              <a:spcBef>
                <a:spcPts val="0"/>
              </a:spcBef>
              <a:buNone/>
            </a:pPr>
            <a:r>
              <a:rPr lang="ru-RU" sz="2400" dirty="0" smtClean="0"/>
              <a:t>         </a:t>
            </a:r>
          </a:p>
          <a:p>
            <a:pPr marL="0" indent="0" algn="just">
              <a:spcBef>
                <a:spcPts val="0"/>
              </a:spcBef>
              <a:buNone/>
            </a:pPr>
            <a:endParaRPr lang="ru-RU" sz="2400" dirty="0"/>
          </a:p>
        </p:txBody>
      </p:sp>
      <p:sp>
        <p:nvSpPr>
          <p:cNvPr id="4" name="Прямоугольник 3"/>
          <p:cNvSpPr/>
          <p:nvPr/>
        </p:nvSpPr>
        <p:spPr>
          <a:xfrm>
            <a:off x="1259632" y="2136339"/>
            <a:ext cx="6480720" cy="461665"/>
          </a:xfrm>
          <a:prstGeom prst="rect">
            <a:avLst/>
          </a:prstGeom>
        </p:spPr>
        <p:txBody>
          <a:bodyPr wrap="square">
            <a:spAutoFit/>
          </a:bodyPr>
          <a:lstStyle/>
          <a:p>
            <a:pPr algn="just"/>
            <a:r>
              <a:rPr lang="ru-RU" sz="2400" dirty="0" smtClean="0"/>
              <a:t>        </a:t>
            </a:r>
            <a:endParaRPr lang="ru-RU" sz="2400" dirty="0"/>
          </a:p>
        </p:txBody>
      </p:sp>
      <p:sp>
        <p:nvSpPr>
          <p:cNvPr id="5" name="Прямоугольник 4"/>
          <p:cNvSpPr/>
          <p:nvPr/>
        </p:nvSpPr>
        <p:spPr>
          <a:xfrm>
            <a:off x="1259632" y="2274838"/>
            <a:ext cx="6552728" cy="3046988"/>
          </a:xfrm>
          <a:prstGeom prst="rect">
            <a:avLst/>
          </a:prstGeom>
        </p:spPr>
        <p:txBody>
          <a:bodyPr wrap="square">
            <a:spAutoFit/>
          </a:bodyPr>
          <a:lstStyle/>
          <a:p>
            <a:pPr algn="just"/>
            <a:r>
              <a:rPr lang="ru-RU" sz="2400" dirty="0" smtClean="0"/>
              <a:t>        Малыш 2-3 лет особенно эмоционален, настроение может часто меняться. Восстановить эмоциональное равновесие можно с помощью игры. Существуют специальные игры-покачивания, игры-подбрасывания. Кроме того, в этом возрасте ребенка легко отвлечь, переключить с одного вида деятельности на другой.</a:t>
            </a:r>
            <a:endParaRPr lang="ru-RU" sz="2400" dirty="0"/>
          </a:p>
        </p:txBody>
      </p:sp>
    </p:spTree>
    <p:extLst>
      <p:ext uri="{BB962C8B-B14F-4D97-AF65-F5344CB8AC3E}">
        <p14:creationId xmlns:p14="http://schemas.microsoft.com/office/powerpoint/2010/main" val="1367453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owerpoint Kindergarten Backgrou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3" y="-1"/>
            <a:ext cx="9144001"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1331640" y="1484784"/>
            <a:ext cx="6552728" cy="36490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C00000"/>
                </a:solidFill>
              </a:rPr>
              <a:t>Кризис 3 лет</a:t>
            </a:r>
            <a:endParaRPr lang="ru-RU" b="1" dirty="0">
              <a:solidFill>
                <a:srgbClr val="C00000"/>
              </a:solidFill>
            </a:endParaRPr>
          </a:p>
        </p:txBody>
      </p:sp>
      <p:sp>
        <p:nvSpPr>
          <p:cNvPr id="3" name="Объект 2"/>
          <p:cNvSpPr>
            <a:spLocks noGrp="1"/>
          </p:cNvSpPr>
          <p:nvPr>
            <p:ph idx="1"/>
          </p:nvPr>
        </p:nvSpPr>
        <p:spPr>
          <a:xfrm>
            <a:off x="1269705" y="1916832"/>
            <a:ext cx="6624736" cy="3744416"/>
          </a:xfrm>
        </p:spPr>
        <p:txBody>
          <a:bodyPr>
            <a:noAutofit/>
          </a:bodyPr>
          <a:lstStyle/>
          <a:p>
            <a:pPr marL="0" indent="0" algn="just">
              <a:spcBef>
                <a:spcPts val="0"/>
              </a:spcBef>
              <a:buNone/>
            </a:pPr>
            <a:r>
              <a:rPr lang="ru-RU" sz="2400" dirty="0" smtClean="0"/>
              <a:t>         </a:t>
            </a:r>
          </a:p>
          <a:p>
            <a:pPr marL="0" indent="0" algn="just">
              <a:spcBef>
                <a:spcPts val="0"/>
              </a:spcBef>
              <a:buNone/>
            </a:pPr>
            <a:r>
              <a:rPr lang="ru-RU" sz="2400" dirty="0" smtClean="0"/>
              <a:t>         Этот период жизни также знаменателен кризисом трех лет.</a:t>
            </a:r>
            <a:endParaRPr lang="ru-RU" sz="2400" dirty="0"/>
          </a:p>
        </p:txBody>
      </p:sp>
      <p:sp>
        <p:nvSpPr>
          <p:cNvPr id="4" name="Прямоугольник 3"/>
          <p:cNvSpPr/>
          <p:nvPr/>
        </p:nvSpPr>
        <p:spPr>
          <a:xfrm>
            <a:off x="1259632" y="2136339"/>
            <a:ext cx="6480720" cy="461665"/>
          </a:xfrm>
          <a:prstGeom prst="rect">
            <a:avLst/>
          </a:prstGeom>
        </p:spPr>
        <p:txBody>
          <a:bodyPr wrap="square">
            <a:spAutoFit/>
          </a:bodyPr>
          <a:lstStyle/>
          <a:p>
            <a:pPr algn="just"/>
            <a:r>
              <a:rPr lang="ru-RU" sz="2400" dirty="0" smtClean="0"/>
              <a:t>        </a:t>
            </a:r>
            <a:endParaRPr lang="ru-RU" sz="2400" dirty="0"/>
          </a:p>
        </p:txBody>
      </p:sp>
    </p:spTree>
    <p:extLst>
      <p:ext uri="{BB962C8B-B14F-4D97-AF65-F5344CB8AC3E}">
        <p14:creationId xmlns:p14="http://schemas.microsoft.com/office/powerpoint/2010/main" val="22356874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owerpoint Kindergarten Backgrou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3" y="-1"/>
            <a:ext cx="9144001"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1475656" y="1484784"/>
            <a:ext cx="6264696" cy="36490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C00000"/>
                </a:solidFill>
              </a:rPr>
              <a:t>Вывод</a:t>
            </a:r>
            <a:endParaRPr lang="ru-RU" b="1" dirty="0">
              <a:solidFill>
                <a:srgbClr val="C00000"/>
              </a:solidFill>
            </a:endParaRPr>
          </a:p>
        </p:txBody>
      </p:sp>
      <p:sp>
        <p:nvSpPr>
          <p:cNvPr id="3" name="Объект 2"/>
          <p:cNvSpPr>
            <a:spLocks noGrp="1"/>
          </p:cNvSpPr>
          <p:nvPr>
            <p:ph idx="1"/>
          </p:nvPr>
        </p:nvSpPr>
        <p:spPr>
          <a:xfrm>
            <a:off x="1269705" y="1916832"/>
            <a:ext cx="6624736" cy="3744416"/>
          </a:xfrm>
        </p:spPr>
        <p:txBody>
          <a:bodyPr>
            <a:noAutofit/>
          </a:bodyPr>
          <a:lstStyle/>
          <a:p>
            <a:pPr marL="0" indent="0" algn="just">
              <a:spcBef>
                <a:spcPts val="0"/>
              </a:spcBef>
              <a:buNone/>
            </a:pPr>
            <a:r>
              <a:rPr lang="ru-RU" sz="2400" dirty="0" smtClean="0"/>
              <a:t>         </a:t>
            </a:r>
          </a:p>
          <a:p>
            <a:pPr marL="0" indent="0" algn="just">
              <a:spcBef>
                <a:spcPts val="0"/>
              </a:spcBef>
              <a:buNone/>
            </a:pPr>
            <a:r>
              <a:rPr lang="ru-RU" sz="2400" dirty="0" smtClean="0"/>
              <a:t>         Таким образом, двух – трёх летние малыши уже довольно много понимают и умеют, но им всё так же нужна поддержка и помощь родителей.</a:t>
            </a:r>
          </a:p>
          <a:p>
            <a:pPr marL="0" indent="0" algn="just">
              <a:spcBef>
                <a:spcPts val="0"/>
              </a:spcBef>
              <a:buNone/>
            </a:pPr>
            <a:endParaRPr lang="ru-RU" sz="2400" dirty="0" smtClean="0"/>
          </a:p>
          <a:p>
            <a:pPr marL="0" indent="0" algn="just">
              <a:spcBef>
                <a:spcPts val="0"/>
              </a:spcBef>
              <a:buNone/>
            </a:pPr>
            <a:endParaRPr lang="ru-RU" sz="2400" dirty="0"/>
          </a:p>
        </p:txBody>
      </p:sp>
      <p:sp>
        <p:nvSpPr>
          <p:cNvPr id="4" name="Прямоугольник 3"/>
          <p:cNvSpPr/>
          <p:nvPr/>
        </p:nvSpPr>
        <p:spPr>
          <a:xfrm>
            <a:off x="2483768" y="2598004"/>
            <a:ext cx="6480720" cy="461665"/>
          </a:xfrm>
          <a:prstGeom prst="rect">
            <a:avLst/>
          </a:prstGeom>
        </p:spPr>
        <p:txBody>
          <a:bodyPr wrap="square">
            <a:spAutoFit/>
          </a:bodyPr>
          <a:lstStyle/>
          <a:p>
            <a:pPr algn="just"/>
            <a:r>
              <a:rPr lang="ru-RU" sz="2400" dirty="0" smtClean="0"/>
              <a:t>        </a:t>
            </a:r>
            <a:endParaRPr lang="ru-RU" sz="2400" dirty="0"/>
          </a:p>
        </p:txBody>
      </p:sp>
    </p:spTree>
    <p:extLst>
      <p:ext uri="{BB962C8B-B14F-4D97-AF65-F5344CB8AC3E}">
        <p14:creationId xmlns:p14="http://schemas.microsoft.com/office/powerpoint/2010/main" val="37411798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Скачать бесплатно Шаблов детский садик (psd) без регистраци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65" y="0"/>
            <a:ext cx="917476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41817" y="1340768"/>
            <a:ext cx="8229600" cy="4525963"/>
          </a:xfrm>
        </p:spPr>
        <p:txBody>
          <a:bodyPr>
            <a:normAutofit/>
          </a:bodyPr>
          <a:lstStyle/>
          <a:p>
            <a:pPr marL="0" indent="0" algn="ctr">
              <a:buNone/>
            </a:pPr>
            <a:endParaRPr lang="ru-RU" sz="4400" b="1" dirty="0" smtClean="0">
              <a:solidFill>
                <a:srgbClr val="C00000"/>
              </a:solidFill>
            </a:endParaRPr>
          </a:p>
          <a:p>
            <a:pPr marL="0" indent="0" algn="ctr">
              <a:buNone/>
            </a:pPr>
            <a:r>
              <a:rPr lang="ru-RU" sz="4800" b="1" dirty="0" smtClean="0">
                <a:solidFill>
                  <a:srgbClr val="C00000"/>
                </a:solidFill>
              </a:rPr>
              <a:t>Спасибо </a:t>
            </a:r>
          </a:p>
          <a:p>
            <a:pPr marL="0" indent="0" algn="ctr">
              <a:buNone/>
            </a:pPr>
            <a:r>
              <a:rPr lang="ru-RU" sz="4800" b="1" dirty="0" smtClean="0">
                <a:solidFill>
                  <a:srgbClr val="C00000"/>
                </a:solidFill>
              </a:rPr>
              <a:t>за внимание!</a:t>
            </a:r>
            <a:endParaRPr lang="ru-RU" sz="4800" b="1" dirty="0">
              <a:solidFill>
                <a:srgbClr val="C00000"/>
              </a:solidFill>
            </a:endParaRPr>
          </a:p>
        </p:txBody>
      </p:sp>
    </p:spTree>
    <p:extLst>
      <p:ext uri="{BB962C8B-B14F-4D97-AF65-F5344CB8AC3E}">
        <p14:creationId xmlns:p14="http://schemas.microsoft.com/office/powerpoint/2010/main" val="1293141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owerpoint Kindergarten Backgrou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3" y="-1"/>
            <a:ext cx="9144001"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1377717" y="1484784"/>
            <a:ext cx="6408712" cy="36490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a:solidFill>
                  <a:srgbClr val="C00000"/>
                </a:solidFill>
              </a:rPr>
              <a:t>П</a:t>
            </a:r>
            <a:r>
              <a:rPr lang="ru-RU" b="1" dirty="0" smtClean="0">
                <a:solidFill>
                  <a:srgbClr val="C00000"/>
                </a:solidFill>
              </a:rPr>
              <a:t>ознавательная активность</a:t>
            </a:r>
            <a:endParaRPr lang="ru-RU" b="1" dirty="0">
              <a:solidFill>
                <a:srgbClr val="C00000"/>
              </a:solidFill>
            </a:endParaRPr>
          </a:p>
        </p:txBody>
      </p:sp>
      <p:sp>
        <p:nvSpPr>
          <p:cNvPr id="3" name="Объект 2"/>
          <p:cNvSpPr>
            <a:spLocks noGrp="1"/>
          </p:cNvSpPr>
          <p:nvPr>
            <p:ph idx="1"/>
          </p:nvPr>
        </p:nvSpPr>
        <p:spPr>
          <a:xfrm>
            <a:off x="1259633" y="2060848"/>
            <a:ext cx="6624736" cy="3528392"/>
          </a:xfrm>
        </p:spPr>
        <p:txBody>
          <a:bodyPr>
            <a:noAutofit/>
          </a:bodyPr>
          <a:lstStyle/>
          <a:p>
            <a:pPr marL="0" indent="0" algn="just">
              <a:spcBef>
                <a:spcPts val="0"/>
              </a:spcBef>
              <a:buNone/>
            </a:pPr>
            <a:r>
              <a:rPr lang="ru-RU" sz="2300" dirty="0" smtClean="0"/>
              <a:t>Малыш без конца задает вопросы взрослым. Часто ребенок, пытаясь узнать, как устроена игрушка, разбирает ее. В этом возрасте малыш не понимает еще понятие «живое-неживое». Поэтому легко может разобрать не только игрушку, но и бабочку, например. В данном случае нельзя рассматривать это, как проявление жестокости, но родителям следует объяснить ребенку, что это живой объект, что он испытывает боль и что так делать ни в коем случае нельзя.</a:t>
            </a:r>
            <a:endParaRPr lang="ru-RU" sz="2300" dirty="0"/>
          </a:p>
        </p:txBody>
      </p:sp>
    </p:spTree>
    <p:extLst>
      <p:ext uri="{BB962C8B-B14F-4D97-AF65-F5344CB8AC3E}">
        <p14:creationId xmlns:p14="http://schemas.microsoft.com/office/powerpoint/2010/main" val="1256404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owerpoint Kindergarten Backgrou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3" y="-1"/>
            <a:ext cx="9144001"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657637" y="1484784"/>
            <a:ext cx="7848872" cy="36490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a:solidFill>
                  <a:srgbClr val="C00000"/>
                </a:solidFill>
              </a:rPr>
              <a:t>Р</a:t>
            </a:r>
            <a:r>
              <a:rPr lang="ru-RU" b="1" dirty="0" smtClean="0">
                <a:solidFill>
                  <a:srgbClr val="C00000"/>
                </a:solidFill>
              </a:rPr>
              <a:t>азвитие психических процессов</a:t>
            </a:r>
            <a:endParaRPr lang="ru-RU" b="1" dirty="0">
              <a:solidFill>
                <a:srgbClr val="C00000"/>
              </a:solidFill>
            </a:endParaRPr>
          </a:p>
        </p:txBody>
      </p:sp>
      <p:sp>
        <p:nvSpPr>
          <p:cNvPr id="3" name="Объект 2"/>
          <p:cNvSpPr>
            <a:spLocks noGrp="1"/>
          </p:cNvSpPr>
          <p:nvPr>
            <p:ph idx="1"/>
          </p:nvPr>
        </p:nvSpPr>
        <p:spPr>
          <a:xfrm>
            <a:off x="1197697" y="1916832"/>
            <a:ext cx="6768751" cy="3744416"/>
          </a:xfrm>
        </p:spPr>
        <p:txBody>
          <a:bodyPr>
            <a:noAutofit/>
          </a:bodyPr>
          <a:lstStyle/>
          <a:p>
            <a:pPr marL="0" indent="0" algn="just">
              <a:spcBef>
                <a:spcPts val="0"/>
              </a:spcBef>
              <a:buNone/>
            </a:pPr>
            <a:r>
              <a:rPr lang="ru-RU" sz="1800" dirty="0"/>
              <a:t> </a:t>
            </a:r>
            <a:r>
              <a:rPr lang="ru-RU" sz="1800" dirty="0" smtClean="0"/>
              <a:t>       </a:t>
            </a:r>
            <a:r>
              <a:rPr lang="ru-RU" sz="2000" dirty="0" smtClean="0"/>
              <a:t>Ведущая роль отводится восприятию. При восприятии предмета малыш, как правило, выделяет те признаки, которые его привлекли больше всего.</a:t>
            </a:r>
          </a:p>
          <a:p>
            <a:pPr marL="0" indent="0" algn="just">
              <a:spcBef>
                <a:spcPts val="0"/>
              </a:spcBef>
              <a:buNone/>
            </a:pPr>
            <a:r>
              <a:rPr lang="ru-RU" sz="2000" dirty="0"/>
              <a:t> </a:t>
            </a:r>
            <a:r>
              <a:rPr lang="ru-RU" sz="2000" dirty="0" smtClean="0"/>
              <a:t>       Внимание и память имеют непроизвольный характер. Дети в два-три года сосредотачивают внимание  только на том, что их заинтересовало, и также запоминают, только то, что им интересно.</a:t>
            </a:r>
          </a:p>
          <a:p>
            <a:pPr marL="0" indent="0" algn="just">
              <a:spcBef>
                <a:spcPts val="0"/>
              </a:spcBef>
              <a:buNone/>
            </a:pPr>
            <a:r>
              <a:rPr lang="ru-RU" sz="2000" dirty="0"/>
              <a:t> </a:t>
            </a:r>
            <a:r>
              <a:rPr lang="ru-RU" sz="2000" dirty="0" smtClean="0"/>
              <a:t>        Мышление наглядно-действенное, поэтому ребенку важно манипулировать непосредственно предметом, потрогать, понюхать, рассмотреть.</a:t>
            </a:r>
          </a:p>
          <a:p>
            <a:pPr marL="0" indent="0" algn="just">
              <a:spcBef>
                <a:spcPts val="0"/>
              </a:spcBef>
              <a:buNone/>
            </a:pPr>
            <a:r>
              <a:rPr lang="ru-RU" sz="2000" dirty="0"/>
              <a:t> </a:t>
            </a:r>
            <a:r>
              <a:rPr lang="ru-RU" sz="2000" dirty="0" smtClean="0"/>
              <a:t>        Рекомендуется использовать игры на развитие воображения.</a:t>
            </a:r>
          </a:p>
          <a:p>
            <a:pPr marL="0" indent="0" algn="just">
              <a:spcBef>
                <a:spcPts val="0"/>
              </a:spcBef>
              <a:buNone/>
            </a:pPr>
            <a:endParaRPr lang="ru-RU" sz="2300" dirty="0"/>
          </a:p>
        </p:txBody>
      </p:sp>
    </p:spTree>
    <p:extLst>
      <p:ext uri="{BB962C8B-B14F-4D97-AF65-F5344CB8AC3E}">
        <p14:creationId xmlns:p14="http://schemas.microsoft.com/office/powerpoint/2010/main" val="1594393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owerpoint Kindergarten Backgrou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3" y="-1"/>
            <a:ext cx="9144001"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1331640" y="1484784"/>
            <a:ext cx="6552728" cy="36490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C00000"/>
                </a:solidFill>
              </a:rPr>
              <a:t>Речь</a:t>
            </a:r>
            <a:endParaRPr lang="ru-RU" b="1" dirty="0">
              <a:solidFill>
                <a:srgbClr val="C00000"/>
              </a:solidFill>
            </a:endParaRPr>
          </a:p>
        </p:txBody>
      </p:sp>
      <p:sp>
        <p:nvSpPr>
          <p:cNvPr id="3" name="Объект 2"/>
          <p:cNvSpPr>
            <a:spLocks noGrp="1"/>
          </p:cNvSpPr>
          <p:nvPr>
            <p:ph idx="1"/>
          </p:nvPr>
        </p:nvSpPr>
        <p:spPr>
          <a:xfrm>
            <a:off x="1197697" y="1916832"/>
            <a:ext cx="6768751" cy="3744416"/>
          </a:xfrm>
        </p:spPr>
        <p:txBody>
          <a:bodyPr>
            <a:noAutofit/>
          </a:bodyPr>
          <a:lstStyle/>
          <a:p>
            <a:pPr marL="0" indent="0" algn="just">
              <a:spcBef>
                <a:spcPts val="0"/>
              </a:spcBef>
              <a:buNone/>
            </a:pPr>
            <a:r>
              <a:rPr lang="ru-RU" sz="1800" dirty="0"/>
              <a:t> </a:t>
            </a:r>
            <a:r>
              <a:rPr lang="ru-RU" sz="1800" dirty="0" smtClean="0"/>
              <a:t>         </a:t>
            </a:r>
            <a:endParaRPr lang="ru-RU" sz="2300" dirty="0"/>
          </a:p>
        </p:txBody>
      </p:sp>
      <p:sp>
        <p:nvSpPr>
          <p:cNvPr id="4" name="Прямоугольник 3"/>
          <p:cNvSpPr/>
          <p:nvPr/>
        </p:nvSpPr>
        <p:spPr>
          <a:xfrm>
            <a:off x="1331640" y="2274838"/>
            <a:ext cx="6552728" cy="3046988"/>
          </a:xfrm>
          <a:prstGeom prst="rect">
            <a:avLst/>
          </a:prstGeom>
        </p:spPr>
        <p:txBody>
          <a:bodyPr wrap="square">
            <a:spAutoFit/>
          </a:bodyPr>
          <a:lstStyle/>
          <a:p>
            <a:pPr algn="just"/>
            <a:r>
              <a:rPr lang="ru-RU" sz="2400" dirty="0" smtClean="0"/>
              <a:t>       Ближе к трём годам речь настолько совершенствуется, что ребёнок уже может вести разговор. </a:t>
            </a:r>
          </a:p>
          <a:p>
            <a:pPr algn="just"/>
            <a:r>
              <a:rPr lang="ru-RU" sz="2400" dirty="0" smtClean="0"/>
              <a:t>        К трем годам активный запас составляет более 400 слов. Значительно увеличивается пассивный запас, ребенок понимает практически все, что  говорят окружающие. </a:t>
            </a:r>
          </a:p>
          <a:p>
            <a:pPr algn="just"/>
            <a:r>
              <a:rPr lang="ru-RU" sz="2400" dirty="0" smtClean="0"/>
              <a:t>        Улучшается произношение звуков речи.</a:t>
            </a:r>
            <a:endParaRPr lang="ru-RU" sz="2400" dirty="0"/>
          </a:p>
        </p:txBody>
      </p:sp>
    </p:spTree>
    <p:extLst>
      <p:ext uri="{BB962C8B-B14F-4D97-AF65-F5344CB8AC3E}">
        <p14:creationId xmlns:p14="http://schemas.microsoft.com/office/powerpoint/2010/main" val="4265204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owerpoint Kindergarten Backgrou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3" y="-1"/>
            <a:ext cx="9144001"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971600" y="1484784"/>
            <a:ext cx="7272808" cy="36490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a:solidFill>
                  <a:srgbClr val="C00000"/>
                </a:solidFill>
              </a:rPr>
              <a:t>Р</a:t>
            </a:r>
            <a:r>
              <a:rPr lang="ru-RU" b="1" dirty="0" smtClean="0">
                <a:solidFill>
                  <a:srgbClr val="C00000"/>
                </a:solidFill>
              </a:rPr>
              <a:t>азвитие органов чувств</a:t>
            </a:r>
            <a:endParaRPr lang="ru-RU" b="1" dirty="0">
              <a:solidFill>
                <a:srgbClr val="C00000"/>
              </a:solidFill>
            </a:endParaRPr>
          </a:p>
        </p:txBody>
      </p:sp>
      <p:sp>
        <p:nvSpPr>
          <p:cNvPr id="3" name="Объект 2"/>
          <p:cNvSpPr>
            <a:spLocks noGrp="1"/>
          </p:cNvSpPr>
          <p:nvPr>
            <p:ph idx="1"/>
          </p:nvPr>
        </p:nvSpPr>
        <p:spPr>
          <a:xfrm>
            <a:off x="1331640" y="2132856"/>
            <a:ext cx="6480720" cy="3528392"/>
          </a:xfrm>
        </p:spPr>
        <p:txBody>
          <a:bodyPr>
            <a:noAutofit/>
          </a:bodyPr>
          <a:lstStyle/>
          <a:p>
            <a:pPr marL="0" indent="0" algn="just">
              <a:spcBef>
                <a:spcPts val="0"/>
              </a:spcBef>
              <a:buNone/>
            </a:pPr>
            <a:r>
              <a:rPr lang="ru-RU" sz="2400" dirty="0" smtClean="0"/>
              <a:t>Ребенок должен использовать все органы чувств при ознакомлении с окружающим. Очень важно, чтобы он ощупывал предметы, это способствует развитию моторики рук. Также малыш знакомится с вкусовыми качествами продуктов, нюхает их. И, конечно, рассматривает предметы, слушает, как они звучат.</a:t>
            </a:r>
            <a:endParaRPr lang="ru-RU" sz="2400" dirty="0"/>
          </a:p>
        </p:txBody>
      </p:sp>
    </p:spTree>
    <p:extLst>
      <p:ext uri="{BB962C8B-B14F-4D97-AF65-F5344CB8AC3E}">
        <p14:creationId xmlns:p14="http://schemas.microsoft.com/office/powerpoint/2010/main" val="1248331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owerpoint Kindergarten Backgrou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3" y="-1"/>
            <a:ext cx="9144001"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971600" y="1484784"/>
            <a:ext cx="7200800" cy="36490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C00000"/>
                </a:solidFill>
              </a:rPr>
              <a:t>Польза рисования</a:t>
            </a:r>
            <a:endParaRPr lang="ru-RU" b="1" dirty="0">
              <a:solidFill>
                <a:srgbClr val="C00000"/>
              </a:solidFill>
            </a:endParaRPr>
          </a:p>
        </p:txBody>
      </p:sp>
      <p:sp>
        <p:nvSpPr>
          <p:cNvPr id="3" name="Объект 2"/>
          <p:cNvSpPr>
            <a:spLocks noGrp="1"/>
          </p:cNvSpPr>
          <p:nvPr>
            <p:ph idx="1"/>
          </p:nvPr>
        </p:nvSpPr>
        <p:spPr>
          <a:xfrm>
            <a:off x="1331640" y="2492896"/>
            <a:ext cx="6480720" cy="3168352"/>
          </a:xfrm>
        </p:spPr>
        <p:txBody>
          <a:bodyPr>
            <a:noAutofit/>
          </a:bodyPr>
          <a:lstStyle/>
          <a:p>
            <a:pPr marL="0" indent="0" algn="just">
              <a:spcBef>
                <a:spcPts val="0"/>
              </a:spcBef>
              <a:buNone/>
            </a:pPr>
            <a:r>
              <a:rPr lang="ru-RU" sz="2400" dirty="0" smtClean="0"/>
              <a:t>       Малыши в этом возрасте очень любят рисовать. Взрослые должны всячески поощрять стремление к рисованию, так как оно очень важно для развития ребенка. </a:t>
            </a:r>
            <a:endParaRPr lang="ru-RU" sz="2400" dirty="0"/>
          </a:p>
        </p:txBody>
      </p:sp>
    </p:spTree>
    <p:extLst>
      <p:ext uri="{BB962C8B-B14F-4D97-AF65-F5344CB8AC3E}">
        <p14:creationId xmlns:p14="http://schemas.microsoft.com/office/powerpoint/2010/main" val="2783519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owerpoint Kindergarten Backgrou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3" y="-1"/>
            <a:ext cx="9144001"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971600" y="1484784"/>
            <a:ext cx="7272808" cy="36490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C00000"/>
                </a:solidFill>
              </a:rPr>
              <a:t>Режим дня</a:t>
            </a:r>
            <a:endParaRPr lang="ru-RU" b="1" dirty="0">
              <a:solidFill>
                <a:srgbClr val="C00000"/>
              </a:solidFill>
            </a:endParaRPr>
          </a:p>
        </p:txBody>
      </p:sp>
      <p:sp>
        <p:nvSpPr>
          <p:cNvPr id="3" name="Объект 2"/>
          <p:cNvSpPr>
            <a:spLocks noGrp="1"/>
          </p:cNvSpPr>
          <p:nvPr>
            <p:ph idx="1"/>
          </p:nvPr>
        </p:nvSpPr>
        <p:spPr>
          <a:xfrm>
            <a:off x="1331640" y="2132856"/>
            <a:ext cx="6480720" cy="3528392"/>
          </a:xfrm>
        </p:spPr>
        <p:txBody>
          <a:bodyPr>
            <a:noAutofit/>
          </a:bodyPr>
          <a:lstStyle/>
          <a:p>
            <a:pPr marL="0" indent="0" algn="just">
              <a:spcBef>
                <a:spcPts val="0"/>
              </a:spcBef>
              <a:buNone/>
            </a:pPr>
            <a:r>
              <a:rPr lang="ru-RU" sz="2400" dirty="0" smtClean="0"/>
              <a:t>         В раннем возрасте ребёнку нужен строгий распорядок дня: завтрак, прогулка, обед, игры, прогулка, купание, сон. Малыш привыкает к повторяющимся изо дня в день действиям. Это помогает ему ориентироваться в окружающем его мире. Если же распорядок меняется, то крохе может это не понравится. Он не будет знать как реагировать и как вести себя в новых условиях.</a:t>
            </a:r>
            <a:endParaRPr lang="ru-RU" sz="2400" dirty="0"/>
          </a:p>
        </p:txBody>
      </p:sp>
    </p:spTree>
    <p:extLst>
      <p:ext uri="{BB962C8B-B14F-4D97-AF65-F5344CB8AC3E}">
        <p14:creationId xmlns:p14="http://schemas.microsoft.com/office/powerpoint/2010/main" val="2364312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owerpoint Kindergarten Backgrou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3" y="-1"/>
            <a:ext cx="9144001"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971600" y="1484784"/>
            <a:ext cx="7200800" cy="36490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C00000"/>
                </a:solidFill>
              </a:rPr>
              <a:t>Учим малыша </a:t>
            </a:r>
            <a:endParaRPr lang="ru-RU" b="1" dirty="0">
              <a:solidFill>
                <a:srgbClr val="C00000"/>
              </a:solidFill>
            </a:endParaRPr>
          </a:p>
        </p:txBody>
      </p:sp>
      <p:sp>
        <p:nvSpPr>
          <p:cNvPr id="3" name="Объект 2"/>
          <p:cNvSpPr>
            <a:spLocks noGrp="1"/>
          </p:cNvSpPr>
          <p:nvPr>
            <p:ph idx="1"/>
          </p:nvPr>
        </p:nvSpPr>
        <p:spPr>
          <a:xfrm>
            <a:off x="1331640" y="2132856"/>
            <a:ext cx="6480720" cy="3528392"/>
          </a:xfrm>
        </p:spPr>
        <p:txBody>
          <a:bodyPr>
            <a:noAutofit/>
          </a:bodyPr>
          <a:lstStyle/>
          <a:p>
            <a:pPr marL="0" indent="0" algn="just">
              <a:spcBef>
                <a:spcPts val="0"/>
              </a:spcBef>
              <a:buNone/>
            </a:pPr>
            <a:r>
              <a:rPr lang="ru-RU" sz="2400" dirty="0" smtClean="0"/>
              <a:t>Ребёнка в возрасте двух – трёх лет уже можно многому научить. Например, убирать за собой игрушки. У малыша должна быть своя собственная полочка или контейнер для хранения его игрушек, из которого он сам может достать нужные для себя вещи. Можно давать ребёнку небольшие поручения по дому. Например, можно попросить вытереть пыль на полке.</a:t>
            </a:r>
            <a:endParaRPr lang="ru-RU" sz="2400" dirty="0"/>
          </a:p>
        </p:txBody>
      </p:sp>
    </p:spTree>
    <p:extLst>
      <p:ext uri="{BB962C8B-B14F-4D97-AF65-F5344CB8AC3E}">
        <p14:creationId xmlns:p14="http://schemas.microsoft.com/office/powerpoint/2010/main" val="2316893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owerpoint Kindergarten Backgrou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3" y="-1"/>
            <a:ext cx="9144001"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1331640" y="1484784"/>
            <a:ext cx="6552728" cy="36490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C00000"/>
                </a:solidFill>
              </a:rPr>
              <a:t>Игра</a:t>
            </a:r>
            <a:endParaRPr lang="ru-RU" b="1" dirty="0">
              <a:solidFill>
                <a:srgbClr val="C00000"/>
              </a:solidFill>
            </a:endParaRPr>
          </a:p>
        </p:txBody>
      </p:sp>
      <p:sp>
        <p:nvSpPr>
          <p:cNvPr id="3" name="Объект 2"/>
          <p:cNvSpPr>
            <a:spLocks noGrp="1"/>
          </p:cNvSpPr>
          <p:nvPr>
            <p:ph idx="1"/>
          </p:nvPr>
        </p:nvSpPr>
        <p:spPr>
          <a:xfrm>
            <a:off x="1269705" y="1916832"/>
            <a:ext cx="6624736" cy="3744416"/>
          </a:xfrm>
        </p:spPr>
        <p:txBody>
          <a:bodyPr>
            <a:noAutofit/>
          </a:bodyPr>
          <a:lstStyle/>
          <a:p>
            <a:pPr marL="0" indent="0" algn="just">
              <a:spcBef>
                <a:spcPts val="0"/>
              </a:spcBef>
              <a:buNone/>
            </a:pPr>
            <a:r>
              <a:rPr lang="ru-RU" sz="2400" dirty="0" smtClean="0"/>
              <a:t>         </a:t>
            </a:r>
          </a:p>
          <a:p>
            <a:pPr marL="0" indent="0" algn="just">
              <a:spcBef>
                <a:spcPts val="0"/>
              </a:spcBef>
              <a:buNone/>
            </a:pPr>
            <a:endParaRPr lang="ru-RU" sz="2400" dirty="0"/>
          </a:p>
        </p:txBody>
      </p:sp>
      <p:sp>
        <p:nvSpPr>
          <p:cNvPr id="4" name="Прямоугольник 3"/>
          <p:cNvSpPr/>
          <p:nvPr/>
        </p:nvSpPr>
        <p:spPr>
          <a:xfrm>
            <a:off x="1259632" y="2136339"/>
            <a:ext cx="6480720" cy="461665"/>
          </a:xfrm>
          <a:prstGeom prst="rect">
            <a:avLst/>
          </a:prstGeom>
        </p:spPr>
        <p:txBody>
          <a:bodyPr wrap="square">
            <a:spAutoFit/>
          </a:bodyPr>
          <a:lstStyle/>
          <a:p>
            <a:pPr algn="just"/>
            <a:r>
              <a:rPr lang="ru-RU" sz="2400" dirty="0" smtClean="0"/>
              <a:t>        </a:t>
            </a:r>
            <a:endParaRPr lang="ru-RU" sz="2400" dirty="0"/>
          </a:p>
        </p:txBody>
      </p:sp>
      <p:sp>
        <p:nvSpPr>
          <p:cNvPr id="5" name="Прямоугольник 4"/>
          <p:cNvSpPr/>
          <p:nvPr/>
        </p:nvSpPr>
        <p:spPr>
          <a:xfrm>
            <a:off x="1115616" y="1916832"/>
            <a:ext cx="6912767" cy="3785652"/>
          </a:xfrm>
          <a:prstGeom prst="rect">
            <a:avLst/>
          </a:prstGeom>
        </p:spPr>
        <p:txBody>
          <a:bodyPr wrap="square">
            <a:spAutoFit/>
          </a:bodyPr>
          <a:lstStyle/>
          <a:p>
            <a:pPr algn="just"/>
            <a:r>
              <a:rPr lang="ru-RU" sz="2000" dirty="0" smtClean="0"/>
              <a:t>         В этом возрасте дети поглощены игрой и им трудно оторваться от неё, чтобы переключиться на что-нибудь другое. Если быть точными, можно сказать, что в этом возрасте ребенок еще не играет, а просто манипулирует предметами, игрушками. Малыш ещё не может в полной мере разобраться во всех функциях предметов, которые его окружают и ему требуется помощь взрослого. Задача взрослых - научить ребенка играть, в процессе игр знакомить малыша со свойствами и функциями различных предметов, побуждать использование предметов – заменителей в своих играх, например, ребенок кормит куклу, используя вместо ложки палочку.</a:t>
            </a:r>
            <a:endParaRPr lang="ru-RU" sz="2000" dirty="0"/>
          </a:p>
        </p:txBody>
      </p:sp>
    </p:spTree>
    <p:extLst>
      <p:ext uri="{BB962C8B-B14F-4D97-AF65-F5344CB8AC3E}">
        <p14:creationId xmlns:p14="http://schemas.microsoft.com/office/powerpoint/2010/main" val="2721114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907</Words>
  <Application>Microsoft Office PowerPoint</Application>
  <PresentationFormat>Экран (4:3)</PresentationFormat>
  <Paragraphs>61</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МУНИЦИПАЛЬНОЕ АВТОНОМНОЕ ДОШКОЛЬНОЕ ОБРАЗОВАТЕЛЬНОЕ УЧРЕЖДЕНИЕ  ДЕТСКИЙ САД КОМБИНИРОВАННОГО ВИДА «РЯБИНУШКА» </vt:lpstr>
      <vt:lpstr>Познавательная активность</vt:lpstr>
      <vt:lpstr>Развитие психических процессов</vt:lpstr>
      <vt:lpstr>Речь</vt:lpstr>
      <vt:lpstr>Развитие органов чувств</vt:lpstr>
      <vt:lpstr>Польза рисования</vt:lpstr>
      <vt:lpstr>Режим дня</vt:lpstr>
      <vt:lpstr>Учим малыша </vt:lpstr>
      <vt:lpstr>Игра</vt:lpstr>
      <vt:lpstr>Отношения со сверстниками</vt:lpstr>
      <vt:lpstr>Подражание взрослым</vt:lpstr>
      <vt:lpstr>Манеры поведения</vt:lpstr>
      <vt:lpstr>Самостоятельность</vt:lpstr>
      <vt:lpstr>Эмоции </vt:lpstr>
      <vt:lpstr>Кризис 3 лет</vt:lpstr>
      <vt:lpstr>Вывод</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АВТОНОМНОЕ ДОШКОЛЬНОЕ ОБРАЗОВАТЕЛЬНОЕ УЧРЕЖДЕНИЕ  ДЕТСКИЙ САД КОМБИНИРОВАННОГО ВИДА «РЯБИНУШКА»</dc:title>
  <dc:creator>МАМА</dc:creator>
  <cp:lastModifiedBy>МАМА</cp:lastModifiedBy>
  <cp:revision>8</cp:revision>
  <dcterms:created xsi:type="dcterms:W3CDTF">2015-02-01T11:58:32Z</dcterms:created>
  <dcterms:modified xsi:type="dcterms:W3CDTF">2015-11-28T13:54:41Z</dcterms:modified>
</cp:coreProperties>
</file>