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5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4" r:id="rId27"/>
    <p:sldId id="283" r:id="rId28"/>
    <p:sldId id="28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FB82-B1CE-4CFD-BAE4-25FA08B38C0D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FB71-D379-4EB3-8311-1704AE7D7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01FD-E941-49C4-B323-DD1E6FB78BB0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2ED7-6B9D-4F6D-930B-C64CD9C62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AF4E-B208-474D-AC5F-C06A51DAA09B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E7A1-C951-4D62-98D6-91E8286A2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CFBD-D3E0-48B1-B022-3CAF7E201D2C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6970-62FA-4450-A12E-425692D7A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AF17-5D85-4695-924B-21668B0907A1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1947-7E74-4398-AF53-E64D1907C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25C5-ECBF-4B28-8C75-6A247BCA1C5A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2E63-5300-4463-960E-5EBB90058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2E88-3CD7-4FE4-B004-C1E1086F584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5B99-9B93-4E72-A6B4-083BDDA47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A4EE-31E4-4B26-B985-8B15C798D651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A1A6-522E-40B1-88BE-41CC24BF3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CDFE-D5AE-4560-90BE-CAE9B5A5D198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3B3D-BFE0-4298-9A72-6FADE44F3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38C1-85C1-440A-8F41-90B4978F11C0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CEDE-C82B-4DF9-93C6-60971E9A9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EF29F-9A25-4F3B-A073-C3CF21B28B18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52C1-2D10-40EC-8240-1BACE68BF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E97902-BB36-4924-A7BC-85F9EEB0D8F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BBF57B-21DB-4505-A02E-46EC6FDB7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5040312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Анализ предметно – развивающей среды в группе 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(подготовительная к школе группа) по теме 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«Урожай собирай, на зиму запасай»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113" y="274638"/>
            <a:ext cx="5627687" cy="1282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Уголок экспериментирования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39750" y="2349500"/>
          <a:ext cx="814705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525"/>
                <a:gridCol w="407352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есть  в</a:t>
                      </a:r>
                      <a:r>
                        <a:rPr lang="ru-RU" baseline="0" dirty="0" smtClean="0"/>
                        <a:t>  уголке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Обогащение среды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Тазы с крышкой (песок, вода)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Муляжи фруктов и овощей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Свежие</a:t>
                      </a:r>
                      <a:r>
                        <a:rPr lang="ru-RU" baseline="0" dirty="0" smtClean="0"/>
                        <a:t> фрукты и овощи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Пластмассовые ножи (для резки и чистки овощей и фруктов)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Алгоритм проведения опыта «Невидимые чернила»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Книги «Научные опыты», «Опыты без взрывов»</a:t>
                      </a:r>
                      <a:endParaRPr lang="ru-RU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Алгоритмы проведения исследований </a:t>
                      </a:r>
                      <a:r>
                        <a:rPr lang="ru-RU" baseline="0" dirty="0" smtClean="0"/>
                        <a:t>с овощами и фруктами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Индивидуальные блокноты для детей (заносить результаты исследований)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41" name="Picture 3" descr="C:\Users\Lenovo\AppData\Local\Microsoft\Windows\Temporary Internet Files\Content.IE5\V9FMN0IU\MC9004398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8913"/>
            <a:ext cx="1924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Desktop\подг14-15\тем нед фото\IMG_3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89787">
            <a:off x="810753" y="1726614"/>
            <a:ext cx="3560763" cy="4748213"/>
          </a:xfrm>
        </p:spPr>
      </p:pic>
      <p:pic>
        <p:nvPicPr>
          <p:cNvPr id="1026" name="Picture 2" descr="C:\Users\Lenovo\Desktop\IMG_36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2462">
            <a:off x="3184446" y="591617"/>
            <a:ext cx="5672911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348038" y="274638"/>
            <a:ext cx="5338762" cy="1143000"/>
          </a:xfrm>
        </p:spPr>
        <p:txBody>
          <a:bodyPr/>
          <a:lstStyle/>
          <a:p>
            <a:r>
              <a:rPr lang="ru-RU" smtClean="0"/>
              <a:t>Уголок девочек</a:t>
            </a:r>
          </a:p>
        </p:txBody>
      </p:sp>
      <p:pic>
        <p:nvPicPr>
          <p:cNvPr id="24578" name="Picture 20" descr="C:\Users\Lenovo\AppData\Local\Microsoft\Windows\Temporary Internet Files\Content.IE5\A58NA6YC\MC90023664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333375"/>
            <a:ext cx="1814512" cy="1752600"/>
          </a:xfrm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539750" y="2400300"/>
          <a:ext cx="8280920" cy="363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53019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есть в уголке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Обогащение среды</a:t>
                      </a:r>
                      <a:endParaRPr lang="ru-RU" sz="2800" dirty="0"/>
                    </a:p>
                  </a:txBody>
                  <a:tcPr/>
                </a:tc>
              </a:tr>
              <a:tr h="12868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Атрибуты для игры «Магазин»</a:t>
                      </a:r>
                      <a:endParaRPr lang="ru-RU" baseline="0" dirty="0" smtClean="0"/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/>
                        <a:t>(отделы «Овощи, фрукты»,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/>
                        <a:t>«Хлебобулочные изделия»)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2.Атрибуты для игры «Больница» (на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приеме у врача гастроэнтеролога,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выезд</a:t>
                      </a:r>
                      <a:r>
                        <a:rPr lang="ru-RU" baseline="0" dirty="0" smtClean="0"/>
                        <a:t> скорой помощи</a:t>
                      </a:r>
                      <a:r>
                        <a:rPr lang="ru-RU" dirty="0" smtClean="0"/>
                        <a:t>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3. Атрибуты для игры «Кафе»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(приготовление блюда, обслуживание столика)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4. Банкомат в магазине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Алгоритмы проведения</a:t>
                      </a:r>
                      <a:r>
                        <a:rPr lang="ru-RU" baseline="0" dirty="0" smtClean="0"/>
                        <a:t> игр «Магазин», «Больница», «Кафе»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Размещение атрибутики для игр в специально оборудованные контейнеры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Касса,  деньги, спецодежда для продавца, грузчика, наборы продуктов для разрезания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600" cy="1930400"/>
          </a:xfrm>
        </p:spPr>
        <p:txBody>
          <a:bodyPr/>
          <a:lstStyle/>
          <a:p>
            <a:r>
              <a:rPr lang="ru-RU" sz="3200" smtClean="0"/>
              <a:t>С/р игра «Магазин»</a:t>
            </a:r>
            <a:br>
              <a:rPr lang="ru-RU" sz="3200" smtClean="0"/>
            </a:br>
            <a:r>
              <a:rPr lang="ru-RU" sz="3200" smtClean="0"/>
              <a:t>(банкомат, капуста и картофель из бумаги)</a:t>
            </a:r>
          </a:p>
        </p:txBody>
      </p:sp>
      <p:pic>
        <p:nvPicPr>
          <p:cNvPr id="25602" name="Picture 2" descr="C:\Users\Lenovo\Desktop\подг14-15\тем нед фото\IMG_3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2060575"/>
            <a:ext cx="3452813" cy="4603750"/>
          </a:xfrm>
        </p:spPr>
      </p:pic>
      <p:pic>
        <p:nvPicPr>
          <p:cNvPr id="25603" name="Picture 4" descr="C:\Users\Lenovo\Desktop\подг14-15\тем нед фото\IMG_3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89641">
            <a:off x="-331787" y="269716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:\Users\Lenovo\Desktop\подг14-15\тем нед фото\IMG_3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88913"/>
            <a:ext cx="313531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С/р игра «Кафе» (фруктовое пирожное из ткани, пицца из бумаги)</a:t>
            </a:r>
          </a:p>
        </p:txBody>
      </p:sp>
      <p:pic>
        <p:nvPicPr>
          <p:cNvPr id="26626" name="Picture 2" descr="C:\Users\Lenovo\Desktop\подг14-15\тем нед фото\IMG_3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598862" cy="4795837"/>
          </a:xfrm>
        </p:spPr>
      </p:pic>
      <p:pic>
        <p:nvPicPr>
          <p:cNvPr id="26627" name="Picture 3" descr="C:\Users\Lenovo\Desktop\подг14-15\тем нед фото\IMG_36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3868737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3575050" cy="3744913"/>
          </a:xfrm>
        </p:spPr>
        <p:txBody>
          <a:bodyPr/>
          <a:lstStyle/>
          <a:p>
            <a:r>
              <a:rPr lang="ru-RU" smtClean="0"/>
              <a:t>Вызов врача</a:t>
            </a:r>
            <a:br>
              <a:rPr lang="ru-RU" smtClean="0"/>
            </a:br>
            <a:r>
              <a:rPr lang="ru-RU" smtClean="0"/>
              <a:t>скорой помощи</a:t>
            </a:r>
          </a:p>
        </p:txBody>
      </p:sp>
      <p:pic>
        <p:nvPicPr>
          <p:cNvPr id="27650" name="Picture 2" descr="C:\Users\Lenovo\Desktop\подг14-15\тем нед фото\IMG_3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548680"/>
            <a:ext cx="4525962" cy="6034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708400" y="274638"/>
            <a:ext cx="4978400" cy="1143000"/>
          </a:xfrm>
        </p:spPr>
        <p:txBody>
          <a:bodyPr/>
          <a:lstStyle/>
          <a:p>
            <a:r>
              <a:rPr lang="ru-RU" smtClean="0"/>
              <a:t>Уголок мальчиков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2205038"/>
          <a:ext cx="8291264" cy="311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/>
                <a:gridCol w="4145632"/>
              </a:tblGrid>
              <a:tr h="551108">
                <a:tc>
                  <a:txBody>
                    <a:bodyPr/>
                    <a:lstStyle/>
                    <a:p>
                      <a:r>
                        <a:rPr lang="ru-RU" dirty="0" smtClean="0"/>
                        <a:t>Что</a:t>
                      </a:r>
                      <a:r>
                        <a:rPr lang="ru-RU" baseline="0" dirty="0" smtClean="0"/>
                        <a:t> есть в уголке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Обогащение среды</a:t>
                      </a:r>
                      <a:endParaRPr lang="ru-RU" dirty="0"/>
                    </a:p>
                  </a:txBody>
                  <a:tcPr/>
                </a:tc>
              </a:tr>
              <a:tr h="55110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Машины для с/</a:t>
                      </a:r>
                      <a:r>
                        <a:rPr lang="ru-RU" dirty="0" err="1" smtClean="0"/>
                        <a:t>р</a:t>
                      </a:r>
                      <a:r>
                        <a:rPr lang="ru-RU" dirty="0" smtClean="0"/>
                        <a:t> «Гараж»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Конструктор</a:t>
                      </a:r>
                      <a:r>
                        <a:rPr lang="ru-RU" baseline="0" dirty="0" smtClean="0"/>
                        <a:t> разного размера и  разных видов д</a:t>
                      </a:r>
                      <a:r>
                        <a:rPr lang="ru-RU" dirty="0" smtClean="0"/>
                        <a:t>ля строительства (поля,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овощехранилища,</a:t>
                      </a:r>
                      <a:r>
                        <a:rPr lang="ru-RU" baseline="0" dirty="0" smtClean="0"/>
                        <a:t> теплицы, сада)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Игрушки из</a:t>
                      </a:r>
                      <a:r>
                        <a:rPr lang="ru-RU" baseline="0" dirty="0" smtClean="0"/>
                        <a:t> «к</a:t>
                      </a:r>
                      <a:r>
                        <a:rPr lang="ru-RU" dirty="0" smtClean="0"/>
                        <a:t>индер-сюрприза»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Фуражки полицейского, работника ГИБДД, жезл</a:t>
                      </a:r>
                      <a:r>
                        <a:rPr lang="ru-RU" baseline="0" dirty="0" smtClean="0"/>
                        <a:t> регулировщика, дорожные 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Спецтехника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Схемы построек</a:t>
                      </a:r>
                      <a:r>
                        <a:rPr lang="ru-RU" baseline="0" dirty="0" smtClean="0"/>
                        <a:t> (поле, овощехранилища, сада, теплицы)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Маршрутные листы для движения транспорта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Спецодежда (грузчик, охранник, строителя)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85" name="Picture 2" descr="C:\Users\Lenovo\AppData\Local\Microsoft\Windows\Temporary Internet Files\Content.IE5\V9FMN0IU\MM90028365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3995738" y="274638"/>
            <a:ext cx="4691062" cy="922337"/>
          </a:xfrm>
        </p:spPr>
        <p:txBody>
          <a:bodyPr/>
          <a:lstStyle/>
          <a:p>
            <a:r>
              <a:rPr lang="ru-RU" sz="2800" smtClean="0"/>
              <a:t>Овощехранилище</a:t>
            </a:r>
            <a:br>
              <a:rPr lang="ru-RU" sz="2800" smtClean="0"/>
            </a:br>
            <a:r>
              <a:rPr lang="ru-RU" sz="2800" smtClean="0"/>
              <a:t>Сад,огород</a:t>
            </a:r>
          </a:p>
        </p:txBody>
      </p:sp>
      <p:pic>
        <p:nvPicPr>
          <p:cNvPr id="29698" name="Picture 2" descr="C:\Users\Lenovo\Desktop\подг14-15\тем нед фото\IMG_36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500438"/>
            <a:ext cx="4173538" cy="3130550"/>
          </a:xfrm>
        </p:spPr>
      </p:pic>
      <p:pic>
        <p:nvPicPr>
          <p:cNvPr id="29699" name="Picture 3" descr="C:\Users\Lenovo\Desktop\подг14-15\тем нед фото\IMG_36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3401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Lenovo\Desktop\подг14-15\тем нед фото\IMG_36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525" y="1412875"/>
            <a:ext cx="40005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429000"/>
            <a:ext cx="21605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140200" y="274638"/>
            <a:ext cx="4546600" cy="1143000"/>
          </a:xfrm>
        </p:spPr>
        <p:txBody>
          <a:bodyPr/>
          <a:lstStyle/>
          <a:p>
            <a:r>
              <a:rPr lang="ru-RU" sz="3600" smtClean="0"/>
              <a:t>Театрализованный уголок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276475"/>
          <a:ext cx="82296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есть в</a:t>
                      </a:r>
                      <a:r>
                        <a:rPr lang="ru-RU" baseline="0" dirty="0" smtClean="0"/>
                        <a:t> уголке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Обогащение среды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Маски о</a:t>
                      </a:r>
                      <a:r>
                        <a:rPr lang="ru-RU" baseline="0" dirty="0" smtClean="0"/>
                        <a:t>вощей, фруктов, грибов</a:t>
                      </a:r>
                    </a:p>
                    <a:p>
                      <a:r>
                        <a:rPr lang="ru-RU" baseline="0" dirty="0" smtClean="0"/>
                        <a:t>2. Атрибуты для драматизации сказки «Репка»</a:t>
                      </a:r>
                    </a:p>
                    <a:p>
                      <a:r>
                        <a:rPr lang="ru-RU" baseline="0" dirty="0" smtClean="0"/>
                        <a:t>3. Ширма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Атрибуты для драматизации сказки «Пых»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Алгоритмы драматизации сказок «Репка», «Пых»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3" name="Picture 4" descr="C:\Users\Lenovo\AppData\Local\Microsoft\Windows\Temporary Internet Files\Content.IE5\CDA5OM1I\MC9000890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200818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Гастроли в другие группы с инсценировкой стихотворения «Овощи»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59788" y="5949950"/>
            <a:ext cx="227012" cy="17621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1747" name="Рисунок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1337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789363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916238" y="274638"/>
            <a:ext cx="5770562" cy="1143000"/>
          </a:xfrm>
        </p:spPr>
        <p:txBody>
          <a:bodyPr/>
          <a:lstStyle/>
          <a:p>
            <a:r>
              <a:rPr lang="ru-RU" smtClean="0"/>
              <a:t>Книжный уголок</a:t>
            </a: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есть в</a:t>
                      </a:r>
                      <a:r>
                        <a:rPr lang="ru-RU" sz="2800" baseline="0" dirty="0" smtClean="0"/>
                        <a:t> уголке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Обогащение среды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Книги В. </a:t>
                      </a:r>
                      <a:r>
                        <a:rPr lang="ru-RU" sz="2800" dirty="0" err="1" smtClean="0"/>
                        <a:t>Сутеев</a:t>
                      </a:r>
                      <a:r>
                        <a:rPr lang="ru-RU" sz="2800" dirty="0" smtClean="0"/>
                        <a:t> «Под грибом», 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«Яблоко»,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dirty="0" smtClean="0"/>
                        <a:t>«Дядя Миша», «Мешок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яблок»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2800" dirty="0" smtClean="0"/>
                        <a:t>Р.Н. С  «Репка», «Пых»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2800" dirty="0" smtClean="0"/>
                        <a:t>Загадки и стихи</a:t>
                      </a:r>
                      <a:r>
                        <a:rPr lang="ru-RU" sz="2800" baseline="0" dirty="0" smtClean="0"/>
                        <a:t> о дарах природы.</a:t>
                      </a:r>
                      <a:endParaRPr lang="ru-RU" sz="280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1.Пополнение  уголка книгой «Приключение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Чипполино</a:t>
                      </a:r>
                      <a:r>
                        <a:rPr lang="ru-RU" sz="2800" dirty="0" smtClean="0"/>
                        <a:t>» Дж. </a:t>
                      </a:r>
                      <a:r>
                        <a:rPr lang="ru-RU" sz="2800" dirty="0" err="1" smtClean="0"/>
                        <a:t>Родари</a:t>
                      </a:r>
                      <a:r>
                        <a:rPr lang="ru-RU" sz="280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9" name="Picture 7" descr="C:\Users\Lenovo\AppData\Local\Microsoft\Windows\Temporary Internet Files\Content.IE5\A58NA6YC\MC9002329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17970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995738" y="274638"/>
            <a:ext cx="4691062" cy="1143000"/>
          </a:xfrm>
        </p:spPr>
        <p:txBody>
          <a:bodyPr/>
          <a:lstStyle/>
          <a:p>
            <a:r>
              <a:rPr lang="ru-RU" smtClean="0"/>
              <a:t>Уголок природы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420938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936"/>
                <a:gridCol w="28906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Что есть в уголке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Обогащение</a:t>
                      </a:r>
                      <a:r>
                        <a:rPr lang="ru-RU" sz="2000" baseline="0" dirty="0" smtClean="0"/>
                        <a:t> среды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Тематические альбомы:</a:t>
                      </a:r>
                      <a:r>
                        <a:rPr lang="ru-RU" sz="2000" baseline="0" dirty="0" smtClean="0"/>
                        <a:t> овощи, фрукты, ягоды, грибы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Выставка поделок из природного материала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«Мини - огород»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Схема прорастания лука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Календарь наблюдения за погодой (картинки с изображением растений в разное время года)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Гербарий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 smtClean="0"/>
                        <a:t>«Овощная яма» (контейнер для хранения моркови)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81" name="Picture 3" descr="C:\Users\Lenovo\AppData\Local\Microsoft\Windows\Temporary Internet Files\Content.IE5\CDA5OM1I\MC9004418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170497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6659563" y="333375"/>
            <a:ext cx="2027237" cy="5832475"/>
          </a:xfrm>
        </p:spPr>
        <p:txBody>
          <a:bodyPr/>
          <a:lstStyle/>
          <a:p>
            <a:pPr algn="r"/>
            <a:r>
              <a:rPr lang="ru-RU" sz="2800" smtClean="0">
                <a:latin typeface="Arial" charset="0"/>
              </a:rPr>
              <a:t>Работа</a:t>
            </a:r>
            <a:r>
              <a:rPr lang="ru-RU" sz="2800" smtClean="0"/>
              <a:t> </a:t>
            </a:r>
            <a:r>
              <a:rPr lang="ru-RU" sz="2800" smtClean="0">
                <a:latin typeface="Arial" charset="0"/>
              </a:rPr>
              <a:t>в</a:t>
            </a:r>
            <a:r>
              <a:rPr lang="ru-RU" sz="2800" smtClean="0"/>
              <a:t> огород</a:t>
            </a:r>
            <a:r>
              <a:rPr lang="ru-RU" sz="2800" smtClean="0">
                <a:latin typeface="Arial" charset="0"/>
              </a:rPr>
              <a:t>е</a:t>
            </a:r>
            <a:r>
              <a:rPr lang="ru-RU" sz="2800" smtClean="0"/>
              <a:t>: девочки собирают морковь, а мальчики</a:t>
            </a:r>
            <a:br>
              <a:rPr lang="ru-RU" sz="2800" smtClean="0"/>
            </a:br>
            <a:r>
              <a:rPr lang="ru-RU" sz="2800" smtClean="0"/>
              <a:t> щавель .</a:t>
            </a:r>
            <a:br>
              <a:rPr lang="ru-RU" sz="2800" smtClean="0"/>
            </a:br>
            <a:r>
              <a:rPr lang="ru-RU" sz="2800" smtClean="0">
                <a:latin typeface="Arial" charset="0"/>
              </a:rPr>
              <a:t>С</a:t>
            </a:r>
            <a:r>
              <a:rPr lang="ru-RU" sz="2800" smtClean="0"/>
              <a:t>уши</a:t>
            </a:r>
            <a:r>
              <a:rPr lang="ru-RU" sz="2400" smtClean="0">
                <a:latin typeface="Arial" charset="0"/>
              </a:rPr>
              <a:t>м</a:t>
            </a:r>
            <a:r>
              <a:rPr lang="ru-RU" sz="2800" smtClean="0"/>
              <a:t> </a:t>
            </a:r>
            <a:br>
              <a:rPr lang="ru-RU" sz="2800" smtClean="0"/>
            </a:br>
            <a:r>
              <a:rPr lang="ru-RU" sz="2800" smtClean="0"/>
              <a:t>плоды для гербария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16913" y="5661025"/>
            <a:ext cx="287535" cy="4651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379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3"/>
          <p:cNvPicPr>
            <a:picLocks noChangeArrowheads="1"/>
          </p:cNvPicPr>
          <p:nvPr/>
        </p:nvPicPr>
        <p:blipFill>
          <a:blip r:embed="rId3" cstate="print"/>
          <a:srcRect l="124" r="829"/>
          <a:stretch>
            <a:fillRect/>
          </a:stretch>
        </p:blipFill>
        <p:spPr bwMode="auto">
          <a:xfrm>
            <a:off x="3276600" y="188913"/>
            <a:ext cx="33829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40213"/>
            <a:ext cx="309562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C:\Users\Lenovo\Desktop\подг14-15\тем нед фото\IMG_3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429000"/>
            <a:ext cx="313213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r>
              <a:rPr lang="ru-RU" smtClean="0"/>
              <a:t>Музыкальный уголок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76475"/>
          <a:ext cx="8229600" cy="388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58627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Что есть в уголке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Обогащение среды</a:t>
                      </a:r>
                      <a:endParaRPr lang="ru-RU" sz="2200" dirty="0"/>
                    </a:p>
                  </a:txBody>
                  <a:tcPr/>
                </a:tc>
              </a:tr>
              <a:tr h="345819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200" dirty="0" smtClean="0"/>
                        <a:t>Музыкальные инструменты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dirty="0" smtClean="0"/>
                        <a:t>Схема игры мелодии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dirty="0" smtClean="0"/>
                        <a:t>«Горошина» </a:t>
                      </a:r>
                      <a:r>
                        <a:rPr lang="ru-RU" sz="2200" baseline="0" dirty="0" smtClean="0"/>
                        <a:t>для </a:t>
                      </a:r>
                      <a:r>
                        <a:rPr lang="ru-RU" sz="2200" dirty="0" smtClean="0"/>
                        <a:t>металлофона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dirty="0" smtClean="0"/>
                        <a:t>Магнитофон, ноутбук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dirty="0" err="1" smtClean="0"/>
                        <a:t>Минусовки</a:t>
                      </a:r>
                      <a:r>
                        <a:rPr lang="ru-RU" sz="2200" dirty="0" smtClean="0"/>
                        <a:t> муз.</a:t>
                      </a:r>
                      <a:r>
                        <a:rPr lang="ru-RU" sz="2200" baseline="0" dirty="0" smtClean="0"/>
                        <a:t> произведений, разучиваемых к «Осеннему празднику»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baseline="0" dirty="0" smtClean="0"/>
                        <a:t>Правила игры на муз. инструментах</a:t>
                      </a:r>
                      <a:endParaRPr lang="ru-RU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200" dirty="0" smtClean="0"/>
                        <a:t>Картотеки хороводных игр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dirty="0" smtClean="0"/>
                        <a:t>Мелодии</a:t>
                      </a:r>
                      <a:r>
                        <a:rPr lang="ru-RU" sz="2200" baseline="0" dirty="0" smtClean="0"/>
                        <a:t> для игры на других музыкальных инструментах (барабане, маракасе и т.д.)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baseline="0" dirty="0" smtClean="0"/>
                        <a:t>Музыкальные дидактические игры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29" name="Picture 2" descr="C:\Users\Lenovo\AppData\Local\Microsoft\Windows\Temporary Internet Files\Content.IE5\NWP79T8Y\MC9004381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8913"/>
            <a:ext cx="15970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Мелодия для металлофона</a:t>
            </a:r>
          </a:p>
        </p:txBody>
      </p:sp>
      <p:pic>
        <p:nvPicPr>
          <p:cNvPr id="35843" name="Picture 3" descr="C:\Users\Lenovo\Desktop\подг14-15\тем нед фото\IMG_3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6084888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r>
              <a:rPr lang="ru-RU" smtClean="0"/>
              <a:t>Работа с родителями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338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6423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есть в уголке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Обогащение среды</a:t>
                      </a:r>
                      <a:endParaRPr lang="ru-RU" dirty="0"/>
                    </a:p>
                  </a:txBody>
                  <a:tcPr/>
                </a:tc>
              </a:tr>
              <a:tr h="3707911">
                <a:tc>
                  <a:txBody>
                    <a:bodyPr/>
                    <a:lstStyle/>
                    <a:p>
                      <a:r>
                        <a:rPr lang="ru-RU" dirty="0" smtClean="0"/>
                        <a:t>1. Выставка объемных  фруктов и овощей</a:t>
                      </a:r>
                    </a:p>
                    <a:p>
                      <a:r>
                        <a:rPr lang="ru-RU" dirty="0" smtClean="0"/>
                        <a:t>2. Стенд «Что было, что сейчас, что будет» (Перечень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действий работы</a:t>
                      </a:r>
                      <a:r>
                        <a:rPr lang="ru-RU" baseline="0" dirty="0" smtClean="0"/>
                        <a:t> с детьми и заданий для родителей</a:t>
                      </a:r>
                      <a:r>
                        <a:rPr lang="ru-RU" dirty="0" smtClean="0"/>
                        <a:t>)</a:t>
                      </a:r>
                    </a:p>
                    <a:p>
                      <a:r>
                        <a:rPr lang="ru-RU" dirty="0" smtClean="0"/>
                        <a:t>3. Консультации</a:t>
                      </a:r>
                      <a:r>
                        <a:rPr lang="ru-RU" baseline="0" dirty="0" smtClean="0"/>
                        <a:t> «Витамины в овощах и фруктах»</a:t>
                      </a:r>
                    </a:p>
                    <a:p>
                      <a:r>
                        <a:rPr lang="ru-RU" baseline="0" dirty="0" smtClean="0"/>
                        <a:t>4. Стихи «Овощи»</a:t>
                      </a:r>
                    </a:p>
                    <a:p>
                      <a:r>
                        <a:rPr lang="ru-RU" baseline="0" dirty="0" smtClean="0"/>
                        <a:t>5.Таблица «Как мы учим стихи»</a:t>
                      </a:r>
                    </a:p>
                    <a:p>
                      <a:r>
                        <a:rPr lang="ru-RU" baseline="0" dirty="0" smtClean="0"/>
                        <a:t>6. Стенгазеты «Любимое блюдо моей  семьи» (этапы приготовления блюда)</a:t>
                      </a:r>
                    </a:p>
                    <a:p>
                      <a:r>
                        <a:rPr lang="ru-RU" baseline="0" dirty="0" smtClean="0"/>
                        <a:t>7. Уголок «Ими гордится группа»</a:t>
                      </a:r>
                    </a:p>
                    <a:p>
                      <a:r>
                        <a:rPr lang="ru-RU" baseline="0" dirty="0" smtClean="0"/>
                        <a:t>8. Фото для размещения в закрытой соц. сети (ведут  сами родители)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1.Фотоотчет</a:t>
                      </a:r>
                      <a:r>
                        <a:rPr lang="ru-RU" baseline="0" dirty="0" smtClean="0"/>
                        <a:t> со стихами о проделанной работе по данной теме в виде стенгазеты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877" name="Picture 7" descr="C:\Users\Lenovo\AppData\Local\Microsoft\Windows\Temporary Internet Files\Content.IE5\CDA5OM1I\MC9002977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161607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53816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39528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765175"/>
            <a:ext cx="30003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5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2952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393700" y="0"/>
            <a:ext cx="8229600" cy="908050"/>
          </a:xfrm>
        </p:spPr>
        <p:txBody>
          <a:bodyPr/>
          <a:lstStyle/>
          <a:p>
            <a:r>
              <a:rPr lang="ru-RU" smtClean="0"/>
              <a:t>Нам понадобятся:</a:t>
            </a:r>
          </a:p>
        </p:txBody>
      </p:sp>
      <p:pic>
        <p:nvPicPr>
          <p:cNvPr id="3891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18816">
            <a:off x="206375" y="1608138"/>
            <a:ext cx="283368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188" y="971550"/>
            <a:ext cx="29686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49923">
            <a:off x="5145882" y="2721769"/>
            <a:ext cx="47879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205038"/>
            <a:ext cx="54721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C:\Users\Lenovo\Desktop\подг14-15\Любимое блюдо\Изображение 7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5783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100" y="274638"/>
            <a:ext cx="43307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Видео и </a:t>
            </a:r>
            <a:r>
              <a:rPr lang="ru-RU" dirty="0" err="1" smtClean="0"/>
              <a:t>аудиотека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060575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Что есть в уголке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Обогащение среды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Презентации</a:t>
                      </a:r>
                      <a:r>
                        <a:rPr lang="ru-RU" sz="2400" baseline="0" dirty="0" smtClean="0"/>
                        <a:t> этапов приготовления блюд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Презентации «Что нам осень принесла», «Какие витамины содержатся в овощах и фруктах»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Проектор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Экран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Ноутбук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Магнитофон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Познавательные фильмы для детей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dirty="0" smtClean="0"/>
                        <a:t>«О пользе овощей и фруктов», «Откуда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dirty="0" smtClean="0"/>
                        <a:t>хлеб</a:t>
                      </a:r>
                      <a:r>
                        <a:rPr lang="ru-RU" sz="2400" baseline="0" dirty="0" smtClean="0"/>
                        <a:t> пришел», «Вред немытых фруктов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baseline="0" dirty="0" smtClean="0"/>
                        <a:t>и овощей»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baseline="0" dirty="0" smtClean="0"/>
                        <a:t>2. Музыкальные произведения</a:t>
                      </a:r>
                      <a:endParaRPr lang="ru-RU" sz="240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3" name="Picture 2" descr="C:\Users\Lenovo\AppData\Local\Microsoft\Windows\Temporary Internet Files\Content.IE5\V9FMN0IU\MC9003571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18256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700338" y="274638"/>
            <a:ext cx="5986462" cy="1282700"/>
          </a:xfrm>
        </p:spPr>
        <p:txBody>
          <a:bodyPr/>
          <a:lstStyle/>
          <a:p>
            <a:r>
              <a:rPr lang="ru-RU" sz="3600" smtClean="0"/>
              <a:t>Уголок художественного творчества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204865"/>
          <a:ext cx="822960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3787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есть в уголке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Обогащение среды</a:t>
                      </a:r>
                      <a:endParaRPr lang="ru-RU" sz="2800" dirty="0"/>
                    </a:p>
                  </a:txBody>
                  <a:tcPr/>
                </a:tc>
              </a:tr>
              <a:tr h="363858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800" dirty="0" smtClean="0"/>
                        <a:t>Натюрморты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Трафареты овощей, фруктов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Схемы</a:t>
                      </a:r>
                      <a:r>
                        <a:rPr lang="ru-RU" sz="2800" baseline="0" dirty="0" smtClean="0"/>
                        <a:t> – картинки алгоритма рисования деревьев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1.Репродукции картин известных художников (пейзажи, натюрморты )</a:t>
                      </a:r>
                    </a:p>
                    <a:p>
                      <a:r>
                        <a:rPr lang="ru-RU" sz="2800" dirty="0" smtClean="0"/>
                        <a:t>2. Печати</a:t>
                      </a:r>
                    </a:p>
                    <a:p>
                      <a:r>
                        <a:rPr lang="ru-RU" sz="2800" dirty="0" smtClean="0"/>
                        <a:t>3.</a:t>
                      </a:r>
                      <a:r>
                        <a:rPr lang="ru-RU" sz="2800" baseline="0" dirty="0" smtClean="0"/>
                        <a:t> Воздушные фломастеры</a:t>
                      </a:r>
                    </a:p>
                    <a:p>
                      <a:r>
                        <a:rPr lang="ru-RU" sz="2800" baseline="0" dirty="0" smtClean="0"/>
                        <a:t>4.Алгоритмы рисования натюрморта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73" name="Picture 3" descr="C:\Users\Lenovo\AppData\Local\Microsoft\Windows\Temporary Internet Files\Content.IE5\A58NA6YC\MC9004326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2160587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ru-RU" sz="3600" smtClean="0"/>
              <a:t/>
            </a:r>
            <a:br>
              <a:rPr lang="ru-RU" sz="3600" smtClean="0"/>
            </a:br>
            <a:r>
              <a:rPr lang="ru-RU" sz="2400" smtClean="0"/>
              <a:t>Знакомство с картиной «Рожь» И. Шишкина. </a:t>
            </a:r>
            <a:br>
              <a:rPr lang="ru-RU" sz="2400" smtClean="0"/>
            </a:br>
            <a:r>
              <a:rPr lang="ru-RU" sz="2400" smtClean="0"/>
              <a:t>Рисование «Хлебное поле»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6386" name="Рисунок 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408238"/>
            <a:ext cx="41084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398713"/>
            <a:ext cx="40655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100" dirty="0" smtClean="0"/>
              <a:t>1. Кружок «Волшебная иголка» - Яблоки  на яблоне, изготовленные руками детей</a:t>
            </a:r>
            <a:br>
              <a:rPr lang="ru-RU" sz="3100" dirty="0" smtClean="0"/>
            </a:br>
            <a:r>
              <a:rPr lang="ru-RU" sz="3100" dirty="0" smtClean="0"/>
              <a:t>2.Графический диктант «Грибы»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33525"/>
            <a:ext cx="3589338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92250"/>
            <a:ext cx="4017963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987675" y="274638"/>
            <a:ext cx="5699125" cy="1425575"/>
          </a:xfrm>
        </p:spPr>
        <p:txBody>
          <a:bodyPr/>
          <a:lstStyle/>
          <a:p>
            <a:r>
              <a:rPr lang="ru-RU" sz="4000" smtClean="0"/>
              <a:t>Спортивный уголок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8313" y="2349500"/>
          <a:ext cx="822960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321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есть в уголке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Обогащение среды</a:t>
                      </a:r>
                      <a:endParaRPr lang="ru-RU" sz="2800" dirty="0"/>
                    </a:p>
                  </a:txBody>
                  <a:tcPr/>
                </a:tc>
              </a:tr>
              <a:tr h="283116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800" dirty="0" smtClean="0"/>
                        <a:t>Муляжи овощей,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фруктов, грибов и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другие атрибуты для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проведения эстафет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dirty="0" smtClean="0"/>
                        <a:t>2.</a:t>
                      </a:r>
                      <a:r>
                        <a:rPr lang="ru-RU" sz="2800" baseline="0" dirty="0" smtClean="0"/>
                        <a:t> Мяч для проведения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err="1" smtClean="0"/>
                        <a:t>п</a:t>
                      </a:r>
                      <a:r>
                        <a:rPr lang="ru-RU" sz="2800" baseline="0" dirty="0" smtClean="0"/>
                        <a:t>/и «</a:t>
                      </a:r>
                      <a:r>
                        <a:rPr lang="ru-RU" sz="2800" baseline="0" dirty="0" err="1" smtClean="0"/>
                        <a:t>Арбузики</a:t>
                      </a:r>
                      <a:r>
                        <a:rPr lang="ru-RU" sz="2800" baseline="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sz="2800" baseline="0" dirty="0" smtClean="0"/>
                        <a:t>Алгоритмы проведения </a:t>
                      </a:r>
                      <a:r>
                        <a:rPr lang="ru-RU" sz="2800" baseline="0" dirty="0" err="1" smtClean="0"/>
                        <a:t>п</a:t>
                      </a:r>
                      <a:r>
                        <a:rPr lang="ru-RU" sz="2800" baseline="0" dirty="0" smtClean="0"/>
                        <a:t>/и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800" baseline="0" dirty="0" smtClean="0"/>
                        <a:t>Пополнение картотеки подвижных игр и упражнений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5" name="Picture 3" descr="C:\Users\Lenovo\AppData\Local\Microsoft\Windows\Temporary Internet Files\Content.IE5\NWP79T8Y\MC9003488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18446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987675" y="274638"/>
            <a:ext cx="5699125" cy="1143000"/>
          </a:xfrm>
        </p:spPr>
        <p:txBody>
          <a:bodyPr/>
          <a:lstStyle/>
          <a:p>
            <a:r>
              <a:rPr lang="ru-RU" sz="3600" smtClean="0"/>
              <a:t>Уголок настольно-печатных и дидактических игр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8313" y="2420938"/>
          <a:ext cx="8229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2901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есть в  уголке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Обогащение среды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ru-RU" sz="2000" u="sng" dirty="0" smtClean="0"/>
                        <a:t>Настольно-печатные</a:t>
                      </a:r>
                      <a:r>
                        <a:rPr lang="ru-RU" sz="2000" u="sng" baseline="0" dirty="0" smtClean="0"/>
                        <a:t> игры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000" dirty="0" smtClean="0"/>
                        <a:t>«Собери грибы», «Во саду ли в огороде»,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000" dirty="0" smtClean="0"/>
                        <a:t>«Что где растет?»,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«Сладкое, горькое,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000" dirty="0" smtClean="0"/>
                        <a:t>соленое»,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«Кулинарное</a:t>
                      </a:r>
                      <a:r>
                        <a:rPr lang="ru-RU" sz="2000" baseline="0" dirty="0" smtClean="0"/>
                        <a:t> лото</a:t>
                      </a:r>
                      <a:r>
                        <a:rPr lang="ru-RU" sz="2000" dirty="0" smtClean="0"/>
                        <a:t>»,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«Поваренок»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000" u="sng" dirty="0" smtClean="0"/>
                        <a:t>Дидактические</a:t>
                      </a:r>
                      <a:r>
                        <a:rPr lang="ru-RU" sz="2000" u="sng" baseline="0" dirty="0" smtClean="0"/>
                        <a:t> </a:t>
                      </a:r>
                      <a:r>
                        <a:rPr lang="ru-RU" sz="2000" u="sng" dirty="0" smtClean="0"/>
                        <a:t>игры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000" dirty="0" smtClean="0"/>
                        <a:t>«Назови одним словом»,</a:t>
                      </a:r>
                      <a:r>
                        <a:rPr lang="ru-RU" sz="2000" baseline="0" dirty="0" smtClean="0"/>
                        <a:t>«Четвертый лишний»,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000" baseline="0" dirty="0" smtClean="0"/>
                        <a:t>«Съедобное несъедобное»,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000" baseline="0" dirty="0" smtClean="0"/>
                        <a:t>«С какой ветки детки»</a:t>
                      </a:r>
                      <a:endParaRPr lang="ru-RU" sz="2000" dirty="0" smtClean="0"/>
                    </a:p>
                    <a:p>
                      <a:pPr marL="514350" indent="-514350">
                        <a:buNone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Д/и</a:t>
                      </a:r>
                      <a:r>
                        <a:rPr lang="ru-RU" baseline="0" dirty="0" smtClean="0"/>
                        <a:t> «Подбери пару»,</a:t>
                      </a:r>
                    </a:p>
                    <a:p>
                      <a:r>
                        <a:rPr lang="ru-RU" baseline="0" dirty="0" err="1" smtClean="0"/>
                        <a:t>Меморина</a:t>
                      </a:r>
                      <a:r>
                        <a:rPr lang="ru-RU" baseline="0" dirty="0" smtClean="0"/>
                        <a:t> «Дары осени»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69" name="Picture 2" descr="C:\Users\Lenovo\AppData\Local\Microsoft\Windows\Temporary Internet Files\Content.IE5\A58NA6YC\MP9004387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5431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Lenovo\Desktop\подг14-15\тем нед фото\IMG_36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0322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Lenovo\Desktop\подг14-15\тем нед фото\IMG_36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81463">
            <a:off x="3774281" y="864394"/>
            <a:ext cx="520223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Lenovo\Desktop\подг14-15\тем нед фото\IMG_36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5291137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6334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dirty="0" smtClean="0"/>
              <a:t>«С какой ветки детки»,</a:t>
            </a:r>
            <a:r>
              <a:rPr lang="ru-RU" sz="2700" dirty="0" smtClean="0"/>
              <a:t>«Приготовь суп» (щи, борщ, гороховый)</a:t>
            </a:r>
            <a:endParaRPr lang="ru-RU" sz="2700" dirty="0"/>
          </a:p>
        </p:txBody>
      </p:sp>
      <p:pic>
        <p:nvPicPr>
          <p:cNvPr id="21506" name="Picture 1" descr="C:\Users\Lenovo\Desktop\подг14-15\тем нед фото\IMG_3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3889375" cy="2808288"/>
          </a:xfrm>
        </p:spPr>
      </p:pic>
      <p:pic>
        <p:nvPicPr>
          <p:cNvPr id="21507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716338"/>
            <a:ext cx="24479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0575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857</Words>
  <Application>Microsoft Office PowerPoint</Application>
  <PresentationFormat>Экран (4:3)</PresentationFormat>
  <Paragraphs>146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Анализ предметно – развивающей среды в группе  (подготовительная к школе группа) по теме  «Урожай собирай, на зиму запасай»</vt:lpstr>
      <vt:lpstr>Книжный уголок</vt:lpstr>
      <vt:lpstr>Уголок художественного творчества</vt:lpstr>
      <vt:lpstr> Знакомство с картиной «Рожь» И. Шишкина.  Рисование «Хлебное поле» </vt:lpstr>
      <vt:lpstr>1. Кружок «Волшебная иголка» - Яблоки  на яблоне, изготовленные руками детей 2.Графический диктант «Грибы» </vt:lpstr>
      <vt:lpstr>Спортивный уголок</vt:lpstr>
      <vt:lpstr>Уголок настольно-печатных и дидактических игр</vt:lpstr>
      <vt:lpstr>Презентация PowerPoint</vt:lpstr>
      <vt:lpstr>«С какой ветки детки»,«Приготовь суп» (щи, борщ, гороховый)</vt:lpstr>
      <vt:lpstr>Уголок экспериментирования</vt:lpstr>
      <vt:lpstr>Презентация PowerPoint</vt:lpstr>
      <vt:lpstr>Уголок девочек</vt:lpstr>
      <vt:lpstr>С/р игра «Магазин» (банкомат, капуста и картофель из бумаги)</vt:lpstr>
      <vt:lpstr>С/р игра «Кафе» (фруктовое пирожное из ткани, пицца из бумаги)</vt:lpstr>
      <vt:lpstr>Вызов врача скорой помощи</vt:lpstr>
      <vt:lpstr>Уголок мальчиков</vt:lpstr>
      <vt:lpstr>Овощехранилище Сад,огород</vt:lpstr>
      <vt:lpstr>Театрализованный уголок</vt:lpstr>
      <vt:lpstr>Гастроли в другие группы с инсценировкой стихотворения «Овощи»</vt:lpstr>
      <vt:lpstr>Уголок природы</vt:lpstr>
      <vt:lpstr>Работа в огороде: девочки собирают морковь, а мальчики  щавель . Сушим  плоды для гербария</vt:lpstr>
      <vt:lpstr>Музыкальный уголок</vt:lpstr>
      <vt:lpstr>Мелодия для металлофона</vt:lpstr>
      <vt:lpstr>Работа с родителями</vt:lpstr>
      <vt:lpstr>Презентация PowerPoint</vt:lpstr>
      <vt:lpstr>Нам понадобятся:</vt:lpstr>
      <vt:lpstr>Презентация PowerPoint</vt:lpstr>
      <vt:lpstr>Видео и аудиотека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предметно – развивающей среды в группе  (старший дошкольный возраст) по теме  «Урожай собирай, на зиму запасай»</dc:title>
  <dc:creator>Lenovo</dc:creator>
  <cp:lastModifiedBy>Natasha</cp:lastModifiedBy>
  <cp:revision>35</cp:revision>
  <dcterms:created xsi:type="dcterms:W3CDTF">2014-10-26T12:56:25Z</dcterms:created>
  <dcterms:modified xsi:type="dcterms:W3CDTF">2015-12-06T18:08:45Z</dcterms:modified>
</cp:coreProperties>
</file>