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2EF7D2-7BEF-44A5-983E-4985EC04C09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1A27947-56BA-41A8-921F-9FAFB0260195}">
      <dgm:prSet/>
      <dgm:spPr/>
      <dgm:t>
        <a:bodyPr/>
        <a:lstStyle/>
        <a:p>
          <a:pPr rtl="0"/>
          <a:r>
            <a:rPr lang="ru-RU" dirty="0" smtClean="0">
              <a:solidFill>
                <a:srgbClr val="FFFF00"/>
              </a:solidFill>
              <a:latin typeface="Arial Black" pitchFamily="34" charset="0"/>
            </a:rPr>
            <a:t>Желаю вам увлекательного путешествия в мир литературных героев Льва Кассиля</a:t>
          </a:r>
          <a:endParaRPr lang="ru-RU" dirty="0">
            <a:solidFill>
              <a:srgbClr val="FFFF00"/>
            </a:solidFill>
            <a:latin typeface="Arial Black" pitchFamily="34" charset="0"/>
          </a:endParaRPr>
        </a:p>
      </dgm:t>
    </dgm:pt>
    <dgm:pt modelId="{FA7BA688-5DA8-423C-AE9D-DFF6E8EC6BA4}" type="parTrans" cxnId="{BECA9EFE-33CA-4D21-83BB-DEDA7A3381A4}">
      <dgm:prSet/>
      <dgm:spPr/>
      <dgm:t>
        <a:bodyPr/>
        <a:lstStyle/>
        <a:p>
          <a:endParaRPr lang="ru-RU"/>
        </a:p>
      </dgm:t>
    </dgm:pt>
    <dgm:pt modelId="{921F94AC-7B77-46F6-AEBA-779C9F84B6FC}" type="sibTrans" cxnId="{BECA9EFE-33CA-4D21-83BB-DEDA7A3381A4}">
      <dgm:prSet/>
      <dgm:spPr/>
      <dgm:t>
        <a:bodyPr/>
        <a:lstStyle/>
        <a:p>
          <a:endParaRPr lang="ru-RU"/>
        </a:p>
      </dgm:t>
    </dgm:pt>
    <dgm:pt modelId="{1F755AE9-F231-4D22-8763-07829E8A83DD}" type="pres">
      <dgm:prSet presAssocID="{2C2EF7D2-7BEF-44A5-983E-4985EC04C0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53E0CC-ED57-4B63-B900-D685BE125B17}" type="pres">
      <dgm:prSet presAssocID="{F1A27947-56BA-41A8-921F-9FAFB0260195}" presName="hierRoot1" presStyleCnt="0">
        <dgm:presLayoutVars>
          <dgm:hierBranch val="init"/>
        </dgm:presLayoutVars>
      </dgm:prSet>
      <dgm:spPr/>
    </dgm:pt>
    <dgm:pt modelId="{61A86328-8385-40D0-A739-84816E0806A2}" type="pres">
      <dgm:prSet presAssocID="{F1A27947-56BA-41A8-921F-9FAFB0260195}" presName="rootComposite1" presStyleCnt="0"/>
      <dgm:spPr/>
    </dgm:pt>
    <dgm:pt modelId="{07CB2F0A-5890-4933-8922-68A0EEED94A4}" type="pres">
      <dgm:prSet presAssocID="{F1A27947-56BA-41A8-921F-9FAFB02601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133B90-77B0-4411-9438-667BE514EAA5}" type="pres">
      <dgm:prSet presAssocID="{F1A27947-56BA-41A8-921F-9FAFB026019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39652D2-47CC-4AC5-AF2B-EF048A83B0E9}" type="pres">
      <dgm:prSet presAssocID="{F1A27947-56BA-41A8-921F-9FAFB0260195}" presName="hierChild2" presStyleCnt="0"/>
      <dgm:spPr/>
    </dgm:pt>
    <dgm:pt modelId="{88616781-5256-4497-8A39-EE2A71E00567}" type="pres">
      <dgm:prSet presAssocID="{F1A27947-56BA-41A8-921F-9FAFB0260195}" presName="hierChild3" presStyleCnt="0"/>
      <dgm:spPr/>
    </dgm:pt>
  </dgm:ptLst>
  <dgm:cxnLst>
    <dgm:cxn modelId="{BC22B303-54E3-42A8-90E6-92C8D31F1A0A}" type="presOf" srcId="{F1A27947-56BA-41A8-921F-9FAFB0260195}" destId="{1A133B90-77B0-4411-9438-667BE514EAA5}" srcOrd="1" destOrd="0" presId="urn:microsoft.com/office/officeart/2005/8/layout/orgChart1"/>
    <dgm:cxn modelId="{BECA9EFE-33CA-4D21-83BB-DEDA7A3381A4}" srcId="{2C2EF7D2-7BEF-44A5-983E-4985EC04C09E}" destId="{F1A27947-56BA-41A8-921F-9FAFB0260195}" srcOrd="0" destOrd="0" parTransId="{FA7BA688-5DA8-423C-AE9D-DFF6E8EC6BA4}" sibTransId="{921F94AC-7B77-46F6-AEBA-779C9F84B6FC}"/>
    <dgm:cxn modelId="{F0389DD0-05CD-4D53-AF66-49308840B1C4}" type="presOf" srcId="{2C2EF7D2-7BEF-44A5-983E-4985EC04C09E}" destId="{1F755AE9-F231-4D22-8763-07829E8A83DD}" srcOrd="0" destOrd="0" presId="urn:microsoft.com/office/officeart/2005/8/layout/orgChart1"/>
    <dgm:cxn modelId="{A358F278-2BA9-4172-9B85-19C878340AC0}" type="presOf" srcId="{F1A27947-56BA-41A8-921F-9FAFB0260195}" destId="{07CB2F0A-5890-4933-8922-68A0EEED94A4}" srcOrd="0" destOrd="0" presId="urn:microsoft.com/office/officeart/2005/8/layout/orgChart1"/>
    <dgm:cxn modelId="{D57716DA-5264-487B-80AD-57BE2C8850A4}" type="presParOf" srcId="{1F755AE9-F231-4D22-8763-07829E8A83DD}" destId="{B053E0CC-ED57-4B63-B900-D685BE125B17}" srcOrd="0" destOrd="0" presId="urn:microsoft.com/office/officeart/2005/8/layout/orgChart1"/>
    <dgm:cxn modelId="{5F9BAE42-CF52-49D5-B37A-9262DB49DFD7}" type="presParOf" srcId="{B053E0CC-ED57-4B63-B900-D685BE125B17}" destId="{61A86328-8385-40D0-A739-84816E0806A2}" srcOrd="0" destOrd="0" presId="urn:microsoft.com/office/officeart/2005/8/layout/orgChart1"/>
    <dgm:cxn modelId="{4523FA39-116D-45C8-8B9D-98900FF9DC0C}" type="presParOf" srcId="{61A86328-8385-40D0-A739-84816E0806A2}" destId="{07CB2F0A-5890-4933-8922-68A0EEED94A4}" srcOrd="0" destOrd="0" presId="urn:microsoft.com/office/officeart/2005/8/layout/orgChart1"/>
    <dgm:cxn modelId="{2D2F386B-7151-43AF-BDBD-EE9DC531928F}" type="presParOf" srcId="{61A86328-8385-40D0-A739-84816E0806A2}" destId="{1A133B90-77B0-4411-9438-667BE514EAA5}" srcOrd="1" destOrd="0" presId="urn:microsoft.com/office/officeart/2005/8/layout/orgChart1"/>
    <dgm:cxn modelId="{D4D10FAF-8B29-4B9D-AF88-EC6D090DAAD3}" type="presParOf" srcId="{B053E0CC-ED57-4B63-B900-D685BE125B17}" destId="{A39652D2-47CC-4AC5-AF2B-EF048A83B0E9}" srcOrd="1" destOrd="0" presId="urn:microsoft.com/office/officeart/2005/8/layout/orgChart1"/>
    <dgm:cxn modelId="{75D661D8-71FE-46D4-AA70-5F42B11568C3}" type="presParOf" srcId="{B053E0CC-ED57-4B63-B900-D685BE125B17}" destId="{88616781-5256-4497-8A39-EE2A71E0056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B2F0A-5890-4933-8922-68A0EEED94A4}">
      <dsp:nvSpPr>
        <dsp:cNvPr id="0" name=""/>
        <dsp:cNvSpPr/>
      </dsp:nvSpPr>
      <dsp:spPr>
        <a:xfrm>
          <a:off x="254118" y="324"/>
          <a:ext cx="6900095" cy="3450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solidFill>
                <a:srgbClr val="FFFF00"/>
              </a:solidFill>
              <a:latin typeface="Arial Black" pitchFamily="34" charset="0"/>
            </a:rPr>
            <a:t>Желаю вам увлекательного путешествия в мир литературных героев Льва Кассиля</a:t>
          </a:r>
          <a:endParaRPr lang="ru-RU" sz="4200" kern="1200" dirty="0">
            <a:solidFill>
              <a:srgbClr val="FFFF00"/>
            </a:solidFill>
            <a:latin typeface="Arial Black" pitchFamily="34" charset="0"/>
          </a:endParaRPr>
        </a:p>
      </dsp:txBody>
      <dsp:txXfrm>
        <a:off x="254118" y="324"/>
        <a:ext cx="6900095" cy="3450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9F%D0%BB%D0%BE%D1%89%D0%B0%D0%B4%D1%8C_%D0%A1%D0%B2%D0%BE%D0%B1%D0%BE%D0%B4%D1%8B_(%D0%AD%D0%BD%D0%B3%D0%B5%D0%BB%D1%8C%D1%81)&amp;action=edit&amp;redlink=1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70_%D0%B3%D0%BE%D0%B4" TargetMode="External"/><Relationship Id="rId13" Type="http://schemas.openxmlformats.org/officeDocument/2006/relationships/hyperlink" Target="https://ru.wikipedia.org/wiki/%D0%9F%D0%BE%D0%B2%D0%B5%D1%81%D1%82%D1%8C" TargetMode="External"/><Relationship Id="rId18" Type="http://schemas.openxmlformats.org/officeDocument/2006/relationships/hyperlink" Target="https://ru.wikipedia.org/wiki/%D0%A1%D1%82%D0%B0%D0%BB%D0%B8%D0%BD%D1%81%D0%BA%D0%B0%D1%8F_%D0%BF%D1%80%D0%B5%D0%BC%D0%B8%D1%8F" TargetMode="External"/><Relationship Id="rId3" Type="http://schemas.openxmlformats.org/officeDocument/2006/relationships/hyperlink" Target="https://ru.wikipedia.org/wiki/1905_%D0%B3%D0%BE%D0%B4" TargetMode="External"/><Relationship Id="rId7" Type="http://schemas.openxmlformats.org/officeDocument/2006/relationships/hyperlink" Target="https://ru.wikipedia.org/wiki/21_%D0%B8%D1%8E%D0%BD%D1%8F" TargetMode="External"/><Relationship Id="rId12" Type="http://schemas.openxmlformats.org/officeDocument/2006/relationships/hyperlink" Target="https://ru.wikipedia.org/wiki/%D0%94%D0%B5%D1%82%D1%81%D0%BA%D0%B8%D0%B9_%D0%BF%D0%B8%D1%81%D0%B0%D1%82%D0%B5%D0%BB%D1%8C" TargetMode="External"/><Relationship Id="rId17" Type="http://schemas.openxmlformats.org/officeDocument/2006/relationships/image" Target="../media/image4.png"/><Relationship Id="rId2" Type="http://schemas.openxmlformats.org/officeDocument/2006/relationships/hyperlink" Target="https://ru.wikipedia.org/wiki/10_%D0%B8%D1%8E%D0%BB%D1%8F" TargetMode="External"/><Relationship Id="rId16" Type="http://schemas.openxmlformats.org/officeDocument/2006/relationships/hyperlink" Target="https://commons.wikimedia.org/wiki/File:Flag_of_the_Soviet_Union.svg?uselang=r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A0%D0%BE%D1%81%D1%81%D0%B8%D0%B9%D1%81%D0%BA%D0%B0%D1%8F_%D0%B8%D0%BC%D0%BF%D0%B5%D1%80%D0%B8%D1%8F" TargetMode="External"/><Relationship Id="rId11" Type="http://schemas.openxmlformats.org/officeDocument/2006/relationships/hyperlink" Target="https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5" Type="http://schemas.openxmlformats.org/officeDocument/2006/relationships/hyperlink" Target="https://ru.wikipedia.org/wiki/%D0%A1%D0%B0%D1%80%D0%B0%D1%82%D0%BE%D0%B2%D1%81%D0%BA%D0%B0%D1%8F_%D0%B3%D1%83%D0%B1%D0%B5%D1%80%D0%BD%D0%B8%D1%8F" TargetMode="External"/><Relationship Id="rId15" Type="http://schemas.openxmlformats.org/officeDocument/2006/relationships/image" Target="../media/image3.jpeg"/><Relationship Id="rId10" Type="http://schemas.openxmlformats.org/officeDocument/2006/relationships/hyperlink" Target="https://ru.wikipedia.org/wiki/%D0%A0%D0%BE%D1%81%D1%81%D0%B8%D0%B9%D1%81%D0%BA%D0%B0%D1%8F_%D0%A1%D0%BE%D0%B2%D0%B5%D1%82%D1%81%D0%BA%D0%B0%D1%8F_%D0%A4%D0%B5%D0%B4%D0%B5%D1%80%D0%B0%D1%82%D0%B8%D0%B2%D0%BD%D0%B0%D1%8F_%D0%A1%D0%BE%D1%86%D0%B8%D0%B0%D0%BB%D0%B8%D1%81%D1%82%D0%B8%D1%87%D0%B5%D1%81%D0%BA%D0%B0%D1%8F_%D0%A0%D0%B5%D1%81%D0%BF%D1%83%D0%B1%D0%BB%D0%B8%D0%BA%D0%B0" TargetMode="External"/><Relationship Id="rId19" Type="http://schemas.openxmlformats.org/officeDocument/2006/relationships/image" Target="../media/image5.png"/><Relationship Id="rId4" Type="http://schemas.openxmlformats.org/officeDocument/2006/relationships/hyperlink" Target="https://ru.wikipedia.org/wiki/%D0%9F%D0%BE%D0%BA%D1%80%D0%BE%D0%B2%D1%81%D0%BA%D0%B0%D1%8F_%D1%81%D0%BB%D0%BE%D0%B1%D0%BE%D0%B4%D0%B0" TargetMode="External"/><Relationship Id="rId9" Type="http://schemas.openxmlformats.org/officeDocument/2006/relationships/hyperlink" Target="https://ru.wikipedia.org/wiki/%D0%9C%D0%BE%D1%81%D0%BA%D0%B2%D0%B0" TargetMode="External"/><Relationship Id="rId14" Type="http://schemas.openxmlformats.org/officeDocument/2006/relationships/hyperlink" Target="https://ru.wikipedia.org/wiki/%D0%A0%D0%B0%D1%81%D1%81%D0%BA%D0%B0%D0%B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sz="2400" b="1" i="1" dirty="0" smtClean="0"/>
              <a:t>10 </a:t>
            </a:r>
            <a:r>
              <a:rPr lang="ru-RU" sz="2400" b="1" i="1" dirty="0"/>
              <a:t>июля - </a:t>
            </a:r>
            <a:r>
              <a:rPr lang="ru-RU" sz="2400" b="1" i="1" dirty="0" smtClean="0"/>
              <a:t>110 </a:t>
            </a:r>
            <a:r>
              <a:rPr lang="ru-RU" sz="2400" b="1" i="1" dirty="0"/>
              <a:t>лет со дня рождения</a:t>
            </a:r>
          </a:p>
          <a:p>
            <a:r>
              <a:rPr lang="ru-RU" sz="2400" b="1" i="1" dirty="0"/>
              <a:t>Льва Абрамовича Кассиля (1905-1970),</a:t>
            </a:r>
          </a:p>
          <a:p>
            <a:r>
              <a:rPr lang="ru-RU" sz="2400" b="1" i="1" dirty="0"/>
              <a:t>советского писателя.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1643782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Всем детям 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ровесник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412146-432772c6fc30c50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2420888"/>
            <a:ext cx="4464496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228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g-fotki.yandex.ru/get/6210/129253331.d/0_7dc6a_398b5011_X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3888432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«Музыкальная шкатулка»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http://img-fotki.yandex.ru/get/6111/129253331.d/0_7dc6c_697a90f5_X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04864"/>
            <a:ext cx="4752528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019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g-fotki.yandex.ru/get/6303/129253331.d/0_7dc6e_27b450ce_X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700808"/>
            <a:ext cx="8784976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ВЫХОД НА ЛЕСТНИЦУ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939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g-fotki.yandex.ru/get/6111/129253331.d/0_7dc70_f10ab6e9_X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2913905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ДИЗАЙН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http://img-fotki.yandex.ru/get/6301/129253331.d/0_7dc72_de08f231_X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0768"/>
            <a:ext cx="4968552" cy="237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g-fotki.yandex.ru/get/6306/129253331.d/0_7dc73_fb29b121_X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861048"/>
            <a:ext cx="5683794" cy="2957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5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g-fotki.yandex.ru/get/6110/129253331.d/0_7dc77_c95d28aa_X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168352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 Narrow" pitchFamily="34" charset="0"/>
              </a:rPr>
              <a:t>Вырезки из газет и страницы журналов со статьями о </a:t>
            </a:r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Кассиле</a:t>
            </a:r>
            <a:r>
              <a:rPr lang="ru-RU" sz="2800" dirty="0" smtClean="0">
                <a:solidFill>
                  <a:srgbClr val="FF0000"/>
                </a:solidFill>
                <a:latin typeface="Arial Narrow" pitchFamily="34" charset="0"/>
              </a:rPr>
              <a:t>. </a:t>
            </a:r>
            <a:br>
              <a:rPr lang="ru-RU" sz="2800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Клуб </a:t>
            </a: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болельщиков.</a:t>
            </a:r>
          </a:p>
        </p:txBody>
      </p:sp>
      <p:pic>
        <p:nvPicPr>
          <p:cNvPr id="5" name="Рисунок 4" descr="http://img-fotki.yandex.ru/get/6308/129253331.d/0_7dc7d_b311ba83_X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4963715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4975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g-fotki.yandex.ru/get/6301/129253331.d/0_7dc82_b08cf4e0_X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556792"/>
            <a:ext cx="3528392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>
                <a:solidFill>
                  <a:srgbClr val="FF0000"/>
                </a:solidFill>
              </a:rPr>
              <a:t>К</a:t>
            </a:r>
            <a:r>
              <a:rPr lang="ru-RU" sz="3200" i="1" dirty="0" smtClean="0">
                <a:solidFill>
                  <a:srgbClr val="FF0000"/>
                </a:solidFill>
              </a:rPr>
              <a:t>омната </a:t>
            </a:r>
            <a:r>
              <a:rPr lang="ru-RU" sz="3200" i="1" dirty="0">
                <a:solidFill>
                  <a:srgbClr val="FF0000"/>
                </a:solidFill>
              </a:rPr>
              <a:t>для детей, которых водят туда группами из разных городских школ</a:t>
            </a:r>
            <a:r>
              <a:rPr lang="ru-RU" sz="4800" i="1" dirty="0">
                <a:solidFill>
                  <a:srgbClr val="FF0000"/>
                </a:solidFill>
              </a:rPr>
              <a:t/>
            </a:r>
            <a:br>
              <a:rPr lang="ru-RU" sz="4800" i="1" dirty="0">
                <a:solidFill>
                  <a:srgbClr val="FF0000"/>
                </a:solidFill>
              </a:rPr>
            </a:br>
            <a:endParaRPr lang="ru-RU" sz="4800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img-fotki.yandex.ru/get/6301/129253331.d/0_7dc83_d0691cbf_X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32856"/>
            <a:ext cx="4968552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00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g-fotki.yandex.ru/get/6311/129253331.19/0_7ef34_be357251_-1-X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772816"/>
            <a:ext cx="8640960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 В </a:t>
            </a:r>
            <a:r>
              <a:rPr lang="ru-RU" sz="3600" dirty="0">
                <a:solidFill>
                  <a:srgbClr val="FF0000"/>
                </a:solidFill>
              </a:rPr>
              <a:t>сквере </a:t>
            </a:r>
            <a:r>
              <a:rPr lang="ru-RU" sz="3600" dirty="0" smtClean="0">
                <a:solidFill>
                  <a:srgbClr val="FF0000"/>
                </a:solidFill>
              </a:rPr>
              <a:t>имени Л. Кассиля </a:t>
            </a:r>
            <a:r>
              <a:rPr lang="ru-RU" sz="3600" dirty="0">
                <a:solidFill>
                  <a:srgbClr val="FF0000"/>
                </a:solidFill>
              </a:rPr>
              <a:t>на 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 tooltip="Площадь Свободы (Энгельс) (страница отсутствует)"/>
              </a:rPr>
              <a:t>Площади Свободы</a:t>
            </a:r>
            <a:r>
              <a:rPr lang="ru-RU" sz="3600" dirty="0">
                <a:solidFill>
                  <a:srgbClr val="FF0000"/>
                </a:solidFill>
              </a:rPr>
              <a:t> ему установлен памятник.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18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557486"/>
              </p:ext>
            </p:extLst>
          </p:nvPr>
        </p:nvGraphicFramePr>
        <p:xfrm>
          <a:off x="872067" y="2675467"/>
          <a:ext cx="7408333" cy="345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8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Лев Абрамович Кассиль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7858191"/>
              </p:ext>
            </p:extLst>
          </p:nvPr>
        </p:nvGraphicFramePr>
        <p:xfrm>
          <a:off x="4788024" y="1700808"/>
          <a:ext cx="4176464" cy="5020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/>
                <a:gridCol w="2423864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Дата рождения: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  <a:hlinkClick r:id="rId2" tooltip="10 июля"/>
                        </a:rPr>
                        <a:t>10 июля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  <a:hlinkClick r:id="rId3" tooltip="1905 год"/>
                        </a:rPr>
                        <a:t>1905</a:t>
                      </a:r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г.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Место рождения: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400" u="none" strike="noStrike" dirty="0">
                          <a:effectLst/>
                          <a:hlinkClick r:id="rId4" tooltip="Покровская слобода"/>
                        </a:rPr>
                        <a:t>Покровская слобода</a:t>
                      </a:r>
                      <a:r>
                        <a:rPr lang="ru-RU" sz="1400" dirty="0">
                          <a:effectLst/>
                        </a:rPr>
                        <a:t>,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  <a:hlinkClick r:id="rId5" tooltip="Саратовская губерния"/>
                        </a:rPr>
                        <a:t>Саратовская губерния</a:t>
                      </a:r>
                      <a:r>
                        <a:rPr lang="ru-RU" sz="1400" dirty="0">
                          <a:effectLst/>
                        </a:rPr>
                        <a:t>,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  <a:hlinkClick r:id="rId6" tooltip="Российская империя"/>
                        </a:rPr>
                        <a:t>Российская империя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</a:tr>
              <a:tr h="67465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 смерти: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400" u="none" strike="noStrike" dirty="0">
                          <a:effectLst/>
                          <a:hlinkClick r:id="rId7" tooltip="21 июня"/>
                        </a:rPr>
                        <a:t>21 июня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effectLst/>
                          <a:hlinkClick r:id="rId8" tooltip="1970 год"/>
                        </a:rPr>
                        <a:t>1970</a:t>
                      </a:r>
                      <a:r>
                        <a:rPr lang="ru-RU" sz="1400" dirty="0">
                          <a:effectLst/>
                        </a:rPr>
                        <a:t> (64 года)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</a:tr>
              <a:tr h="69350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Место смерти: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400" u="none" strike="noStrike" dirty="0">
                          <a:effectLst/>
                          <a:hlinkClick r:id="rId9" tooltip="Москва"/>
                        </a:rPr>
                        <a:t>Москва</a:t>
                      </a:r>
                      <a:r>
                        <a:rPr lang="ru-RU" sz="1400" dirty="0">
                          <a:effectLst/>
                        </a:rPr>
                        <a:t>, </a:t>
                      </a:r>
                      <a:r>
                        <a:rPr lang="ru-RU" sz="1400" u="none" strike="noStrike" dirty="0">
                          <a:effectLst/>
                          <a:hlinkClick r:id="rId10" tooltip="Российская Советская Федеративная Социалистическая Республика"/>
                        </a:rPr>
                        <a:t>РСФСР</a:t>
                      </a:r>
                      <a:r>
                        <a:rPr lang="ru-RU" sz="1400" dirty="0">
                          <a:effectLst/>
                        </a:rPr>
                        <a:t>, </a:t>
                      </a:r>
                      <a:r>
                        <a:rPr lang="ru-RU" sz="1400" u="none" strike="noStrike" dirty="0">
                          <a:effectLst/>
                          <a:hlinkClick r:id="rId11" tooltip="Союз Советских Социалистических Республик"/>
                        </a:rPr>
                        <a:t>СССР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</a:tr>
              <a:tr h="61762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Гражданство (подданство):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effectLst/>
                          <a:hlinkClick r:id="rId11" tooltip="Союз Советских Социалистических Республик"/>
                        </a:rPr>
                        <a:t>СССР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</a:tr>
              <a:tr h="38737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Род деятельности: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400" u="none" strike="noStrike" dirty="0">
                          <a:effectLst/>
                          <a:hlinkClick r:id="rId12" tooltip="Детский писатель"/>
                        </a:rPr>
                        <a:t>детский писатель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</a:tr>
              <a:tr h="38737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Жанр: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400" u="none" strike="noStrike" dirty="0">
                          <a:effectLst/>
                          <a:hlinkClick r:id="rId13" tooltip="Повесть"/>
                        </a:rPr>
                        <a:t>повесть</a:t>
                      </a:r>
                      <a:r>
                        <a:rPr lang="ru-RU" sz="1400" dirty="0">
                          <a:effectLst/>
                        </a:rPr>
                        <a:t>, </a:t>
                      </a:r>
                      <a:r>
                        <a:rPr lang="ru-RU" sz="1400" u="none" strike="noStrike" dirty="0">
                          <a:effectLst/>
                          <a:hlinkClick r:id="rId14" tooltip="Рассказ"/>
                        </a:rPr>
                        <a:t>рассказ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</a:tr>
              <a:tr h="38737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Премии: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rgbClr val="252525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960" marR="60960" marT="60960" marB="60960"/>
                </a:tc>
              </a:tr>
            </a:tbl>
          </a:graphicData>
        </a:graphic>
      </p:graphicFrame>
      <p:pic>
        <p:nvPicPr>
          <p:cNvPr id="2050" name="Picture 2" descr="E:\1891_lev_kassil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248472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2" descr="Описание: Flag of the Soviet Union.sv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881188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1" descr="Описание: Сталинская премия — 1951">
            <a:hlinkClick r:id="rId18" tooltip="&quot;Сталинская премия — 1951&quot;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417" y="6406851"/>
            <a:ext cx="1905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00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412309-9f29204664d1eecd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628800"/>
            <a:ext cx="8712968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Музей Л. А. </a:t>
            </a:r>
            <a:r>
              <a:rPr lang="ru-RU" sz="2400" b="1" i="1" dirty="0" smtClean="0">
                <a:solidFill>
                  <a:srgbClr val="FF0000"/>
                </a:solidFill>
              </a:rPr>
              <a:t>Кассиля   открыт </a:t>
            </a:r>
            <a:r>
              <a:rPr lang="ru-RU" sz="2400" b="1" i="1" dirty="0">
                <a:solidFill>
                  <a:srgbClr val="FF0000"/>
                </a:solidFill>
              </a:rPr>
              <a:t>9 ноября 1995 года в городе Энгельсе, на родине писателя. </a:t>
            </a:r>
            <a:br>
              <a:rPr lang="ru-RU" sz="2400" b="1" i="1" dirty="0">
                <a:solidFill>
                  <a:srgbClr val="FF0000"/>
                </a:solidFill>
              </a:rPr>
            </a:br>
            <a:endParaRPr lang="ru-RU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9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067944" y="332656"/>
            <a:ext cx="5076056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Вечером 11 октября 1492 года Христофор Колумб, на 68-й день своего плавания, заметил вдали какой-то движущийся свет, Колумб пошел на огонёк и открыл Америку.</a:t>
            </a:r>
          </a:p>
          <a:p>
            <a:pPr marL="0" indent="0">
              <a:buNone/>
            </a:pPr>
            <a:r>
              <a:rPr lang="ru-RU" dirty="0" smtClean="0"/>
              <a:t>Вечером 8 февраля  1914 года мы с братом отбывали наказание в углу. На 12-й минуте братишку, как младшего, помиловали, но он отказался покинуть меня, пока мой срок не истечет, и остался в углу. Несколько минут затем мы вдумчиво и осязательно исследовали недра своих носов. На 4- минуте, когда носы были исчерпаны, мы открыли </a:t>
            </a:r>
            <a:r>
              <a:rPr lang="ru-RU" dirty="0" err="1" smtClean="0"/>
              <a:t>Швамбранию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E:\konduit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81642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697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g-fotki.yandex.ru/get/6303/129253331.d/0_7dc54_6007d7ac_X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916832"/>
            <a:ext cx="8712968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ДОБРО ПОЖАЛОВАТЬ!!!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92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g-fotki.yandex.ru/get/6307/129253331.d/0_7dc5a_510e182b_X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484784"/>
            <a:ext cx="8712968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Первое </a:t>
            </a: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помещение которое встречает нас. Это восстановленная частичка класса где учился Лев</a:t>
            </a:r>
            <a:br>
              <a:rPr lang="ru-RU" sz="2400" dirty="0">
                <a:solidFill>
                  <a:srgbClr val="FF0000"/>
                </a:solidFill>
                <a:latin typeface="Arial Black" pitchFamily="34" charset="0"/>
              </a:rPr>
            </a:b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11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g-fotki.yandex.ru/get/6308/129253331.d/0_7dc5c_2e804e22_X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556792"/>
            <a:ext cx="8640960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 Narrow" pitchFamily="34" charset="0"/>
              </a:rPr>
              <a:t>Все стены музея по максимуму заполнены фотографиями времен молодости писателя. Сверху фото города Энгельса и Саратова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98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g-fotki.yandex.ru/get/6303/129253331.d/0_7dc5d_2346cd31_X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700808"/>
            <a:ext cx="4176464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рамках под стеклом множество писем, черновиков и эскизов. Отрывки журналов, с псевдонимом "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Леф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". Много всего. Можно отдельно каждую рамку по полчаса изучать.</a:t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g-fotki.yandex.ru/get/6308/129253331.d/0_7dc5e_59094aff_X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536504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5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g-fotki.yandex.ru/get/6305/129253331.d/0_7dc5f_6f682e29_X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2942456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FF0000"/>
                </a:solidFill>
              </a:rPr>
              <a:t>В одной комнате устроили декорации корабля, на котором в детстве Лев с братом фантазировали и путешествовали в </a:t>
            </a:r>
            <a:r>
              <a:rPr lang="ru-RU" sz="2700" b="1" dirty="0" err="1">
                <a:solidFill>
                  <a:srgbClr val="FF0000"/>
                </a:solidFill>
              </a:rPr>
              <a:t>Швамбранию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Рисунок 4" descr="http://img-fotki.yandex.ru/get/6300/129253331.d/0_7dc60_d0ab3547_X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0808"/>
            <a:ext cx="5395763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71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109</TotalTime>
  <Words>283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                   Всем детям ровесник </vt:lpstr>
      <vt:lpstr>Лев Абрамович Кассиль</vt:lpstr>
      <vt:lpstr>Музей Л. А. Кассиля   открыт 9 ноября 1995 года в городе Энгельсе, на родине писателя.  </vt:lpstr>
      <vt:lpstr>Презентация PowerPoint</vt:lpstr>
      <vt:lpstr>ДОБРО ПОЖАЛОВАТЬ!!!</vt:lpstr>
      <vt:lpstr>Первое помещение которое встречает нас. Это восстановленная частичка класса где учился Лев </vt:lpstr>
      <vt:lpstr>Все стены музея по максимуму заполнены фотографиями времен молодости писателя. Сверху фото города Энгельса и Саратова.</vt:lpstr>
      <vt:lpstr>В рамках под стеклом множество писем, черновиков и эскизов. Отрывки журналов, с псевдонимом "Леф". Много всего. Можно отдельно каждую рамку по полчаса изучать. </vt:lpstr>
      <vt:lpstr>В одной комнате устроили декорации корабля, на котором в детстве Лев с братом фантазировали и путешествовали в Швамбранию </vt:lpstr>
      <vt:lpstr>«Музыкальная шкатулка»</vt:lpstr>
      <vt:lpstr>ВЫХОД НА ЛЕСТНИЦУ</vt:lpstr>
      <vt:lpstr>ДИЗАЙН</vt:lpstr>
      <vt:lpstr>Вырезки из газет и страницы журналов со статьями о Кассиле.  Клуб болельщиков.</vt:lpstr>
      <vt:lpstr>Комната для детей, которых водят туда группами из разных городских школ </vt:lpstr>
      <vt:lpstr> В сквере имени Л. Кассиля на Площади Свободы ему установлен памятник.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 детям ровесник</dc:title>
  <dc:creator>артемий</dc:creator>
  <cp:lastModifiedBy>user</cp:lastModifiedBy>
  <cp:revision>9</cp:revision>
  <dcterms:created xsi:type="dcterms:W3CDTF">2015-07-12T11:32:21Z</dcterms:created>
  <dcterms:modified xsi:type="dcterms:W3CDTF">2015-07-15T14:07:28Z</dcterms:modified>
</cp:coreProperties>
</file>