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ms-office.vbaPro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6" r:id="rId3"/>
    <p:sldId id="265" r:id="rId4"/>
    <p:sldId id="268" r:id="rId5"/>
    <p:sldId id="269" r:id="rId6"/>
    <p:sldId id="270" r:id="rId7"/>
    <p:sldId id="264" r:id="rId8"/>
    <p:sldId id="271" r:id="rId9"/>
    <p:sldId id="272" r:id="rId10"/>
    <p:sldId id="273" r:id="rId11"/>
    <p:sldId id="267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47" autoAdjust="0"/>
    <p:restoredTop sz="94660"/>
  </p:normalViewPr>
  <p:slideViewPr>
    <p:cSldViewPr>
      <p:cViewPr varScale="1">
        <p:scale>
          <a:sx n="95" d="100"/>
          <a:sy n="95" d="100"/>
        </p:scale>
        <p:origin x="-4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от 08.10.2011 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CCF98-34B6-46AC-9FB0-C003F1B25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 математике</a:t>
            </a:r>
          </a:p>
          <a:p>
            <a:r>
              <a:rPr lang="ru-RU" dirty="0" smtClean="0"/>
              <a:t>тема «Сложение и вычитание. </a:t>
            </a:r>
          </a:p>
          <a:p>
            <a:r>
              <a:rPr lang="ru-RU" dirty="0" smtClean="0"/>
              <a:t>3 класс </a:t>
            </a:r>
            <a:r>
              <a:rPr lang="en-US" dirty="0" smtClean="0"/>
              <a:t>I</a:t>
            </a:r>
            <a:r>
              <a:rPr lang="ru-RU" dirty="0" smtClean="0"/>
              <a:t> полугодие»</a:t>
            </a:r>
            <a:endParaRPr lang="ru-RU" dirty="0"/>
          </a:p>
        </p:txBody>
      </p:sp>
    </p:spTree>
    <p:custDataLst>
      <p:tags r:id="rId2"/>
    </p:custDataLst>
    <p:controls>
      <p:control spid="1086" name="TextBox1" r:id="rId3" imgW="2952720" imgH="285840"/>
    </p:controls>
    <p:extLst>
      <p:ext uri="{BB962C8B-B14F-4D97-AF65-F5344CB8AC3E}">
        <p14:creationId xmlns=""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9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4102" name="Rectangle 47"/>
          <p:cNvSpPr>
            <a:spLocks noChangeArrowheads="1"/>
          </p:cNvSpPr>
          <p:nvPr/>
        </p:nvSpPr>
        <p:spPr bwMode="auto">
          <a:xfrm>
            <a:off x="1042988" y="274638"/>
            <a:ext cx="7643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rgbClr val="FF0000"/>
                </a:solidFill>
                <a:latin typeface="Arial" charset="0"/>
              </a:rPr>
              <a:t>Реши задачу: </a:t>
            </a:r>
            <a:r>
              <a:rPr lang="ru-RU" sz="2400" dirty="0" smtClean="0">
                <a:solidFill>
                  <a:srgbClr val="7030A0"/>
                </a:solidFill>
                <a:latin typeface="Arial" charset="0"/>
              </a:rPr>
              <a:t>Маша истратила 54 рубля. Надя на 8 рублей меньше. Сколько денег истратила Надя?</a:t>
            </a:r>
            <a:endParaRPr lang="ru-RU" sz="24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4103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44</a:t>
            </a:r>
            <a:endParaRPr lang="ru-RU" sz="2400" dirty="0">
              <a:latin typeface="Arial" charset="0"/>
            </a:endParaRPr>
          </a:p>
        </p:txBody>
      </p:sp>
      <p:sp>
        <p:nvSpPr>
          <p:cNvPr id="4104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46</a:t>
            </a:r>
            <a:endParaRPr lang="ru-RU" sz="2400" dirty="0">
              <a:latin typeface="Arial" charset="0"/>
            </a:endParaRPr>
          </a:p>
        </p:txBody>
      </p:sp>
      <p:sp>
        <p:nvSpPr>
          <p:cNvPr id="4105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62</a:t>
            </a:r>
            <a:endParaRPr lang="ru-RU" sz="2400" dirty="0">
              <a:latin typeface="Arial" charset="0"/>
            </a:endParaRPr>
          </a:p>
        </p:txBody>
      </p:sp>
      <p:sp>
        <p:nvSpPr>
          <p:cNvPr id="410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8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49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111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4102" name="Rectangle 47"/>
          <p:cNvSpPr>
            <a:spLocks noChangeArrowheads="1"/>
          </p:cNvSpPr>
          <p:nvPr/>
        </p:nvSpPr>
        <p:spPr bwMode="auto">
          <a:xfrm>
            <a:off x="1042988" y="274638"/>
            <a:ext cx="7643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latin typeface="Arial" charset="0"/>
              </a:rPr>
              <a:t>Раздали 8 открыток 4 ученикам. Сколько открыток получил каждый ученик?</a:t>
            </a:r>
            <a:endParaRPr lang="ru-RU" sz="36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4103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3 открытки</a:t>
            </a:r>
            <a:endParaRPr lang="ru-RU" sz="2400" dirty="0">
              <a:latin typeface="Arial" charset="0"/>
            </a:endParaRPr>
          </a:p>
        </p:txBody>
      </p:sp>
      <p:sp>
        <p:nvSpPr>
          <p:cNvPr id="4104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1 открытку</a:t>
            </a:r>
            <a:endParaRPr lang="ru-RU" sz="2400" dirty="0">
              <a:latin typeface="Arial" charset="0"/>
            </a:endParaRPr>
          </a:p>
        </p:txBody>
      </p:sp>
      <p:sp>
        <p:nvSpPr>
          <p:cNvPr id="4105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4 открытки</a:t>
            </a:r>
            <a:endParaRPr lang="ru-RU" sz="2400" dirty="0">
              <a:latin typeface="Arial" charset="0"/>
            </a:endParaRPr>
          </a:p>
        </p:txBody>
      </p:sp>
      <p:sp>
        <p:nvSpPr>
          <p:cNvPr id="4106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2 открытки</a:t>
            </a:r>
            <a:endParaRPr lang="ru-RU" sz="2400" dirty="0">
              <a:latin typeface="Arial" charset="0"/>
            </a:endParaRPr>
          </a:p>
        </p:txBody>
      </p:sp>
      <p:sp>
        <p:nvSpPr>
          <p:cNvPr id="410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Итоги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8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49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111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4102" name="Rectangle 47"/>
          <p:cNvSpPr>
            <a:spLocks noChangeArrowheads="1"/>
          </p:cNvSpPr>
          <p:nvPr/>
        </p:nvSpPr>
        <p:spPr bwMode="auto">
          <a:xfrm>
            <a:off x="1042988" y="274638"/>
            <a:ext cx="7643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400" dirty="0" smtClean="0">
                <a:solidFill>
                  <a:srgbClr val="7030A0"/>
                </a:solidFill>
                <a:latin typeface="Arial" charset="0"/>
              </a:rPr>
              <a:t>Укажите число, содержащее 2 дес.8 ед.:</a:t>
            </a:r>
            <a:endParaRPr lang="ru-RU" sz="44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4103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208</a:t>
            </a:r>
            <a:endParaRPr lang="ru-RU" sz="2400" dirty="0">
              <a:latin typeface="Arial" charset="0"/>
            </a:endParaRPr>
          </a:p>
        </p:txBody>
      </p:sp>
      <p:sp>
        <p:nvSpPr>
          <p:cNvPr id="4104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28</a:t>
            </a:r>
            <a:endParaRPr lang="ru-RU" sz="2400" dirty="0">
              <a:latin typeface="Arial" charset="0"/>
            </a:endParaRPr>
          </a:p>
        </p:txBody>
      </p:sp>
      <p:sp>
        <p:nvSpPr>
          <p:cNvPr id="4105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smtClean="0">
                <a:latin typeface="Arial" charset="0"/>
              </a:rPr>
              <a:t>280</a:t>
            </a:r>
            <a:endParaRPr lang="ru-RU" sz="2400" dirty="0">
              <a:latin typeface="Arial" charset="0"/>
            </a:endParaRPr>
          </a:p>
        </p:txBody>
      </p:sp>
      <p:sp>
        <p:nvSpPr>
          <p:cNvPr id="410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8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49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111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2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4102" name="Rectangle 47"/>
          <p:cNvSpPr>
            <a:spLocks noChangeArrowheads="1"/>
          </p:cNvSpPr>
          <p:nvPr/>
        </p:nvSpPr>
        <p:spPr bwMode="auto">
          <a:xfrm>
            <a:off x="1042988" y="274638"/>
            <a:ext cx="7643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dirty="0" smtClean="0">
                <a:solidFill>
                  <a:srgbClr val="7030A0"/>
                </a:solidFill>
                <a:latin typeface="Arial" charset="0"/>
              </a:rPr>
              <a:t>Сравните: 25+3…25+5</a:t>
            </a:r>
            <a:endParaRPr lang="ru-RU" sz="44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4103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=</a:t>
            </a:r>
            <a:endParaRPr lang="ru-RU" sz="2400" dirty="0">
              <a:latin typeface="Arial" charset="0"/>
            </a:endParaRPr>
          </a:p>
        </p:txBody>
      </p:sp>
      <p:sp>
        <p:nvSpPr>
          <p:cNvPr id="4104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>
                <a:latin typeface="Arial" charset="0"/>
              </a:rPr>
              <a:t>&gt;</a:t>
            </a:r>
            <a:endParaRPr lang="ru-RU" sz="2400" dirty="0">
              <a:latin typeface="Arial" charset="0"/>
            </a:endParaRPr>
          </a:p>
        </p:txBody>
      </p:sp>
      <p:sp>
        <p:nvSpPr>
          <p:cNvPr id="4105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>
                <a:latin typeface="Arial" charset="0"/>
              </a:rPr>
              <a:t>&lt;</a:t>
            </a:r>
            <a:endParaRPr lang="ru-RU" sz="2400" dirty="0">
              <a:latin typeface="Arial" charset="0"/>
            </a:endParaRPr>
          </a:p>
        </p:txBody>
      </p:sp>
      <p:sp>
        <p:nvSpPr>
          <p:cNvPr id="410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8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49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111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3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4102" name="Rectangle 47"/>
          <p:cNvSpPr>
            <a:spLocks noChangeArrowheads="1"/>
          </p:cNvSpPr>
          <p:nvPr/>
        </p:nvSpPr>
        <p:spPr bwMode="auto">
          <a:xfrm>
            <a:off x="1042988" y="274638"/>
            <a:ext cx="7643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dirty="0" smtClean="0">
                <a:solidFill>
                  <a:srgbClr val="7030A0"/>
                </a:solidFill>
                <a:latin typeface="Arial" charset="0"/>
              </a:rPr>
              <a:t>Вычислите: 53-18=</a:t>
            </a:r>
            <a:endParaRPr lang="ru-RU" sz="44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4103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45</a:t>
            </a:r>
            <a:endParaRPr lang="ru-RU" sz="2400" dirty="0">
              <a:latin typeface="Arial" charset="0"/>
            </a:endParaRPr>
          </a:p>
        </p:txBody>
      </p:sp>
      <p:sp>
        <p:nvSpPr>
          <p:cNvPr id="4104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35</a:t>
            </a:r>
            <a:endParaRPr lang="ru-RU" sz="2400" dirty="0">
              <a:latin typeface="Arial" charset="0"/>
            </a:endParaRPr>
          </a:p>
        </p:txBody>
      </p:sp>
      <p:sp>
        <p:nvSpPr>
          <p:cNvPr id="4105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41</a:t>
            </a:r>
            <a:endParaRPr lang="ru-RU" sz="2400" dirty="0">
              <a:latin typeface="Arial" charset="0"/>
            </a:endParaRPr>
          </a:p>
        </p:txBody>
      </p:sp>
      <p:sp>
        <p:nvSpPr>
          <p:cNvPr id="4106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44</a:t>
            </a:r>
            <a:endParaRPr lang="ru-RU" sz="2400" dirty="0">
              <a:latin typeface="Arial" charset="0"/>
            </a:endParaRPr>
          </a:p>
        </p:txBody>
      </p:sp>
      <p:sp>
        <p:nvSpPr>
          <p:cNvPr id="410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8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49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111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4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4102" name="Rectangle 47"/>
          <p:cNvSpPr>
            <a:spLocks noChangeArrowheads="1"/>
          </p:cNvSpPr>
          <p:nvPr/>
        </p:nvSpPr>
        <p:spPr bwMode="auto">
          <a:xfrm>
            <a:off x="1042988" y="274638"/>
            <a:ext cx="7643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dirty="0" smtClean="0">
                <a:solidFill>
                  <a:srgbClr val="7030A0"/>
                </a:solidFill>
                <a:latin typeface="Arial" charset="0"/>
              </a:rPr>
              <a:t>Сравни: 3 м…28 дм</a:t>
            </a:r>
            <a:endParaRPr lang="ru-RU" sz="44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4103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=</a:t>
            </a:r>
            <a:endParaRPr lang="ru-RU" sz="2400" dirty="0">
              <a:latin typeface="Arial" charset="0"/>
            </a:endParaRPr>
          </a:p>
        </p:txBody>
      </p:sp>
      <p:sp>
        <p:nvSpPr>
          <p:cNvPr id="4104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>
                <a:latin typeface="Arial" charset="0"/>
              </a:rPr>
              <a:t>&gt;</a:t>
            </a:r>
            <a:endParaRPr lang="ru-RU" sz="2400" dirty="0">
              <a:latin typeface="Arial" charset="0"/>
            </a:endParaRPr>
          </a:p>
        </p:txBody>
      </p:sp>
      <p:sp>
        <p:nvSpPr>
          <p:cNvPr id="4105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dirty="0" smtClean="0">
                <a:latin typeface="Arial" charset="0"/>
              </a:rPr>
              <a:t>&lt;</a:t>
            </a:r>
            <a:endParaRPr lang="ru-RU" sz="2400" dirty="0">
              <a:latin typeface="Arial" charset="0"/>
            </a:endParaRPr>
          </a:p>
        </p:txBody>
      </p:sp>
      <p:sp>
        <p:nvSpPr>
          <p:cNvPr id="410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8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49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111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4102" name="Rectangle 47"/>
          <p:cNvSpPr>
            <a:spLocks noChangeArrowheads="1"/>
          </p:cNvSpPr>
          <p:nvPr/>
        </p:nvSpPr>
        <p:spPr bwMode="auto">
          <a:xfrm>
            <a:off x="1042988" y="274638"/>
            <a:ext cx="7643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Arial" charset="0"/>
              </a:rPr>
              <a:t>Разность двух чисел равна 15. Уменьшаемое 30. 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Arial" charset="0"/>
              </a:rPr>
              <a:t>Чему равно вычитаемое?</a:t>
            </a:r>
            <a:endParaRPr lang="ru-RU" sz="3200" b="1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4103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15</a:t>
            </a:r>
            <a:endParaRPr lang="ru-RU" sz="2400" dirty="0">
              <a:latin typeface="Arial" charset="0"/>
            </a:endParaRPr>
          </a:p>
        </p:txBody>
      </p:sp>
      <p:sp>
        <p:nvSpPr>
          <p:cNvPr id="4104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45</a:t>
            </a:r>
            <a:endParaRPr lang="ru-RU" sz="2400" dirty="0">
              <a:latin typeface="Arial" charset="0"/>
            </a:endParaRPr>
          </a:p>
        </p:txBody>
      </p:sp>
      <p:sp>
        <p:nvSpPr>
          <p:cNvPr id="4105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5</a:t>
            </a:r>
            <a:endParaRPr lang="ru-RU" sz="2400" dirty="0">
              <a:latin typeface="Arial" charset="0"/>
            </a:endParaRPr>
          </a:p>
        </p:txBody>
      </p:sp>
      <p:sp>
        <p:nvSpPr>
          <p:cNvPr id="410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8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49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111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6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4102" name="Rectangle 47"/>
          <p:cNvSpPr>
            <a:spLocks noChangeArrowheads="1"/>
          </p:cNvSpPr>
          <p:nvPr/>
        </p:nvSpPr>
        <p:spPr bwMode="auto">
          <a:xfrm>
            <a:off x="1042988" y="274638"/>
            <a:ext cx="7643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Arial" charset="0"/>
              </a:rPr>
              <a:t>На сколько 30 больше 8?</a:t>
            </a:r>
            <a:endParaRPr lang="ru-RU" sz="4400" b="1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4103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На 38</a:t>
            </a:r>
            <a:endParaRPr lang="ru-RU" sz="2400" dirty="0">
              <a:latin typeface="Arial" charset="0"/>
            </a:endParaRPr>
          </a:p>
        </p:txBody>
      </p:sp>
      <p:sp>
        <p:nvSpPr>
          <p:cNvPr id="4104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На 28</a:t>
            </a:r>
            <a:endParaRPr lang="ru-RU" sz="2400" dirty="0">
              <a:latin typeface="Arial" charset="0"/>
            </a:endParaRPr>
          </a:p>
        </p:txBody>
      </p:sp>
      <p:sp>
        <p:nvSpPr>
          <p:cNvPr id="4105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На 20</a:t>
            </a:r>
            <a:endParaRPr lang="ru-RU" sz="2400" dirty="0">
              <a:latin typeface="Arial" charset="0"/>
            </a:endParaRPr>
          </a:p>
        </p:txBody>
      </p:sp>
      <p:sp>
        <p:nvSpPr>
          <p:cNvPr id="4106" name="Rectangle 51"/>
          <p:cNvSpPr>
            <a:spLocks noChangeArrowheads="1"/>
          </p:cNvSpPr>
          <p:nvPr/>
        </p:nvSpPr>
        <p:spPr bwMode="auto">
          <a:xfrm>
            <a:off x="1292225" y="39195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На 22</a:t>
            </a:r>
            <a:endParaRPr lang="ru-RU" sz="2400" dirty="0">
              <a:latin typeface="Arial" charset="0"/>
            </a:endParaRPr>
          </a:p>
        </p:txBody>
      </p:sp>
      <p:sp>
        <p:nvSpPr>
          <p:cNvPr id="410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8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49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111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" name="KAN 4"/>
          <p:cNvGrpSpPr>
            <a:grpSpLocks/>
          </p:cNvGrpSpPr>
          <p:nvPr/>
        </p:nvGrpSpPr>
        <p:grpSpPr bwMode="auto">
          <a:xfrm>
            <a:off x="444500" y="39370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7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4102" name="Rectangle 47"/>
          <p:cNvSpPr>
            <a:spLocks noChangeArrowheads="1"/>
          </p:cNvSpPr>
          <p:nvPr/>
        </p:nvSpPr>
        <p:spPr bwMode="auto">
          <a:xfrm>
            <a:off x="1042988" y="274638"/>
            <a:ext cx="7643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400" dirty="0" smtClean="0">
                <a:solidFill>
                  <a:srgbClr val="7030A0"/>
                </a:solidFill>
                <a:latin typeface="Arial" charset="0"/>
              </a:rPr>
              <a:t>Найди сумму 25 и 8?</a:t>
            </a:r>
            <a:endParaRPr lang="ru-RU" sz="44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4103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17</a:t>
            </a:r>
            <a:endParaRPr lang="ru-RU" sz="2400" dirty="0">
              <a:latin typeface="Arial" charset="0"/>
            </a:endParaRPr>
          </a:p>
        </p:txBody>
      </p:sp>
      <p:sp>
        <p:nvSpPr>
          <p:cNvPr id="4104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33</a:t>
            </a:r>
            <a:endParaRPr lang="ru-RU" sz="2400" dirty="0">
              <a:latin typeface="Arial" charset="0"/>
            </a:endParaRPr>
          </a:p>
        </p:txBody>
      </p:sp>
      <p:sp>
        <p:nvSpPr>
          <p:cNvPr id="4105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27</a:t>
            </a:r>
            <a:endParaRPr lang="ru-RU" sz="2400" dirty="0">
              <a:latin typeface="Arial" charset="0"/>
            </a:endParaRPr>
          </a:p>
        </p:txBody>
      </p:sp>
      <p:sp>
        <p:nvSpPr>
          <p:cNvPr id="410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8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49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111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4099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8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0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01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4102" name="Rectangle 47"/>
          <p:cNvSpPr>
            <a:spLocks noChangeArrowheads="1"/>
          </p:cNvSpPr>
          <p:nvPr/>
        </p:nvSpPr>
        <p:spPr bwMode="auto">
          <a:xfrm>
            <a:off x="1042988" y="274638"/>
            <a:ext cx="76438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dirty="0" smtClean="0">
                <a:solidFill>
                  <a:srgbClr val="7030A0"/>
                </a:solidFill>
                <a:latin typeface="Arial" charset="0"/>
              </a:rPr>
              <a:t>Сумма 56. Одно из слагаемых 30. Чему равно второе слагаемое?</a:t>
            </a:r>
            <a:endParaRPr lang="ru-RU" sz="32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4103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86</a:t>
            </a:r>
            <a:endParaRPr lang="ru-RU" sz="2400" dirty="0">
              <a:latin typeface="Arial" charset="0"/>
            </a:endParaRPr>
          </a:p>
        </p:txBody>
      </p:sp>
      <p:sp>
        <p:nvSpPr>
          <p:cNvPr id="4104" name="Rectangle 49"/>
          <p:cNvSpPr>
            <a:spLocks noChangeArrowheads="1"/>
          </p:cNvSpPr>
          <p:nvPr/>
        </p:nvSpPr>
        <p:spPr bwMode="auto">
          <a:xfrm>
            <a:off x="1292225" y="2647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14</a:t>
            </a:r>
            <a:endParaRPr lang="ru-RU" sz="2400" dirty="0">
              <a:latin typeface="Arial" charset="0"/>
            </a:endParaRPr>
          </a:p>
        </p:txBody>
      </p:sp>
      <p:sp>
        <p:nvSpPr>
          <p:cNvPr id="4105" name="Rectangle 50"/>
          <p:cNvSpPr>
            <a:spLocks noChangeArrowheads="1"/>
          </p:cNvSpPr>
          <p:nvPr/>
        </p:nvSpPr>
        <p:spPr bwMode="auto">
          <a:xfrm>
            <a:off x="1292225" y="328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 smtClean="0">
                <a:latin typeface="Arial" charset="0"/>
              </a:rPr>
              <a:t> 26</a:t>
            </a:r>
            <a:endParaRPr lang="ru-RU" sz="2400" dirty="0">
              <a:latin typeface="Arial" charset="0"/>
            </a:endParaRPr>
          </a:p>
        </p:txBody>
      </p:sp>
      <p:sp>
        <p:nvSpPr>
          <p:cNvPr id="4107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20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4148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49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50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111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21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KAN 2"/>
          <p:cNvGrpSpPr>
            <a:grpSpLocks/>
          </p:cNvGrpSpPr>
          <p:nvPr/>
        </p:nvGrpSpPr>
        <p:grpSpPr bwMode="auto">
          <a:xfrm>
            <a:off x="444500" y="2667000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41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42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KAN 3"/>
          <p:cNvGrpSpPr>
            <a:grpSpLocks/>
          </p:cNvGrpSpPr>
          <p:nvPr/>
        </p:nvGrpSpPr>
        <p:grpSpPr bwMode="auto">
          <a:xfrm>
            <a:off x="444500" y="3302000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136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4137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SB" val="5"/>
  <p:tag name="TFO" val="False"/>
  <p:tag name="TFF" val="True"/>
  <p:tag name="TFC" val="True"/>
  <p:tag name="TK" val="0.9"/>
  <p:tag name="TFM" val="True"/>
  <p:tag name="TFT" val="True"/>
  <p:tag name="TTIM" val="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3"/>
  <p:tag name="KP" val="0"/>
  <p:tag name="V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3"/>
  <p:tag name="KP" val="0"/>
  <p:tag name="V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3"/>
  <p:tag name="KP" val="0"/>
  <p:tag name="V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3"/>
  <p:tag name="KP" val="0"/>
  <p:tag name="V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3"/>
  <p:tag name="KP" val="0"/>
  <p:tag name="V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3"/>
  <p:tag name="KP" val="0"/>
  <p:tag name="V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3"/>
  <p:tag name="KP" val="0"/>
  <p:tag name="V" val="4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1258</TotalTime>
  <Words>355</Words>
  <Application>Microsoft Office PowerPoint</Application>
  <PresentationFormat>Экран (4:3)</PresentationFormat>
  <Paragraphs>177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Сумерки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subject>Сложение и вычитание 3 кл</dc:subject>
  <dc:creator>Кадочникова Т.В.</dc:creator>
  <dc:description>Комаровский Анатолий Николаевич В  конструкторе использована идея перемещения объектов в режиме демонстрации, предложенная Гансом Хофманом (Hans Werner Hofmann hw@lemitec.de) </dc:description>
  <cp:lastModifiedBy>Татьяна</cp:lastModifiedBy>
  <cp:revision>167</cp:revision>
  <dcterms:created xsi:type="dcterms:W3CDTF">2011-08-18T05:12:14Z</dcterms:created>
  <dcterms:modified xsi:type="dcterms:W3CDTF">2013-01-22T13:08:13Z</dcterms:modified>
</cp:coreProperties>
</file>