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7"/>
  </p:notesMasterIdLst>
  <p:handoutMasterIdLst>
    <p:handoutMasterId r:id="rId18"/>
  </p:handoutMasterIdLst>
  <p:sldIdLst>
    <p:sldId id="337" r:id="rId2"/>
    <p:sldId id="338" r:id="rId3"/>
    <p:sldId id="274" r:id="rId4"/>
    <p:sldId id="275" r:id="rId5"/>
    <p:sldId id="257" r:id="rId6"/>
    <p:sldId id="318" r:id="rId7"/>
    <p:sldId id="272" r:id="rId8"/>
    <p:sldId id="317" r:id="rId9"/>
    <p:sldId id="267" r:id="rId10"/>
    <p:sldId id="268" r:id="rId11"/>
    <p:sldId id="269" r:id="rId12"/>
    <p:sldId id="270" r:id="rId13"/>
    <p:sldId id="273" r:id="rId14"/>
    <p:sldId id="340" r:id="rId15"/>
    <p:sldId id="34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5"/>
    <p:penClr>
      <a:srgbClr val="FF0000"/>
    </p:penClr>
  </p:showPr>
  <p:clrMru>
    <a:srgbClr val="003300"/>
    <a:srgbClr val="33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4543" autoAdjust="0"/>
  </p:normalViewPr>
  <p:slideViewPr>
    <p:cSldViewPr>
      <p:cViewPr>
        <p:scale>
          <a:sx n="76" d="100"/>
          <a:sy n="76" d="100"/>
        </p:scale>
        <p:origin x="-1086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60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034F2-E038-4DE3-8052-4F54765622B3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D99D6-7878-463A-83DE-AD76380FD6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7225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1FB69-EFF1-439E-BD4C-D7C471F90509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88E75-CFD8-4F6D-9412-5077C44C6E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129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88E75-CFD8-4F6D-9412-5077C44C6EC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88E75-CFD8-4F6D-9412-5077C44C6EC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88E75-CFD8-4F6D-9412-5077C44C6EC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88E75-CFD8-4F6D-9412-5077C44C6EC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AFF6-D9DA-4BC1-AC9C-D283813E7C2E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D15D-AB29-48AF-9A6C-4A9BA7E70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AFF6-D9DA-4BC1-AC9C-D283813E7C2E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D15D-AB29-48AF-9A6C-4A9BA7E70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AFF6-D9DA-4BC1-AC9C-D283813E7C2E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D15D-AB29-48AF-9A6C-4A9BA7E70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AFF6-D9DA-4BC1-AC9C-D283813E7C2E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D15D-AB29-48AF-9A6C-4A9BA7E70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AFF6-D9DA-4BC1-AC9C-D283813E7C2E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D15D-AB29-48AF-9A6C-4A9BA7E70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AFF6-D9DA-4BC1-AC9C-D283813E7C2E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D15D-AB29-48AF-9A6C-4A9BA7E70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AFF6-D9DA-4BC1-AC9C-D283813E7C2E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D15D-AB29-48AF-9A6C-4A9BA7E70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AFF6-D9DA-4BC1-AC9C-D283813E7C2E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D15D-AB29-48AF-9A6C-4A9BA7E70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AFF6-D9DA-4BC1-AC9C-D283813E7C2E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D15D-AB29-48AF-9A6C-4A9BA7E70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AFF6-D9DA-4BC1-AC9C-D283813E7C2E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AD15D-AB29-48AF-9A6C-4A9BA7E703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AFF6-D9DA-4BC1-AC9C-D283813E7C2E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1AD15D-AB29-48AF-9A6C-4A9BA7E703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3000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B7AFF6-D9DA-4BC1-AC9C-D283813E7C2E}" type="datetimeFigureOut">
              <a:rPr lang="ru-RU" smtClean="0"/>
              <a:pPr/>
              <a:t>16.06.2014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1AD15D-AB29-48AF-9A6C-4A9BA7E7030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 advClick="0" advTm="3000"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Санкт-Петербург  -  мой родной, любимый город</a:t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Ночной Санкт-Петербург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057984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                           </a:t>
            </a:r>
            <a:endParaRPr lang="en-US" dirty="0" smtClean="0">
              <a:solidFill>
                <a:schemeClr val="tx2"/>
              </a:solidFill>
            </a:endParaRPr>
          </a:p>
          <a:p>
            <a:pPr algn="l"/>
            <a:r>
              <a:rPr lang="ru-RU" dirty="0" smtClean="0">
                <a:solidFill>
                  <a:schemeClr val="tx2"/>
                </a:solidFill>
              </a:rPr>
              <a:t>                                                       </a:t>
            </a:r>
            <a:r>
              <a:rPr lang="ru-RU" sz="2000" dirty="0" smtClean="0">
                <a:solidFill>
                  <a:srgbClr val="7030A0"/>
                </a:solidFill>
              </a:rPr>
              <a:t>Автор: воспитатель Бодрова</a:t>
            </a:r>
          </a:p>
          <a:p>
            <a:pPr algn="l"/>
            <a:r>
              <a:rPr lang="ru-RU" sz="2000" dirty="0" smtClean="0">
                <a:solidFill>
                  <a:srgbClr val="7030A0"/>
                </a:solidFill>
              </a:rPr>
              <a:t>                                                                          Оксана Николаевна</a:t>
            </a:r>
          </a:p>
          <a:p>
            <a:pPr algn="l"/>
            <a:r>
              <a:rPr lang="ru-RU" sz="2000" dirty="0" smtClean="0">
                <a:solidFill>
                  <a:srgbClr val="7030A0"/>
                </a:solidFill>
              </a:rPr>
              <a:t>                                                                          ГБДОУ № 100</a:t>
            </a:r>
          </a:p>
          <a:p>
            <a:pPr algn="l"/>
            <a:r>
              <a:rPr lang="ru-RU" sz="2000" dirty="0" smtClean="0">
                <a:solidFill>
                  <a:srgbClr val="7030A0"/>
                </a:solidFill>
              </a:rPr>
              <a:t>                                                                          Центрального района</a:t>
            </a:r>
          </a:p>
          <a:p>
            <a:pPr algn="l"/>
            <a:r>
              <a:rPr lang="ru-RU" sz="2000" dirty="0" smtClean="0">
                <a:solidFill>
                  <a:srgbClr val="7030A0"/>
                </a:solidFill>
              </a:rPr>
              <a:t>                                                                           г. Санкт -Петербург             </a:t>
            </a:r>
          </a:p>
          <a:p>
            <a:r>
              <a:rPr lang="ru-RU" dirty="0" smtClean="0"/>
              <a:t>             </a:t>
            </a:r>
            <a:endParaRPr lang="ru-RU" dirty="0"/>
          </a:p>
        </p:txBody>
      </p:sp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/>
          <a:lstStyle/>
          <a:p>
            <a:r>
              <a:rPr lang="ru-RU" dirty="0" smtClean="0"/>
              <a:t>  Триумфальная арка Генштаб</a:t>
            </a:r>
            <a:endParaRPr lang="ru-RU" dirty="0"/>
          </a:p>
        </p:txBody>
      </p:sp>
      <p:pic>
        <p:nvPicPr>
          <p:cNvPr id="4" name="Содержимое 3" descr="getImage3.jpe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645708" y="1935163"/>
            <a:ext cx="5852583" cy="4389437"/>
          </a:xfrm>
          <a:prstGeom prst="round2Diag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3110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5786" y="1785926"/>
            <a:ext cx="7624890" cy="4929222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6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14446"/>
          </a:xfrm>
        </p:spPr>
        <p:txBody>
          <a:bodyPr/>
          <a:lstStyle/>
          <a:p>
            <a:r>
              <a:rPr lang="ru-RU" dirty="0" smtClean="0"/>
              <a:t>           Казанский собор</a:t>
            </a:r>
            <a:endParaRPr lang="ru-RU" dirty="0"/>
          </a:p>
        </p:txBody>
      </p:sp>
      <p:pic>
        <p:nvPicPr>
          <p:cNvPr id="4" name="Содержимое 3" descr="getImage2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428736"/>
            <a:ext cx="7370799" cy="49292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428736"/>
            <a:ext cx="8008312" cy="50292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47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40" y="1500174"/>
            <a:ext cx="7921964" cy="49292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15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Храм Воскресения Христова</a:t>
            </a:r>
            <a:endParaRPr lang="ru-RU" dirty="0"/>
          </a:p>
        </p:txBody>
      </p:sp>
      <p:pic>
        <p:nvPicPr>
          <p:cNvPr id="4" name="Содержимое 3" descr="спас.соб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645708" y="1935163"/>
            <a:ext cx="5852583" cy="4389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FFC00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6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357298"/>
            <a:ext cx="7643866" cy="51868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/>
          <a:lstStyle/>
          <a:p>
            <a:r>
              <a:rPr lang="ru-RU" dirty="0" smtClean="0"/>
              <a:t>              Русский музей</a:t>
            </a:r>
            <a:endParaRPr lang="ru-RU" dirty="0"/>
          </a:p>
        </p:txBody>
      </p:sp>
      <p:pic>
        <p:nvPicPr>
          <p:cNvPr id="4" name="Содержимое 3" descr="рус.ноч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357298"/>
            <a:ext cx="7358517" cy="48958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79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00364" y="1428736"/>
            <a:ext cx="3536181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428892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Михайловский</a:t>
            </a:r>
            <a:br>
              <a:rPr lang="ru-RU" dirty="0" smtClean="0"/>
            </a:br>
            <a:r>
              <a:rPr lang="ru-RU" dirty="0" smtClean="0"/>
              <a:t>       (Инженерный) замок</a:t>
            </a:r>
            <a:br>
              <a:rPr lang="ru-RU" dirty="0" smtClean="0"/>
            </a:br>
            <a:r>
              <a:rPr lang="ru-RU" dirty="0" smtClean="0"/>
              <a:t>                      </a:t>
            </a:r>
            <a:endParaRPr lang="ru-RU" dirty="0"/>
          </a:p>
        </p:txBody>
      </p:sp>
      <p:pic>
        <p:nvPicPr>
          <p:cNvPr id="4" name="Содержимое 3" descr="инж.зам.ноч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5" y="1935165"/>
            <a:ext cx="7358115" cy="43894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ксана\Desktop\соборы СПб\лев. эрмит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0" y="3429000"/>
            <a:ext cx="4559530" cy="321471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C:\Users\Оксана\Desktop\соборы СПб\р.нева.бел.поч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85728"/>
            <a:ext cx="4509069" cy="30001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Рисунок 5" descr="8930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3446471"/>
            <a:ext cx="3714776" cy="341152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Линейный_корабль_Вахмейстер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4876" y="428604"/>
            <a:ext cx="4429124" cy="287622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040694"/>
          </a:xfrm>
        </p:spPr>
        <p:txBody>
          <a:bodyPr/>
          <a:lstStyle/>
          <a:p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Задачи:</a:t>
            </a:r>
            <a:endParaRPr lang="ru-RU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93891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*Знакомим детей с историей Санкт -Петербурга, с архитектурой родного города.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*Расширяем кругозор детей о достопримечательностях родного города.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*Воспитываем у детей любовь и привязанность к городу на Неве.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* Развиваем у детей фантазию и обогащаем словарный запас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 advClick="0" advTm="3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en-US" dirty="0" smtClean="0"/>
              <a:t>   </a:t>
            </a:r>
            <a:r>
              <a:rPr lang="ru-RU" dirty="0" smtClean="0"/>
              <a:t>Петр </a:t>
            </a:r>
            <a:r>
              <a:rPr lang="en-US" dirty="0" smtClean="0"/>
              <a:t>I</a:t>
            </a:r>
            <a:r>
              <a:rPr lang="ru-RU" dirty="0" smtClean="0"/>
              <a:t>           </a:t>
            </a:r>
            <a:endParaRPr lang="ru-RU" dirty="0"/>
          </a:p>
        </p:txBody>
      </p:sp>
      <p:pic>
        <p:nvPicPr>
          <p:cNvPr id="1026" name="Picture 2" descr="C:\Users\Оксана\Desktop\соборы СПб\пётр 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071546"/>
            <a:ext cx="4021648" cy="55856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4876" y="1000108"/>
            <a:ext cx="4000528" cy="579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Наш город обязан своим рождением Петру I. Дата рожденья нашего города 27 мая 1703 года.  Город был основан по воле царя Петра в краю диком и пустынном, среди топких болот и дремучих лесов.  Город строился в очень трудных условиях ,  первые строители были солдаты, крестьяне, пленные шведы.  Первым архитектором стал итальянец </a:t>
            </a:r>
            <a:r>
              <a:rPr lang="ru-RU" dirty="0" err="1" smtClean="0"/>
              <a:t>Доменико</a:t>
            </a:r>
            <a:r>
              <a:rPr lang="ru-RU" dirty="0" smtClean="0"/>
              <a:t> </a:t>
            </a:r>
            <a:r>
              <a:rPr lang="ru-RU" dirty="0" err="1" smtClean="0"/>
              <a:t>Трезини</a:t>
            </a:r>
            <a:r>
              <a:rPr lang="ru-RU" dirty="0" smtClean="0"/>
              <a:t>. Он по желанию царя и составил первый план города.   Санкт- Петербург удивительный город во всех отношениях, он всегда имел огромное значение для всей России. Он является культурной столицей. В нашем городе всегда бурлит яркая, насыщенная жизнь .</a:t>
            </a:r>
            <a:endParaRPr lang="ru-RU" dirty="0"/>
          </a:p>
        </p:txBody>
      </p:sp>
    </p:spTree>
  </p:cSld>
  <p:clrMapOvr>
    <a:masterClrMapping/>
  </p:clrMapOvr>
  <p:transition spd="med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Герб города</a:t>
            </a:r>
            <a:endParaRPr lang="ru-RU" dirty="0"/>
          </a:p>
        </p:txBody>
      </p:sp>
      <p:pic>
        <p:nvPicPr>
          <p:cNvPr id="4" name="Содержимое 3" descr="герб.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2071678"/>
            <a:ext cx="3622644" cy="4389437"/>
          </a:xfrm>
        </p:spPr>
      </p:pic>
      <p:sp>
        <p:nvSpPr>
          <p:cNvPr id="6" name="Прямоугольник 5"/>
          <p:cNvSpPr/>
          <p:nvPr/>
        </p:nvSpPr>
        <p:spPr>
          <a:xfrm>
            <a:off x="4643438" y="2357430"/>
            <a:ext cx="38576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Два разных якоря (морской и речной) означают , что город – не только речной ,но и морской порт. А скипетр в центре герба указывает , что город является столицей Государства Российского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7030A0"/>
                </a:solidFill>
                <a:latin typeface="Monotype Corsiva" pitchFamily="66" charset="0"/>
              </a:rPr>
              <a:t> Ночной Санкт-Петербург</a:t>
            </a:r>
            <a:endParaRPr lang="ru-RU" sz="6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1435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900" dirty="0" smtClean="0">
                <a:solidFill>
                  <a:schemeClr val="tx2">
                    <a:lumMod val="50000"/>
                  </a:schemeClr>
                </a:solidFill>
                <a:latin typeface="CyrillicGoth" pitchFamily="2" charset="0"/>
              </a:rPr>
              <a:t>Люблю тебя, Петра творенье,</a:t>
            </a:r>
          </a:p>
          <a:p>
            <a:pPr>
              <a:buNone/>
            </a:pPr>
            <a:r>
              <a:rPr lang="ru-RU" sz="2900" dirty="0" smtClean="0">
                <a:latin typeface="CyrillicGoth" pitchFamily="2" charset="0"/>
              </a:rPr>
              <a:t>   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latin typeface="CyrillicGoth" pitchFamily="2" charset="0"/>
              </a:rPr>
              <a:t>Люблю твой строгий, стройный вид,</a:t>
            </a:r>
          </a:p>
          <a:p>
            <a:pPr>
              <a:buNone/>
            </a:pPr>
            <a:r>
              <a:rPr lang="ru-RU" sz="2900" dirty="0" smtClean="0">
                <a:latin typeface="CyrillicGoth" pitchFamily="2" charset="0"/>
              </a:rPr>
              <a:t>    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CyrillicGoth" pitchFamily="2" charset="0"/>
              </a:rPr>
              <a:t>Невы державное теченье,</a:t>
            </a:r>
          </a:p>
          <a:p>
            <a:pPr>
              <a:buNone/>
            </a:pPr>
            <a:r>
              <a:rPr lang="ru-RU" sz="2900" dirty="0" smtClean="0">
                <a:latin typeface="CyrillicGoth" pitchFamily="2" charset="0"/>
              </a:rPr>
              <a:t>    </a:t>
            </a:r>
            <a:r>
              <a:rPr lang="ru-RU" sz="2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yrillicGoth" pitchFamily="2" charset="0"/>
              </a:rPr>
              <a:t>Береговой ее гранит,</a:t>
            </a:r>
          </a:p>
          <a:p>
            <a:pPr>
              <a:buNone/>
            </a:pPr>
            <a:r>
              <a:rPr lang="ru-RU" sz="29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yrillicGoth" pitchFamily="2" charset="0"/>
              </a:rPr>
              <a:t>    Твоих оград узор чугунный</a:t>
            </a:r>
            <a:r>
              <a:rPr lang="ru-RU" sz="29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yrillicGoth" pitchFamily="2" charset="0"/>
              </a:rPr>
              <a:t>,</a:t>
            </a:r>
          </a:p>
          <a:p>
            <a:pPr>
              <a:buNone/>
            </a:pPr>
            <a:r>
              <a:rPr lang="ru-RU" sz="2900" dirty="0" smtClean="0">
                <a:latin typeface="CyrillicGoth" pitchFamily="2" charset="0"/>
              </a:rPr>
              <a:t>    </a:t>
            </a:r>
            <a:r>
              <a:rPr lang="ru-RU" sz="29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yrillicGoth" pitchFamily="2" charset="0"/>
              </a:rPr>
              <a:t>Твоих задумчивых ночей</a:t>
            </a:r>
          </a:p>
          <a:p>
            <a:pPr>
              <a:buNone/>
            </a:pPr>
            <a:r>
              <a:rPr lang="ru-RU" sz="2900" dirty="0" smtClean="0">
                <a:latin typeface="CyrillicGoth" pitchFamily="2" charset="0"/>
              </a:rPr>
              <a:t>    </a:t>
            </a:r>
            <a:r>
              <a:rPr lang="ru-RU" sz="29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yrillicGoth" pitchFamily="2" charset="0"/>
              </a:rPr>
              <a:t>Прозрачный сумрак, блеск безлунный.....</a:t>
            </a:r>
          </a:p>
          <a:p>
            <a:pPr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latin typeface="CyrillicGoth" pitchFamily="2" charset="0"/>
              </a:rPr>
              <a:t>    Когда я в комнате моей</a:t>
            </a:r>
            <a:r>
              <a:rPr lang="ru-RU" sz="2900" dirty="0" smtClean="0">
                <a:solidFill>
                  <a:srgbClr val="FFC000"/>
                </a:solidFill>
              </a:rPr>
              <a:t> </a:t>
            </a:r>
            <a:endParaRPr lang="ru-RU" sz="2900" dirty="0" smtClean="0">
              <a:solidFill>
                <a:schemeClr val="accent1">
                  <a:lumMod val="50000"/>
                </a:schemeClr>
              </a:solidFill>
              <a:latin typeface="CyrillicGoth" pitchFamily="2" charset="0"/>
            </a:endParaRPr>
          </a:p>
          <a:p>
            <a:pPr>
              <a:buNone/>
            </a:pP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  <a:latin typeface="CyrillicGoth" pitchFamily="2" charset="0"/>
              </a:rPr>
              <a:t>    Пишу, читаю без лампады</a:t>
            </a:r>
            <a:r>
              <a:rPr lang="ru-RU" sz="2900" dirty="0" smtClean="0">
                <a:solidFill>
                  <a:schemeClr val="bg1">
                    <a:lumMod val="85000"/>
                  </a:schemeClr>
                </a:solidFill>
                <a:latin typeface="CyrillicGoth" pitchFamily="2" charset="0"/>
              </a:rPr>
              <a:t>,</a:t>
            </a:r>
          </a:p>
          <a:p>
            <a:pPr>
              <a:buNone/>
            </a:pPr>
            <a:r>
              <a:rPr lang="ru-RU" sz="29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yrillicGoth" pitchFamily="2" charset="0"/>
              </a:rPr>
              <a:t>    И ясны спящие громады</a:t>
            </a:r>
          </a:p>
          <a:p>
            <a:pPr>
              <a:buNone/>
            </a:pPr>
            <a:r>
              <a:rPr lang="ru-RU" sz="2900" dirty="0" smtClean="0">
                <a:solidFill>
                  <a:schemeClr val="accent4">
                    <a:lumMod val="75000"/>
                  </a:schemeClr>
                </a:solidFill>
                <a:latin typeface="CyrillicGoth" pitchFamily="2" charset="0"/>
              </a:rPr>
              <a:t>    Пустынных улиц, и светла</a:t>
            </a:r>
          </a:p>
          <a:p>
            <a:pPr>
              <a:buNone/>
            </a:pPr>
            <a:r>
              <a:rPr lang="ru-RU" sz="2900" dirty="0" smtClean="0">
                <a:solidFill>
                  <a:srgbClr val="FFC000"/>
                </a:solidFill>
                <a:latin typeface="CyrillicGoth" pitchFamily="2" charset="0"/>
              </a:rPr>
              <a:t>    </a:t>
            </a:r>
            <a:r>
              <a:rPr lang="ru-RU" sz="2900" dirty="0" smtClean="0">
                <a:solidFill>
                  <a:schemeClr val="accent4">
                    <a:lumMod val="50000"/>
                  </a:schemeClr>
                </a:solidFill>
                <a:latin typeface="CyrillicGoth" pitchFamily="2" charset="0"/>
              </a:rPr>
              <a:t>Адмиралтейская игла,</a:t>
            </a:r>
          </a:p>
          <a:p>
            <a:pPr>
              <a:buNone/>
            </a:pPr>
            <a:r>
              <a:rPr lang="ru-RU" sz="2900" dirty="0" smtClean="0">
                <a:solidFill>
                  <a:srgbClr val="FFC000"/>
                </a:solidFill>
                <a:latin typeface="CyrillicGoth" pitchFamily="2" charset="0"/>
              </a:rPr>
              <a:t>    </a:t>
            </a:r>
            <a:r>
              <a:rPr lang="ru-RU" sz="2900" dirty="0" smtClean="0">
                <a:solidFill>
                  <a:schemeClr val="accent5">
                    <a:lumMod val="50000"/>
                  </a:schemeClr>
                </a:solidFill>
                <a:latin typeface="CyrillicGoth" pitchFamily="2" charset="0"/>
              </a:rPr>
              <a:t>И, не пуская тьму ночную</a:t>
            </a:r>
          </a:p>
          <a:p>
            <a:pPr>
              <a:buNone/>
            </a:pPr>
            <a:r>
              <a:rPr lang="ru-RU" sz="2900" dirty="0" smtClean="0">
                <a:solidFill>
                  <a:srgbClr val="FFC000"/>
                </a:solidFill>
                <a:latin typeface="CyrillicGoth" pitchFamily="2" charset="0"/>
              </a:rPr>
              <a:t>    </a:t>
            </a:r>
            <a:r>
              <a:rPr lang="ru-RU" sz="2900" dirty="0" smtClean="0">
                <a:solidFill>
                  <a:schemeClr val="accent6">
                    <a:lumMod val="75000"/>
                  </a:schemeClr>
                </a:solidFill>
                <a:latin typeface="CyrillicGoth" pitchFamily="2" charset="0"/>
              </a:rPr>
              <a:t>На золотые небеса, </a:t>
            </a:r>
          </a:p>
          <a:p>
            <a:pPr>
              <a:buNone/>
            </a:pPr>
            <a:r>
              <a:rPr lang="ru-RU" sz="2900" dirty="0" smtClean="0">
                <a:solidFill>
                  <a:srgbClr val="336600"/>
                </a:solidFill>
                <a:latin typeface="CyrillicGoth" pitchFamily="2" charset="0"/>
              </a:rPr>
              <a:t>    Одна заря сменить другую</a:t>
            </a:r>
          </a:p>
          <a:p>
            <a:pPr>
              <a:buNone/>
            </a:pPr>
            <a:r>
              <a:rPr lang="ru-RU" sz="2900" dirty="0" smtClean="0">
                <a:solidFill>
                  <a:srgbClr val="003300"/>
                </a:solidFill>
                <a:latin typeface="CyrillicGoth" pitchFamily="2" charset="0"/>
              </a:rPr>
              <a:t>    Спешит, дав ночи полчаса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yrillicGoth" pitchFamily="2" charset="0"/>
              </a:rPr>
              <a:t>…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yrillicGoth" pitchFamily="2" charset="0"/>
              </a:rPr>
              <a:t>         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yrillicGoth" pitchFamily="2" charset="0"/>
              </a:rPr>
              <a:t>   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yrillicGoth" pitchFamily="2" charset="0"/>
              </a:rPr>
              <a:t>  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yrillicGoth" pitchFamily="2" charset="0"/>
              </a:rPr>
              <a:t>А.С. Пушкин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CyrillicGoth" pitchFamily="2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yrillicGoth" pitchFamily="2" charset="0"/>
              </a:rPr>
              <a:t>.</a:t>
            </a:r>
            <a:endParaRPr lang="ru-RU" sz="800" dirty="0">
              <a:solidFill>
                <a:schemeClr val="accent1">
                  <a:lumMod val="60000"/>
                  <a:lumOff val="40000"/>
                </a:schemeClr>
              </a:solidFill>
              <a:latin typeface="CyrillicGoth" pitchFamily="2" charset="0"/>
            </a:endParaRPr>
          </a:p>
        </p:txBody>
      </p:sp>
    </p:spTree>
  </p:cSld>
  <p:clrMapOvr>
    <a:masterClrMapping/>
  </p:clrMapOvr>
  <p:transition spd="med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3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6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9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25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3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3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85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15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9"/>
            <a:ext cx="8229600" cy="1071570"/>
          </a:xfrm>
        </p:spPr>
        <p:txBody>
          <a:bodyPr/>
          <a:lstStyle/>
          <a:p>
            <a:r>
              <a:rPr lang="ru-RU" dirty="0" smtClean="0"/>
              <a:t>          Медный всадник</a:t>
            </a:r>
            <a:endParaRPr lang="ru-RU" dirty="0"/>
          </a:p>
        </p:txBody>
      </p:sp>
      <p:pic>
        <p:nvPicPr>
          <p:cNvPr id="10" name="Содержимое 9" descr="мед.всад.ночь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28663" y="1571614"/>
            <a:ext cx="7429552" cy="4752989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Peterburg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428736"/>
            <a:ext cx="7810745" cy="5223436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sankt_peterburg_mednij_vsadni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1357298"/>
            <a:ext cx="7858180" cy="5348459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/>
          <a:lstStyle/>
          <a:p>
            <a:r>
              <a:rPr lang="ru-RU" dirty="0" smtClean="0"/>
              <a:t>    Петропавловская крепость</a:t>
            </a:r>
            <a:endParaRPr lang="ru-RU" dirty="0"/>
          </a:p>
        </p:txBody>
      </p:sp>
      <p:pic>
        <p:nvPicPr>
          <p:cNvPr id="4" name="Содержимое 3" descr="петр.ноч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78262" y="1935163"/>
            <a:ext cx="6587476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20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43174" y="1214422"/>
            <a:ext cx="4071966" cy="54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197757-frederik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85852" y="1214422"/>
            <a:ext cx="7072362" cy="5372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66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14414" y="1285860"/>
            <a:ext cx="7143750" cy="4838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00"/>
                            </p:stCondLst>
                            <p:childTnLst>
                              <p:par>
                                <p:cTn id="1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6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8" y="214290"/>
            <a:ext cx="8258204" cy="1000132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Адмиралтейство</a:t>
            </a:r>
            <a:endParaRPr lang="ru-RU" dirty="0"/>
          </a:p>
        </p:txBody>
      </p:sp>
      <p:pic>
        <p:nvPicPr>
          <p:cNvPr id="4" name="Содержимое 3" descr="адмир.ноч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40000" y="2605881"/>
            <a:ext cx="4064000" cy="3048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37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214422"/>
            <a:ext cx="8494152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/>
          <a:lstStyle/>
          <a:p>
            <a:r>
              <a:rPr lang="ru-RU" dirty="0" smtClean="0"/>
              <a:t>     Зимний дворец(Эрмитаж)</a:t>
            </a:r>
            <a:endParaRPr lang="ru-RU" dirty="0"/>
          </a:p>
        </p:txBody>
      </p:sp>
      <p:pic>
        <p:nvPicPr>
          <p:cNvPr id="4" name="Содержимое 3" descr="getImage1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6888" y="1500175"/>
            <a:ext cx="7399888" cy="45127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7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1285860"/>
            <a:ext cx="7232623" cy="5143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33384269_1223454931_0_16e8b_be42e7fb_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1285860"/>
            <a:ext cx="7757029" cy="5321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78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1285860"/>
            <a:ext cx="7643866" cy="5362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2085</TotalTime>
  <Words>356</Words>
  <Application>Microsoft Office PowerPoint</Application>
  <PresentationFormat>Экран (4:3)</PresentationFormat>
  <Paragraphs>49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Санкт-Петербург  -  мой родной, любимый город Ночной Санкт-Петербург</vt:lpstr>
      <vt:lpstr>Задачи:</vt:lpstr>
      <vt:lpstr>                 Петр I           </vt:lpstr>
      <vt:lpstr>              Герб города</vt:lpstr>
      <vt:lpstr> Ночной Санкт-Петербург</vt:lpstr>
      <vt:lpstr>          Медный всадник</vt:lpstr>
      <vt:lpstr>    Петропавловская крепость</vt:lpstr>
      <vt:lpstr>            Адмиралтейство</vt:lpstr>
      <vt:lpstr>     Зимний дворец(Эрмитаж)</vt:lpstr>
      <vt:lpstr>  Триумфальная арка Генштаб</vt:lpstr>
      <vt:lpstr>           Казанский собор</vt:lpstr>
      <vt:lpstr>     Храм Воскресения Христова</vt:lpstr>
      <vt:lpstr>              Русский музей</vt:lpstr>
      <vt:lpstr>             Михайловский        (Инженерный) замок                       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Санкт-Петербург- мой родной, любимый город</dc:title>
  <dc:creator>Асан</dc:creator>
  <cp:lastModifiedBy>Оксана</cp:lastModifiedBy>
  <cp:revision>277</cp:revision>
  <dcterms:created xsi:type="dcterms:W3CDTF">2013-02-24T09:32:36Z</dcterms:created>
  <dcterms:modified xsi:type="dcterms:W3CDTF">2014-06-16T18:39:40Z</dcterms:modified>
</cp:coreProperties>
</file>