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60" r:id="rId7"/>
    <p:sldId id="264" r:id="rId8"/>
    <p:sldId id="258" r:id="rId9"/>
    <p:sldId id="259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A79DB7-513B-4789-A21C-6402295AE4C5}" type="doc">
      <dgm:prSet loTypeId="urn:microsoft.com/office/officeart/2005/8/layout/pyramid2" loCatId="pyramid" qsTypeId="urn:microsoft.com/office/officeart/2005/8/quickstyle/3d7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3D1C20D4-2E7E-446E-AB90-3E9BB0102225}">
      <dgm:prSet/>
      <dgm:spPr/>
      <dgm:t>
        <a:bodyPr/>
        <a:lstStyle/>
        <a:p>
          <a:pPr rtl="0"/>
          <a:r>
            <a:rPr lang="ru-RU" b="1" dirty="0" smtClean="0"/>
            <a:t>Достижения… Затруднения… Предложения…</a:t>
          </a:r>
          <a:endParaRPr lang="ru-RU" b="1" dirty="0"/>
        </a:p>
      </dgm:t>
    </dgm:pt>
    <dgm:pt modelId="{2620FA22-A336-4974-A70E-A46D5A268B29}" type="parTrans" cxnId="{7B7233BE-C98D-40F3-B991-EE86455B841A}">
      <dgm:prSet/>
      <dgm:spPr/>
      <dgm:t>
        <a:bodyPr/>
        <a:lstStyle/>
        <a:p>
          <a:endParaRPr lang="ru-RU"/>
        </a:p>
      </dgm:t>
    </dgm:pt>
    <dgm:pt modelId="{84052F8E-838F-472C-AC2C-8B81DE1EEC30}" type="sibTrans" cxnId="{7B7233BE-C98D-40F3-B991-EE86455B841A}">
      <dgm:prSet/>
      <dgm:spPr/>
      <dgm:t>
        <a:bodyPr/>
        <a:lstStyle/>
        <a:p>
          <a:endParaRPr lang="ru-RU"/>
        </a:p>
      </dgm:t>
    </dgm:pt>
    <dgm:pt modelId="{D11093E7-3CC4-4458-A78B-7A623F2468A1}" type="pres">
      <dgm:prSet presAssocID="{7AA79DB7-513B-4789-A21C-6402295AE4C5}" presName="compositeShape" presStyleCnt="0">
        <dgm:presLayoutVars>
          <dgm:dir/>
          <dgm:resizeHandles/>
        </dgm:presLayoutVars>
      </dgm:prSet>
      <dgm:spPr/>
    </dgm:pt>
    <dgm:pt modelId="{EB8B58B5-A600-4865-A893-36D6027A9829}" type="pres">
      <dgm:prSet presAssocID="{7AA79DB7-513B-4789-A21C-6402295AE4C5}" presName="pyramid" presStyleLbl="node1" presStyleIdx="0" presStyleCnt="1"/>
      <dgm:spPr>
        <a:solidFill>
          <a:schemeClr val="accent6">
            <a:lumMod val="75000"/>
          </a:schemeClr>
        </a:solidFill>
      </dgm:spPr>
    </dgm:pt>
    <dgm:pt modelId="{E32F7499-7007-4A94-89D3-782628996E3B}" type="pres">
      <dgm:prSet presAssocID="{7AA79DB7-513B-4789-A21C-6402295AE4C5}" presName="theList" presStyleCnt="0"/>
      <dgm:spPr/>
    </dgm:pt>
    <dgm:pt modelId="{7EB12381-5F5D-4E20-A1D7-7E27AC01D679}" type="pres">
      <dgm:prSet presAssocID="{3D1C20D4-2E7E-446E-AB90-3E9BB0102225}" presName="aNode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D79809-6F93-482D-9FF7-7407A27C5499}" type="pres">
      <dgm:prSet presAssocID="{3D1C20D4-2E7E-446E-AB90-3E9BB0102225}" presName="aSpace" presStyleCnt="0"/>
      <dgm:spPr/>
    </dgm:pt>
  </dgm:ptLst>
  <dgm:cxnLst>
    <dgm:cxn modelId="{BEC97B7C-90AC-4E76-90F5-21084BCC14EB}" type="presOf" srcId="{3D1C20D4-2E7E-446E-AB90-3E9BB0102225}" destId="{7EB12381-5F5D-4E20-A1D7-7E27AC01D679}" srcOrd="0" destOrd="0" presId="urn:microsoft.com/office/officeart/2005/8/layout/pyramid2"/>
    <dgm:cxn modelId="{D4EE70D5-498F-4051-BCCD-7E35CF443460}" type="presOf" srcId="{7AA79DB7-513B-4789-A21C-6402295AE4C5}" destId="{D11093E7-3CC4-4458-A78B-7A623F2468A1}" srcOrd="0" destOrd="0" presId="urn:microsoft.com/office/officeart/2005/8/layout/pyramid2"/>
    <dgm:cxn modelId="{7B7233BE-C98D-40F3-B991-EE86455B841A}" srcId="{7AA79DB7-513B-4789-A21C-6402295AE4C5}" destId="{3D1C20D4-2E7E-446E-AB90-3E9BB0102225}" srcOrd="0" destOrd="0" parTransId="{2620FA22-A336-4974-A70E-A46D5A268B29}" sibTransId="{84052F8E-838F-472C-AC2C-8B81DE1EEC30}"/>
    <dgm:cxn modelId="{50E7698E-28EA-4A04-81DB-2D0C1FB10C8A}" type="presParOf" srcId="{D11093E7-3CC4-4458-A78B-7A623F2468A1}" destId="{EB8B58B5-A600-4865-A893-36D6027A9829}" srcOrd="0" destOrd="0" presId="urn:microsoft.com/office/officeart/2005/8/layout/pyramid2"/>
    <dgm:cxn modelId="{B2934284-A482-4579-A5C6-47C8B85B32AC}" type="presParOf" srcId="{D11093E7-3CC4-4458-A78B-7A623F2468A1}" destId="{E32F7499-7007-4A94-89D3-782628996E3B}" srcOrd="1" destOrd="0" presId="urn:microsoft.com/office/officeart/2005/8/layout/pyramid2"/>
    <dgm:cxn modelId="{53D959B1-BA78-4214-9D72-EF0931746A7A}" type="presParOf" srcId="{E32F7499-7007-4A94-89D3-782628996E3B}" destId="{7EB12381-5F5D-4E20-A1D7-7E27AC01D679}" srcOrd="0" destOrd="0" presId="urn:microsoft.com/office/officeart/2005/8/layout/pyramid2"/>
    <dgm:cxn modelId="{E20D89CA-FC5F-43FE-AB2D-1345AF77549A}" type="presParOf" srcId="{E32F7499-7007-4A94-89D3-782628996E3B}" destId="{30D79809-6F93-482D-9FF7-7407A27C5499}" srcOrd="1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3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&#1080;&#1082;%20&#1077;&#1082;.wm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4000" dirty="0" smtClean="0"/>
              <a:t>Урок русского языка.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7400" y="5410200"/>
            <a:ext cx="6400800" cy="1752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</a:t>
            </a:r>
            <a:r>
              <a:rPr lang="ru-RU" sz="2400" dirty="0" smtClean="0"/>
              <a:t>ыполнила учитель </a:t>
            </a:r>
            <a:r>
              <a:rPr lang="ru-RU" sz="2400" dirty="0" smtClean="0"/>
              <a:t>начальных классов ГБОУСОШ №246 </a:t>
            </a:r>
          </a:p>
          <a:p>
            <a:r>
              <a:rPr lang="ru-RU" sz="2400" dirty="0" err="1" smtClean="0"/>
              <a:t>Суховенко</a:t>
            </a:r>
            <a:r>
              <a:rPr lang="ru-RU" sz="2400" dirty="0" smtClean="0"/>
              <a:t> Анна Сергеевна.</a:t>
            </a:r>
            <a:endParaRPr lang="ru-RU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752600"/>
            <a:ext cx="3810000" cy="381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Дуга 8"/>
          <p:cNvSpPr/>
          <p:nvPr/>
        </p:nvSpPr>
        <p:spPr>
          <a:xfrm>
            <a:off x="3886200" y="4114800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ьная выноска 6"/>
          <p:cNvSpPr/>
          <p:nvPr/>
        </p:nvSpPr>
        <p:spPr>
          <a:xfrm>
            <a:off x="5029200" y="990600"/>
            <a:ext cx="3048000" cy="2438400"/>
          </a:xfrm>
          <a:prstGeom prst="wedgeEllipseCallout">
            <a:avLst>
              <a:gd name="adj1" fmla="val -67910"/>
              <a:gd name="adj2" fmla="val 31346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486400" y="1219200"/>
            <a:ext cx="205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0070C0"/>
                </a:solidFill>
                <a:latin typeface="Monotype Corsiva" pitchFamily="66" charset="0"/>
                <a:cs typeface="MV Boli" pitchFamily="2" charset="0"/>
              </a:rPr>
              <a:t>Я узнаю…</a:t>
            </a:r>
          </a:p>
          <a:p>
            <a:r>
              <a:rPr lang="ru-RU" sz="3600" i="1" dirty="0" smtClean="0">
                <a:solidFill>
                  <a:srgbClr val="0070C0"/>
                </a:solidFill>
                <a:latin typeface="Monotype Corsiva" pitchFamily="66" charset="0"/>
                <a:cs typeface="MV Boli" pitchFamily="2" charset="0"/>
              </a:rPr>
              <a:t>Я пойму…</a:t>
            </a:r>
          </a:p>
          <a:p>
            <a:r>
              <a:rPr lang="ru-RU" sz="3600" i="1" dirty="0" smtClean="0">
                <a:solidFill>
                  <a:srgbClr val="0070C0"/>
                </a:solidFill>
                <a:latin typeface="Monotype Corsiva" pitchFamily="66" charset="0"/>
                <a:cs typeface="MV Boli" pitchFamily="2" charset="0"/>
              </a:rPr>
              <a:t>Я смогу…</a:t>
            </a:r>
            <a:endParaRPr lang="ru-RU" sz="3600" i="1" dirty="0">
              <a:solidFill>
                <a:srgbClr val="0070C0"/>
              </a:solidFill>
              <a:latin typeface="Monotype Corsiva" pitchFamily="66" charset="0"/>
              <a:cs typeface="MV Bo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Мульт</a:t>
            </a:r>
            <a:r>
              <a:rPr lang="ru-RU" dirty="0" err="1" smtClean="0">
                <a:hlinkClick r:id="rId2" action="ppaction://hlinkfile"/>
              </a:rPr>
              <a:t>минутк</a:t>
            </a:r>
            <a:r>
              <a:rPr lang="ru-RU" dirty="0" err="1" smtClean="0">
                <a:solidFill>
                  <a:srgbClr val="0070C0"/>
                </a:solidFill>
              </a:rPr>
              <a:t>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2743200"/>
            <a:ext cx="4937760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534400" cy="4600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3276600" y="1828800"/>
            <a:ext cx="2209800" cy="11430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>
              <a:rot lat="0" lon="212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55455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Суффикс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3658394" y="3733006"/>
            <a:ext cx="1524000" cy="1588"/>
          </a:xfrm>
          <a:prstGeom prst="straightConnector1">
            <a:avLst/>
          </a:prstGeom>
          <a:ln w="50800"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circle">
                <a:fillToRect l="100000" t="100000"/>
              </a:path>
              <a:tileRect r="-100000" b="-10000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8" idx="3"/>
          </p:cNvCxnSpPr>
          <p:nvPr/>
        </p:nvCxnSpPr>
        <p:spPr>
          <a:xfrm rot="5400000">
            <a:off x="2554615" y="2916797"/>
            <a:ext cx="1157988" cy="933218"/>
          </a:xfrm>
          <a:prstGeom prst="straightConnector1">
            <a:avLst/>
          </a:prstGeom>
          <a:ln w="50800"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circle">
                <a:fillToRect l="100000" t="100000"/>
              </a:path>
              <a:tileRect r="-100000" b="-10000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8" idx="5"/>
          </p:cNvCxnSpPr>
          <p:nvPr/>
        </p:nvCxnSpPr>
        <p:spPr>
          <a:xfrm rot="16200000" flipH="1">
            <a:off x="5126597" y="2840597"/>
            <a:ext cx="1157988" cy="1085618"/>
          </a:xfrm>
          <a:prstGeom prst="straightConnector1">
            <a:avLst/>
          </a:prstGeom>
          <a:ln w="50800"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circle">
                <a:fillToRect l="100000" t="100000"/>
              </a:path>
              <a:tileRect r="-100000" b="-10000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1676400" y="2438400"/>
            <a:ext cx="1600200" cy="1588"/>
          </a:xfrm>
          <a:prstGeom prst="straightConnector1">
            <a:avLst/>
          </a:prstGeom>
          <a:ln w="50800"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circle">
                <a:fillToRect l="100000" t="100000"/>
              </a:path>
              <a:tileRect r="-100000" b="-10000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8" idx="6"/>
          </p:cNvCxnSpPr>
          <p:nvPr/>
        </p:nvCxnSpPr>
        <p:spPr>
          <a:xfrm>
            <a:off x="5486400" y="2400300"/>
            <a:ext cx="1295400" cy="38100"/>
          </a:xfrm>
          <a:prstGeom prst="straightConnector1">
            <a:avLst/>
          </a:prstGeom>
          <a:ln w="50800"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path path="circle">
                <a:fillToRect l="100000" t="100000"/>
              </a:path>
              <a:tileRect r="-100000" b="-10000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0" y="2133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находится в  </a:t>
            </a:r>
            <a:endParaRPr lang="ru-RU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1295400" y="2362200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1486694" y="2323306"/>
            <a:ext cx="762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1258094" y="2323306"/>
            <a:ext cx="762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0" y="21336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,</a:t>
            </a:r>
          </a:p>
          <a:p>
            <a:r>
              <a:rPr lang="ru-RU" dirty="0" smtClean="0"/>
              <a:t>после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55" name="Дуга 54"/>
          <p:cNvSpPr/>
          <p:nvPr/>
        </p:nvSpPr>
        <p:spPr>
          <a:xfrm>
            <a:off x="762000" y="2514600"/>
            <a:ext cx="381000" cy="228600"/>
          </a:xfrm>
          <a:prstGeom prst="arc">
            <a:avLst>
              <a:gd name="adj1" fmla="val 10812125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1905000" y="38862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образует новые слова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3733800" y="4419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часть слова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5486400" y="3962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безуд</a:t>
            </a:r>
            <a:r>
              <a:rPr lang="ru-RU" dirty="0" smtClean="0"/>
              <a:t>. гл. в</a:t>
            </a:r>
          </a:p>
          <a:p>
            <a:r>
              <a:rPr lang="ru-RU" dirty="0" smtClean="0"/>
              <a:t>запоминается </a:t>
            </a:r>
            <a:endParaRPr lang="ru-RU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rot="5400000" flipH="1" flipV="1">
            <a:off x="6705600" y="4038600"/>
            <a:ext cx="1524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6200000" flipV="1">
            <a:off x="6858000" y="4038600"/>
            <a:ext cx="1524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781800" y="2209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изменяет значение слова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4" grpId="0"/>
      <p:bldP spid="55" grpId="0" animBg="1"/>
      <p:bldP spid="57" grpId="0"/>
      <p:bldP spid="58" grpId="0"/>
      <p:bldP spid="59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12115800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286000" y="1066800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Десятое декабря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Классная      работа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22955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16 0.00139 C 0.13629 0.00069 0.14115 0.00092 0.14583 -0.00069 C 0.14722 -0.00116 0.14774 -0.00393 0.14913 -0.00486 C 0.1592 -0.01133 0.17326 -0.01734 0.18403 -0.01965 C 0.20052 -0.02705 0.20608 -0.02312 0.22847 -0.02174 C 0.23056 -0.01896 0.23247 -0.01595 0.23472 -0.01341 C 0.23629 -0.01179 0.23802 -0.01064 0.23958 -0.00902 C 0.24236 -0.00578 0.24757 0.00139 0.24757 0.00139 C 0.25226 0.02058 0.26892 0.03075 0.28247 0.03537 C 0.28767 0.03722 0.29826 0.03954 0.29826 0.03954 C 0.29983 0.04092 0.30122 0.04347 0.30313 0.0437 C 0.31111 0.04416 0.3191 0.04393 0.32691 0.04162 C 0.32899 0.04092 0.32986 0.03699 0.3316 0.03537 C 0.34167 0.02566 0.33559 0.03792 0.34583 0.02058 C 0.35451 0.00578 0.34358 0.01688 0.35382 0.00786 C 0.35729 -0.00185 0.36129 -0.00347 0.36649 -0.01133 C 0.37795 -0.02844 0.3908 -0.04347 0.40313 -0.05989 C 0.4092 -0.06798 0.41042 -0.07121 0.41892 -0.07468 C 0.42309 -0.0763 0.4316 -0.07885 0.4316 -0.07885 C 0.44913 -0.07746 0.46667 -0.07792 0.48403 -0.07468 C 0.48629 -0.07422 0.48681 -0.06983 0.48872 -0.06821 C 0.49549 -0.0622 0.50243 -0.05688 0.50938 -0.05133 C 0.51511 -0.04671 0.52136 -0.04347 0.52691 -0.03861 C 0.54201 -0.0252 0.55504 -0.00301 0.57136 0.00786 C 0.57969 0.01341 0.58872 0.0185 0.5967 0.02474 C 0.61337 0.03769 0.60365 0.03306 0.61424 0.03746 C 0.6382 0.03514 0.63559 0.03584 0.65382 0.02474 C 0.65816 0.0222 0.66233 0.01896 0.66649 0.01618 C 0.66945 0.0141 0.67604 0.01202 0.67604 0.01202 C 0.68108 0.00208 0.68958 -0.00601 0.6967 -0.01341 C 0.70035 -0.01711 0.7033 -0.02289 0.70781 -0.02382 C 0.71146 -0.02451 0.71528 -0.02543 0.71892 -0.02613 C 0.74167 -0.02543 0.76441 -0.02636 0.78715 -0.02382 C 0.78941 -0.02358 0.79028 -0.01942 0.79201 -0.01757 C 0.80174 -0.00809 0.81094 -0.00093 0.82205 0.00578 C 0.82882 0.01433 0.83108 0.01433 0.84115 0.01618 C 0.84965 0.0148 0.85833 0.01549 0.86649 0.01202 C 0.8724 0.00948 0.87483 -0.00879 0.87604 -0.01549 C 0.87865 -0.05041 0.88177 -0.08185 0.89028 -0.11491 C 0.89236 -0.12278 0.89427 -0.13341 0.90139 -0.13595 C 0.91667 -0.1415 0.93351 -0.13989 0.94913 -0.14451 C 0.98038 -0.14266 0.98646 -0.14382 1.01094 -0.13179 C 1.02552 -0.11723 1.01892 -0.12208 1.03004 -0.11491 C 1.03576 -0.10682 1.03733 -0.10081 1.04271 -0.09156 C 1.04392 -0.08948 1.04618 -0.08925 1.04757 -0.0874 C 1.05365 -0.08 1.05799 -0.07006 1.06493 -0.06405 C 1.06649 -0.06266 1.0684 -0.0615 1.06979 -0.05989 C 1.0809 -0.04648 1.08941 -0.03098 1.10469 -0.02613 C 1.11285 -0.02798 1.11858 -0.02867 1.12535 -0.03445 C 1.1309 -0.04463 1.12813 -0.04046 1.13316 -0.04717 " pathEditMode="relative" ptsTypes="fffffffffffffffffffffffffffffffffffffffffffffffffA">
                                      <p:cBhvr>
                                        <p:cTn id="23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12850296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362200" y="1066800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Десятое декабря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Классная      работа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00098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ru-RU" dirty="0" smtClean="0"/>
              <a:t>Определим тему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Segoe Script" pitchFamily="34" charset="0"/>
                <a:cs typeface="Gautami" pitchFamily="34" charset="0"/>
              </a:rPr>
              <a:t>     Выделите в каждом слове суффикс и укажите ударный или безударный в нём гласный звук.</a:t>
            </a:r>
          </a:p>
          <a:p>
            <a:pPr>
              <a:buNone/>
            </a:pPr>
            <a:r>
              <a:rPr lang="ru-RU" dirty="0" smtClean="0">
                <a:latin typeface="Segoe Script" pitchFamily="34" charset="0"/>
                <a:cs typeface="Gautami" pitchFamily="34" charset="0"/>
              </a:rPr>
              <a:t>     Совпадает или расходится произношение гласного  в суффиксе слова с обозначением на письме</a:t>
            </a:r>
            <a:r>
              <a:rPr lang="ru-RU" dirty="0" smtClean="0">
                <a:latin typeface="Segoe Script" pitchFamily="34" charset="0"/>
              </a:rPr>
              <a:t>?</a:t>
            </a:r>
            <a:endParaRPr lang="ru-RU" dirty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95400" y="1981200"/>
          <a:ext cx="66294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362200"/>
                <a:gridCol w="205740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Единственное</a:t>
                      </a:r>
                      <a:r>
                        <a:rPr lang="ru-RU" sz="2400" baseline="0" dirty="0" smtClean="0"/>
                        <a:t> число</a:t>
                      </a:r>
                      <a:endParaRPr lang="ru-RU" sz="2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Множественное  число</a:t>
                      </a:r>
                      <a:endParaRPr lang="ru-RU" sz="2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Надо</a:t>
                      </a:r>
                      <a:r>
                        <a:rPr lang="ru-RU" dirty="0" smtClean="0"/>
                        <a:t> </a:t>
                      </a:r>
                      <a:r>
                        <a:rPr lang="ru-RU" sz="2400" dirty="0" smtClean="0"/>
                        <a:t>писать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752600"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r>
                        <a:rPr lang="ru-RU" sz="2800" dirty="0" err="1" smtClean="0"/>
                        <a:t>кузнеч</a:t>
                      </a:r>
                      <a:r>
                        <a:rPr lang="ru-RU" sz="2800" dirty="0" smtClean="0"/>
                        <a:t>…к</a:t>
                      </a:r>
                      <a:endParaRPr lang="ru-RU" sz="3200" dirty="0" smtClean="0"/>
                    </a:p>
                    <a:p>
                      <a:r>
                        <a:rPr lang="ru-RU" sz="2800" dirty="0" err="1" smtClean="0"/>
                        <a:t>сыноч</a:t>
                      </a:r>
                      <a:r>
                        <a:rPr lang="ru-RU" sz="2800" dirty="0" smtClean="0"/>
                        <a:t>…к</a:t>
                      </a:r>
                      <a:endParaRPr lang="ru-RU" sz="3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кузнеч</a:t>
                      </a:r>
                      <a:r>
                        <a:rPr lang="ru-RU" sz="2800" b="1" dirty="0" smtClean="0"/>
                        <a:t>и</a:t>
                      </a:r>
                      <a:r>
                        <a:rPr lang="ru-RU" sz="2800" dirty="0" smtClean="0"/>
                        <a:t>ки</a:t>
                      </a:r>
                    </a:p>
                    <a:p>
                      <a:r>
                        <a:rPr lang="ru-RU" sz="2800" dirty="0" smtClean="0"/>
                        <a:t>сыночки</a:t>
                      </a:r>
                      <a:endParaRPr lang="ru-RU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2800" dirty="0" smtClean="0"/>
                        <a:t>кузнеч</a:t>
                      </a:r>
                      <a:r>
                        <a:rPr lang="ru-RU" sz="2800" b="1" dirty="0" smtClean="0"/>
                        <a:t>и</a:t>
                      </a:r>
                      <a:r>
                        <a:rPr lang="ru-RU" sz="2800" dirty="0" smtClean="0"/>
                        <a:t>к</a:t>
                      </a:r>
                    </a:p>
                    <a:p>
                      <a:r>
                        <a:rPr lang="ru-RU" sz="2800" dirty="0" smtClean="0"/>
                        <a:t>сыноч</a:t>
                      </a:r>
                      <a:r>
                        <a:rPr lang="ru-RU" sz="2800" b="1" dirty="0" smtClean="0"/>
                        <a:t>е</a:t>
                      </a:r>
                      <a:r>
                        <a:rPr lang="ru-RU" sz="2800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4419600" y="3429000"/>
            <a:ext cx="228600" cy="2286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V="1">
            <a:off x="4648200" y="3429000"/>
            <a:ext cx="228600" cy="2286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4191000" y="3962400"/>
            <a:ext cx="152400" cy="152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V="1">
            <a:off x="4343400" y="3962400"/>
            <a:ext cx="152400" cy="152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4495800" y="3962400"/>
            <a:ext cx="152400" cy="152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V="1">
            <a:off x="4610100" y="4000500"/>
            <a:ext cx="152400" cy="762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6781800" y="3352800"/>
            <a:ext cx="228600" cy="2286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V="1">
            <a:off x="7010400" y="3352800"/>
            <a:ext cx="228600" cy="2286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6934200" y="3886200"/>
            <a:ext cx="152400" cy="152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V="1">
            <a:off x="7086600" y="3886200"/>
            <a:ext cx="152400" cy="152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Алгоритм</a:t>
            </a:r>
            <a:r>
              <a:rPr lang="ru-RU" dirty="0" smtClean="0"/>
              <a:t>:</a:t>
            </a:r>
          </a:p>
          <a:p>
            <a:r>
              <a:rPr lang="ru-RU" dirty="0" smtClean="0"/>
              <a:t>Поставить слово в форму множественного числа.</a:t>
            </a:r>
          </a:p>
          <a:p>
            <a:r>
              <a:rPr lang="ru-RU" dirty="0" smtClean="0"/>
              <a:t>Посмотреть выпадает гласная или нет.</a:t>
            </a:r>
          </a:p>
          <a:p>
            <a:r>
              <a:rPr lang="ru-RU" dirty="0" smtClean="0"/>
              <a:t>Если гласная   не выпадает  суффикс  -ИК, если выпадает -ЕК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426085"/>
            <a:ext cx="3276600" cy="2614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Вставь пропущенные буквы. Распредели слова по </a:t>
            </a:r>
            <a:r>
              <a:rPr lang="ru-RU" sz="3600" dirty="0" smtClean="0"/>
              <a:t>двум</a:t>
            </a:r>
            <a:r>
              <a:rPr lang="ru-RU" sz="3600" dirty="0" smtClean="0"/>
              <a:t> </a:t>
            </a:r>
            <a:r>
              <a:rPr lang="ru-RU" sz="3600" dirty="0" smtClean="0"/>
              <a:t>столбикам:</a:t>
            </a:r>
            <a:endParaRPr lang="ru-RU" sz="3600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52400" y="1571612"/>
            <a:ext cx="8763000" cy="455455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Сад…к, букет…к, </a:t>
            </a:r>
            <a:r>
              <a:rPr lang="ru-RU" dirty="0" err="1" smtClean="0"/>
              <a:t>платоч</a:t>
            </a:r>
            <a:r>
              <a:rPr lang="ru-RU" dirty="0" smtClean="0"/>
              <a:t>…к, </a:t>
            </a:r>
            <a:r>
              <a:rPr lang="ru-RU" dirty="0" smtClean="0"/>
              <a:t>куст</a:t>
            </a:r>
            <a:r>
              <a:rPr lang="ru-RU" dirty="0" smtClean="0"/>
              <a:t>…к</a:t>
            </a:r>
            <a:r>
              <a:rPr lang="ru-RU" dirty="0" smtClean="0"/>
              <a:t>, </a:t>
            </a:r>
            <a:r>
              <a:rPr lang="ru-RU" dirty="0" err="1" smtClean="0"/>
              <a:t>мешоч</a:t>
            </a:r>
            <a:r>
              <a:rPr lang="ru-RU" dirty="0" smtClean="0"/>
              <a:t>…к, </a:t>
            </a:r>
            <a:r>
              <a:rPr lang="ru-RU" dirty="0" err="1" smtClean="0"/>
              <a:t>молоточ</a:t>
            </a:r>
            <a:r>
              <a:rPr lang="ru-RU" dirty="0" smtClean="0"/>
              <a:t>…к, мост…к, </a:t>
            </a:r>
            <a:r>
              <a:rPr lang="ru-RU" dirty="0" err="1" smtClean="0"/>
              <a:t>ореш</a:t>
            </a:r>
            <a:r>
              <a:rPr lang="ru-RU" dirty="0" smtClean="0"/>
              <a:t>…к, ключ…к , хвост…к, </a:t>
            </a:r>
            <a:r>
              <a:rPr lang="ru-RU" dirty="0" err="1" smtClean="0"/>
              <a:t>носоч</a:t>
            </a:r>
            <a:r>
              <a:rPr lang="ru-RU" dirty="0" smtClean="0"/>
              <a:t>…к, </a:t>
            </a:r>
            <a:r>
              <a:rPr lang="ru-RU" dirty="0" err="1" smtClean="0"/>
              <a:t>грибоч</a:t>
            </a:r>
            <a:r>
              <a:rPr lang="ru-RU" dirty="0" smtClean="0"/>
              <a:t>…к.</a:t>
            </a:r>
            <a:endParaRPr lang="ru-RU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429000"/>
            <a:ext cx="5638800" cy="31718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181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1600200"/>
            <a:ext cx="2286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Сад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3600" dirty="0" smtClean="0"/>
              <a:t>к</a:t>
            </a:r>
          </a:p>
          <a:p>
            <a:r>
              <a:rPr lang="ru-RU" sz="3600" dirty="0" smtClean="0"/>
              <a:t>букетик</a:t>
            </a:r>
          </a:p>
          <a:p>
            <a:r>
              <a:rPr lang="ru-RU" sz="3600" dirty="0" smtClean="0"/>
              <a:t>мостик </a:t>
            </a:r>
          </a:p>
          <a:p>
            <a:r>
              <a:rPr lang="ru-RU" sz="3600" dirty="0" smtClean="0"/>
              <a:t>х</a:t>
            </a:r>
            <a:r>
              <a:rPr lang="ru-RU" sz="3600" dirty="0" smtClean="0"/>
              <a:t>востик</a:t>
            </a:r>
            <a:endParaRPr lang="ru-RU" sz="3600" dirty="0" smtClean="0"/>
          </a:p>
          <a:p>
            <a:r>
              <a:rPr lang="ru-RU" sz="3600" dirty="0" smtClean="0"/>
              <a:t>куст</a:t>
            </a:r>
            <a:r>
              <a:rPr lang="ru-RU" sz="3600" dirty="0" smtClean="0"/>
              <a:t>ик</a:t>
            </a:r>
            <a:endParaRPr lang="ru-RU" sz="3600" dirty="0" smtClean="0"/>
          </a:p>
          <a:p>
            <a:r>
              <a:rPr lang="ru-RU" sz="3600" dirty="0" smtClean="0"/>
              <a:t>ключик</a:t>
            </a:r>
            <a:endParaRPr lang="ru-RU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172200" y="1600200"/>
            <a:ext cx="2286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Платоч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к</a:t>
            </a:r>
          </a:p>
          <a:p>
            <a:r>
              <a:rPr lang="ru-RU" sz="3600" dirty="0" smtClean="0"/>
              <a:t>мешочек</a:t>
            </a:r>
          </a:p>
          <a:p>
            <a:r>
              <a:rPr lang="ru-RU" sz="3600" dirty="0" smtClean="0"/>
              <a:t>молоточек</a:t>
            </a:r>
          </a:p>
          <a:p>
            <a:r>
              <a:rPr lang="ru-RU" sz="3600" dirty="0" smtClean="0"/>
              <a:t>орешек</a:t>
            </a:r>
          </a:p>
          <a:p>
            <a:r>
              <a:rPr lang="ru-RU" sz="3600" dirty="0" smtClean="0"/>
              <a:t>носочек</a:t>
            </a:r>
          </a:p>
          <a:p>
            <a:r>
              <a:rPr lang="ru-RU" sz="3600" dirty="0" smtClean="0"/>
              <a:t>грибочек</a:t>
            </a:r>
            <a:endParaRPr lang="ru-RU" sz="3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2624328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40617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185</Words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TS102406170</vt:lpstr>
      <vt:lpstr>Урок русского языка.</vt:lpstr>
      <vt:lpstr>Слайд 2</vt:lpstr>
      <vt:lpstr>Слайд 3</vt:lpstr>
      <vt:lpstr>Слайд 4</vt:lpstr>
      <vt:lpstr>Определим тему урока</vt:lpstr>
      <vt:lpstr>Слайд 6</vt:lpstr>
      <vt:lpstr>Слайд 7</vt:lpstr>
      <vt:lpstr>Вставь пропущенные буквы. Распредели слова по двум столбикам: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Кирилл</dc:creator>
  <cp:lastModifiedBy>Кирилл</cp:lastModifiedBy>
  <cp:revision>47</cp:revision>
  <dcterms:created xsi:type="dcterms:W3CDTF">2012-12-07T17:19:38Z</dcterms:created>
  <dcterms:modified xsi:type="dcterms:W3CDTF">2012-12-09T21:14:50Z</dcterms:modified>
</cp:coreProperties>
</file>