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E5EB9AA-8EA6-43F6-B7AB-ECA4A53D27E4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E99358-026E-4CBA-AEF8-9900C68485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ГИА</a:t>
            </a:r>
            <a:br>
              <a:rPr lang="ru-RU" dirty="0" smtClean="0"/>
            </a:br>
            <a:r>
              <a:rPr lang="ru-RU" dirty="0" smtClean="0"/>
              <a:t>Как написать сжатое изложение.</a:t>
            </a:r>
            <a:br>
              <a:rPr lang="ru-RU" dirty="0" smtClean="0"/>
            </a:br>
            <a:r>
              <a:rPr lang="ru-RU" dirty="0" smtClean="0"/>
              <a:t>9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Богатова Т.М.</a:t>
            </a:r>
          </a:p>
          <a:p>
            <a:r>
              <a:rPr lang="ru-RU" dirty="0" smtClean="0"/>
              <a:t>МОУ СОШ с. Николаевка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Прочитай текст, поработай над сжатием используя разные приемы.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ru-RU" sz="2000" dirty="0"/>
              <a:t>Грубость в языке, как и грубость в манерах, неряшливость в одежде — очень распространённое явление, и свидетельствует оно о незащищённости человека, о его слабости, а вовсе не о силе. Я уж не говорю о том, что это признак невоспитанности, а иногда и жестокости.</a:t>
            </a:r>
          </a:p>
          <a:p>
            <a:r>
              <a:rPr lang="ru-RU" sz="2000" dirty="0"/>
              <a:t>По-настоящему сильный и уравновешенный человек не будет без нужды громко говорить и ругаться. Ведь давно известно, что каждый наш поступок, каждое наше слово отражается на окружающих и враждебно самому дорогому, что есть на свете, — человеческой жизни. И сильный человек, понимая всё это, как раз и силён своим благородством и великодушием.</a:t>
            </a:r>
          </a:p>
          <a:p>
            <a:r>
              <a:rPr lang="ru-RU" sz="2000" dirty="0"/>
              <a:t>Учиться хорошей, спокойной, интеллигентной речи надо долго и внимательно — прислушиваясь, запоминая, читая. Но хоть и трудно — это нужно, действительно нужно! Наша речь — важнейшая часть не только нашего поведения, но и нашей личности, нашей души, ума, нашей способности не поддаваться влияниям среды, если она «затягивает</a:t>
            </a:r>
            <a:r>
              <a:rPr lang="ru-RU" sz="2000" dirty="0" smtClean="0"/>
              <a:t>».                                                     (</a:t>
            </a:r>
            <a:r>
              <a:rPr lang="ru-RU" sz="2000" dirty="0"/>
              <a:t>По Д.С. Лихачёву) 136 слов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Проверка и оценивание задания С1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 </a:t>
            </a:r>
            <a:r>
              <a:rPr lang="ru-RU" dirty="0" err="1" smtClean="0"/>
              <a:t>Микротема</a:t>
            </a:r>
            <a:r>
              <a:rPr lang="ru-RU" dirty="0" smtClean="0"/>
              <a:t> 1</a:t>
            </a:r>
            <a:endParaRPr lang="ru-RU" dirty="0"/>
          </a:p>
          <a:p>
            <a:pPr>
              <a:buNone/>
            </a:pPr>
            <a:r>
              <a:rPr lang="ru-RU" dirty="0"/>
              <a:t>Грубость в языке и поведении человека свидетельствует о его слабости и невоспитанности, а иногда и жестокости.</a:t>
            </a:r>
          </a:p>
          <a:p>
            <a:r>
              <a:rPr lang="ru-RU" dirty="0" err="1" smtClean="0"/>
              <a:t>Микротема</a:t>
            </a:r>
            <a:r>
              <a:rPr lang="ru-RU" dirty="0" smtClean="0"/>
              <a:t> </a:t>
            </a:r>
            <a:r>
              <a:rPr lang="ru-RU" dirty="0" smtClean="0"/>
              <a:t>2</a:t>
            </a:r>
          </a:p>
          <a:p>
            <a:pPr>
              <a:buNone/>
            </a:pPr>
            <a:r>
              <a:rPr lang="ru-RU" dirty="0" smtClean="0"/>
              <a:t>Сильный </a:t>
            </a:r>
            <a:r>
              <a:rPr lang="ru-RU" dirty="0"/>
              <a:t>человек силён своим благородством и великодушием.</a:t>
            </a:r>
          </a:p>
          <a:p>
            <a:pPr>
              <a:buNone/>
            </a:pPr>
            <a:r>
              <a:rPr lang="ru-RU" dirty="0" err="1" smtClean="0"/>
              <a:t>Микротема</a:t>
            </a:r>
            <a:r>
              <a:rPr lang="ru-RU" dirty="0" smtClean="0"/>
              <a:t> </a:t>
            </a:r>
            <a:r>
              <a:rPr lang="ru-RU" dirty="0" smtClean="0"/>
              <a:t>3</a:t>
            </a:r>
            <a:endParaRPr lang="ru-RU" dirty="0"/>
          </a:p>
          <a:p>
            <a:pPr>
              <a:buNone/>
            </a:pPr>
            <a:r>
              <a:rPr lang="ru-RU" dirty="0"/>
              <a:t>Учиться хорошей речи – долго, но необходимо, поскольку речь – важнейшее свойство личности.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Прочитай текст, поработай над сжатием используя разные приемы.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Время меняет людей. Но, кроме времени, есть ещё одна категория, воздействующая на тебя, может, даже посильнее, чем время. Это образ жизни, отношение к ней, сострадание к другим. Существует соображение, что сострадание воспитывается собственной бедой. Мне не нравится это соображение. Я верю, что сострадание – это особый талант, и без него трудно оставаться человеком.</a:t>
            </a:r>
          </a:p>
          <a:p>
            <a:r>
              <a:rPr lang="ru-RU" dirty="0"/>
              <a:t>Человек безмятежной судьбы знает, конечно, о бедах, о том, что есть несчастные, а среди них и дети. Да, несчастья и беды – это неизбежность. Но жизнь устроена так, что несчастье счастливому кажется чаще всего далёким, порой даже нереальным. Если у тебя всё хорошо, беда представляется рассыпанной по миру маленькими песчинками, несчастье кажется нетипичным, а типичным – счастье. Счастье не будет счастьем, если оно каждый миг станет думать о беде и горе.</a:t>
            </a:r>
          </a:p>
          <a:p>
            <a:r>
              <a:rPr lang="ru-RU" dirty="0"/>
              <a:t>Собственные беды оставляют в душе рубцы и учат человека важным истинам. Но если человек запоминает только такие уроки, у него заниженная чувствительность. Плакать от собственной боли нетрудно. Трудней плакать от боли чужой. Знаменитый мыслитель прошлого сказал: «Процветание раскрывает наши пороки, а бедствия – наши добродетели</a:t>
            </a:r>
            <a:r>
              <a:rPr lang="ru-RU" dirty="0" smtClean="0"/>
              <a:t>».                                          (</a:t>
            </a:r>
            <a:r>
              <a:rPr lang="ru-RU" dirty="0"/>
              <a:t>По А.А. </a:t>
            </a:r>
            <a:r>
              <a:rPr lang="ru-RU" dirty="0" err="1"/>
              <a:t>Лиханову</a:t>
            </a:r>
            <a:r>
              <a:rPr lang="ru-RU" dirty="0"/>
              <a:t>) 165 слов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Проверка и оценивание задания С1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Микротема</a:t>
            </a:r>
            <a:r>
              <a:rPr lang="ru-RU" dirty="0" smtClean="0"/>
              <a:t> 1</a:t>
            </a:r>
            <a:endParaRPr lang="ru-RU" dirty="0"/>
          </a:p>
          <a:p>
            <a:r>
              <a:rPr lang="ru-RU" dirty="0"/>
              <a:t>Сострадание – это особый талант, и без него трудно оставаться человеком.</a:t>
            </a:r>
          </a:p>
          <a:p>
            <a:pPr>
              <a:buNone/>
            </a:pPr>
            <a:r>
              <a:rPr lang="ru-RU" dirty="0"/>
              <a:t>2</a:t>
            </a:r>
          </a:p>
          <a:p>
            <a:r>
              <a:rPr lang="ru-RU" dirty="0"/>
              <a:t>Несчастья и беды – это неизбежность, но о них нельзя думать постоянно, чтобы не омрачать счастья.</a:t>
            </a:r>
          </a:p>
          <a:p>
            <a:pPr>
              <a:buNone/>
            </a:pPr>
            <a:r>
              <a:rPr lang="ru-RU" dirty="0" smtClean="0"/>
              <a:t>3</a:t>
            </a:r>
          </a:p>
          <a:p>
            <a:r>
              <a:rPr lang="ru-RU" dirty="0" smtClean="0"/>
              <a:t>Умение </a:t>
            </a:r>
            <a:r>
              <a:rPr lang="ru-RU" dirty="0"/>
              <a:t>переживать чужую боль раскрывает истинные добродетели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Изложение.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Человек совершил проступок или даже преступление. Или просто не оправдал надежд, которые на него возлагали. Ищут объяснений. Ищет их и он сам. Чаще не столько объяснения, сколько оправдания. Окружающие и он сам винят семью, школу, коллектив, обстоятельства.</a:t>
            </a:r>
          </a:p>
          <a:p>
            <a:r>
              <a:rPr lang="ru-RU" dirty="0"/>
              <a:t>Не следует забывать, какую роль в своей собственной судьбе играет сам человек, забывать о важной, а может быть важнейшей, части воспитания – самовоспитании. Ведь из всех обстоятельств, формирующих человека, важнейшее – сознательное отношение к собственной жизни, к собственным мыслям и планам, и прежде всего – к собственным действиям.</a:t>
            </a:r>
          </a:p>
          <a:p>
            <a:r>
              <a:rPr lang="ru-RU" dirty="0"/>
              <a:t>Самовоспитание начинается с самооценки. Если человек начинает находить в каждом деле непреодолимые препятствия, теряет уверенность в себе, значит, у него формируется заниженная самооценка. Не менее опасна и завышенная самооценка, когда человек считает себя всегда и во всем правым и не прислушивается к мнению других. Только умение адекватно оценивать свои возможности позволяет правильно сформулировать жизненные цели и добиваться их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(</a:t>
            </a:r>
            <a:r>
              <a:rPr lang="ru-RU" dirty="0"/>
              <a:t>По С.Л.Львову) 140 слов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Проверка и оценивание задания С1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dirty="0" err="1" smtClean="0"/>
              <a:t>Микротема</a:t>
            </a:r>
            <a:r>
              <a:rPr lang="ru-RU" dirty="0" smtClean="0"/>
              <a:t> 1</a:t>
            </a:r>
            <a:endParaRPr lang="ru-RU" dirty="0"/>
          </a:p>
          <a:p>
            <a:r>
              <a:rPr lang="ru-RU" dirty="0"/>
              <a:t>Свои неудачи и проступки люди подчас склонны объяснять и оправдывать ошибками в своём воспитании и различными обстоятельствами.</a:t>
            </a:r>
          </a:p>
          <a:p>
            <a:pPr>
              <a:buNone/>
            </a:pPr>
            <a:r>
              <a:rPr lang="ru-RU" dirty="0"/>
              <a:t>2</a:t>
            </a:r>
          </a:p>
          <a:p>
            <a:r>
              <a:rPr lang="ru-RU" dirty="0"/>
              <a:t>Из всех обстоятельств, формирующих человека, важнейшим является самовоспитание.</a:t>
            </a:r>
          </a:p>
          <a:p>
            <a:pPr>
              <a:buNone/>
            </a:pPr>
            <a:r>
              <a:rPr lang="ru-RU" dirty="0"/>
              <a:t>3</a:t>
            </a:r>
          </a:p>
          <a:p>
            <a:r>
              <a:rPr lang="ru-RU" dirty="0"/>
              <a:t>Только правильная самооценка позволяет человеку ставить в жизни конкретные цели и добиваться 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Критерии оценивания сочинения.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19255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7"/>
                <a:gridCol w="999478"/>
                <a:gridCol w="5743248"/>
                <a:gridCol w="697855"/>
                <a:gridCol w="493037"/>
              </a:tblGrid>
              <a:tr h="639474">
                <a:tc rowSpan="4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С1К1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обоснованного ответа на поставленный вопрос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187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Экзаменуемый привёл рассуждение на теоретическом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уровне. Фактических ошибок, связанных с пониманием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тезиса, 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61655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Экзаменуемый привёл рассуждение на теоретическом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уровне. Допущена 1 фактическая ошибка, связанная с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пониманием тезиса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831956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Экзаменуемый привёл рассуждение на теоретическом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уровне. Допущено 2 и более фактических ошибок,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связанных с пониманием тезиса,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тезис не доказан,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дано рассуждение вне контекста задания,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тезис доказан на бытовом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уровне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1" y="548680"/>
          <a:ext cx="8064895" cy="59906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15806"/>
                <a:gridCol w="6492149"/>
                <a:gridCol w="856940"/>
              </a:tblGrid>
              <a:tr h="573575">
                <a:tc>
                  <a:txBody>
                    <a:bodyPr/>
                    <a:lstStyle/>
                    <a:p>
                      <a:r>
                        <a:rPr lang="ru-RU" sz="1600" kern="1200" baseline="0" dirty="0" smtClean="0"/>
                        <a:t>С1К2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/>
                        <a:t>Наличие примеров-аргументов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751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/>
                        <a:t>Экзаменуемый привёл 2 примера-аргумента из текста,</a:t>
                      </a:r>
                    </a:p>
                    <a:p>
                      <a:r>
                        <a:rPr lang="ru-RU" sz="1600" kern="1200" baseline="0" dirty="0" smtClean="0"/>
                        <a:t>верно указав их роль в </a:t>
                      </a:r>
                      <a:r>
                        <a:rPr lang="ru-RU" sz="1600" kern="1200" baseline="0" smtClean="0"/>
                        <a:t>тексте.</a:t>
                      </a:r>
                      <a:endParaRPr lang="ru-RU" sz="1600" kern="1200" baseline="0" dirty="0" smtClean="0"/>
                    </a:p>
                    <a:p>
                      <a:endParaRPr lang="ru-RU" sz="1600" kern="1200" baseline="0" smtClean="0"/>
                    </a:p>
                    <a:p>
                      <a:r>
                        <a:rPr lang="ru-RU" sz="1600" kern="1200" baseline="0" smtClean="0"/>
                        <a:t>Экзаменуемый привёл 2 примера-аргумента из текста,</a:t>
                      </a:r>
                    </a:p>
                    <a:p>
                      <a:r>
                        <a:rPr lang="ru-RU" sz="1600" kern="1200" baseline="0" smtClean="0"/>
                        <a:t>но не указал их роль в тексте,</a:t>
                      </a:r>
                    </a:p>
                    <a:p>
                      <a:r>
                        <a:rPr lang="ru-RU" sz="1600" kern="1200" baseline="0" smtClean="0"/>
                        <a:t>или</a:t>
                      </a:r>
                    </a:p>
                    <a:p>
                      <a:r>
                        <a:rPr lang="ru-RU" sz="1600" kern="1200" baseline="0" smtClean="0"/>
                        <a:t>привёл 2 примера-аргумента из текста, указав роль в</a:t>
                      </a:r>
                    </a:p>
                    <a:p>
                      <a:r>
                        <a:rPr lang="ru-RU" sz="1600" kern="1200" baseline="0" smtClean="0"/>
                        <a:t>тексте одного из них,</a:t>
                      </a:r>
                    </a:p>
                    <a:p>
                      <a:r>
                        <a:rPr lang="ru-RU" sz="1600" kern="1200" baseline="0" smtClean="0"/>
                        <a:t>или</a:t>
                      </a:r>
                    </a:p>
                    <a:p>
                      <a:r>
                        <a:rPr lang="ru-RU" sz="1600" kern="1200" baseline="0" smtClean="0"/>
                        <a:t>привёл 1 пример-аргумент из текста, указав его роль в</a:t>
                      </a:r>
                    </a:p>
                    <a:p>
                      <a:r>
                        <a:rPr lang="ru-RU" sz="1600" kern="1200" baseline="0" smtClean="0"/>
                        <a:t>тексте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392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/>
                        <a:t>Экзаменуемый привёл 1 пример-аргумент из текста, не</a:t>
                      </a:r>
                    </a:p>
                    <a:p>
                      <a:r>
                        <a:rPr lang="ru-RU" sz="1600" kern="1200" baseline="0" dirty="0" smtClean="0"/>
                        <a:t>указав его роль в тексте.</a:t>
                      </a:r>
                    </a:p>
                    <a:p>
                      <a:endParaRPr lang="ru-RU" sz="1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845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/>
                        <a:t>Экзаменуемый не привёл ни одного примера-аргумента,</a:t>
                      </a:r>
                    </a:p>
                    <a:p>
                      <a:r>
                        <a:rPr lang="ru-RU" sz="1600" kern="1200" baseline="0" dirty="0" smtClean="0"/>
                        <a:t>иллюстрирующего тезис,</a:t>
                      </a:r>
                    </a:p>
                    <a:p>
                      <a:r>
                        <a:rPr lang="ru-RU" sz="1600" kern="1200" baseline="0" dirty="0" smtClean="0"/>
                        <a:t>или</a:t>
                      </a:r>
                    </a:p>
                    <a:p>
                      <a:r>
                        <a:rPr lang="ru-RU" sz="1600" kern="1200" baseline="0" dirty="0" smtClean="0"/>
                        <a:t>экзаменуемый привёл примеры-аргументы не из</a:t>
                      </a:r>
                    </a:p>
                    <a:p>
                      <a:r>
                        <a:rPr lang="ru-RU" sz="1600" kern="1200" baseline="0" dirty="0" smtClean="0"/>
                        <a:t>прочитанного текста</a:t>
                      </a:r>
                      <a:endParaRPr lang="ru-RU" sz="1600" dirty="0" smtClean="0"/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641"/>
          <a:ext cx="8291264" cy="648071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80992"/>
                <a:gridCol w="6311637"/>
                <a:gridCol w="1098635"/>
              </a:tblGrid>
              <a:tr h="881124">
                <a:tc>
                  <a:txBody>
                    <a:bodyPr/>
                    <a:lstStyle/>
                    <a:p>
                      <a:r>
                        <a:rPr lang="ru-RU" sz="1600" kern="1200" baseline="0" dirty="0" smtClean="0"/>
                        <a:t>С1К3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/>
                        <a:t>Смысловая цельность, речевая связность и</a:t>
                      </a:r>
                    </a:p>
                    <a:p>
                      <a:r>
                        <a:rPr lang="ru-RU" sz="1600" kern="1200" baseline="0" dirty="0" smtClean="0"/>
                        <a:t>последовательность сочинения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67413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/>
                        <a:t>Работа экзаменуемого характеризуется смысловой</a:t>
                      </a:r>
                    </a:p>
                    <a:p>
                      <a:r>
                        <a:rPr lang="ru-RU" sz="1600" kern="1200" baseline="0" dirty="0" smtClean="0"/>
                        <a:t>цельностью, речевой связностью и последовательностью</a:t>
                      </a:r>
                    </a:p>
                    <a:p>
                      <a:r>
                        <a:rPr lang="ru-RU" sz="1600" kern="1200" baseline="0" dirty="0" smtClean="0"/>
                        <a:t>изложения:</a:t>
                      </a:r>
                    </a:p>
                    <a:p>
                      <a:r>
                        <a:rPr lang="ru-RU" sz="1600" kern="1200" baseline="0" dirty="0" smtClean="0"/>
                        <a:t>– логические ошибки отсутствуют, последовательность</a:t>
                      </a:r>
                    </a:p>
                    <a:p>
                      <a:r>
                        <a:rPr lang="ru-RU" sz="1600" kern="1200" baseline="0" dirty="0" smtClean="0"/>
                        <a:t>изложения не нарушена;</a:t>
                      </a:r>
                    </a:p>
                    <a:p>
                      <a:r>
                        <a:rPr lang="ru-RU" sz="1600" kern="1200" baseline="0" dirty="0" smtClean="0"/>
                        <a:t>– в работе нет нарушений абзацного членения текста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</a:tr>
              <a:tr h="2024318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/>
                        <a:t>Работа экзаменуемого характеризуется смысловой</a:t>
                      </a:r>
                    </a:p>
                    <a:p>
                      <a:r>
                        <a:rPr lang="ru-RU" sz="1600" kern="1200" baseline="0" dirty="0" smtClean="0"/>
                        <a:t>цельностью, связностью и последовательностью</a:t>
                      </a:r>
                    </a:p>
                    <a:p>
                      <a:r>
                        <a:rPr lang="ru-RU" sz="1600" kern="1200" baseline="0" dirty="0" smtClean="0"/>
                        <a:t>изложения,</a:t>
                      </a:r>
                    </a:p>
                    <a:p>
                      <a:r>
                        <a:rPr lang="ru-RU" sz="1600" kern="1200" baseline="0" dirty="0" smtClean="0"/>
                        <a:t>но</a:t>
                      </a:r>
                    </a:p>
                    <a:p>
                      <a:r>
                        <a:rPr lang="ru-RU" sz="1600" kern="1200" baseline="0" dirty="0" smtClean="0"/>
                        <a:t>допущена 1 логическая ошибка,</a:t>
                      </a:r>
                    </a:p>
                    <a:p>
                      <a:r>
                        <a:rPr lang="ru-RU" sz="1600" kern="1200" baseline="0" dirty="0" smtClean="0"/>
                        <a:t>и/или</a:t>
                      </a:r>
                    </a:p>
                    <a:p>
                      <a:r>
                        <a:rPr lang="ru-RU" sz="1600" kern="1200" baseline="0" dirty="0" smtClean="0"/>
                        <a:t>в работе имеется 1 нарушение абзацного членения текста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</a:tr>
              <a:tr h="1901141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/>
                        <a:t>В работе экзаменуемого просматривается </a:t>
                      </a:r>
                      <a:r>
                        <a:rPr lang="ru-RU" sz="1600" kern="1200" baseline="0" dirty="0" err="1" smtClean="0"/>
                        <a:t>коммуни</a:t>
                      </a:r>
                      <a:r>
                        <a:rPr lang="ru-RU" sz="1600" kern="1200" baseline="0" dirty="0" smtClean="0"/>
                        <a:t>-</a:t>
                      </a:r>
                    </a:p>
                    <a:p>
                      <a:r>
                        <a:rPr lang="ru-RU" sz="1600" kern="1200" baseline="0" dirty="0" err="1" smtClean="0"/>
                        <a:t>кативный</a:t>
                      </a:r>
                      <a:r>
                        <a:rPr lang="ru-RU" sz="1600" kern="1200" baseline="0" dirty="0" smtClean="0"/>
                        <a:t> замысел,</a:t>
                      </a:r>
                    </a:p>
                    <a:p>
                      <a:r>
                        <a:rPr lang="ru-RU" sz="1600" kern="1200" baseline="0" dirty="0" smtClean="0"/>
                        <a:t>но</a:t>
                      </a:r>
                    </a:p>
                    <a:p>
                      <a:r>
                        <a:rPr lang="ru-RU" sz="1600" kern="1200" baseline="0" dirty="0" smtClean="0"/>
                        <a:t>допущено более 1 логической ошибки,</a:t>
                      </a:r>
                    </a:p>
                    <a:p>
                      <a:r>
                        <a:rPr lang="ru-RU" sz="1600" kern="1200" baseline="0" dirty="0" smtClean="0"/>
                        <a:t>и/или</a:t>
                      </a:r>
                    </a:p>
                    <a:p>
                      <a:r>
                        <a:rPr lang="ru-RU" sz="1600" kern="1200" baseline="0" dirty="0" smtClean="0"/>
                        <a:t>имеется 2 случая нарушения абзацного членения текста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637"/>
          <a:ext cx="8229600" cy="627409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46448"/>
                <a:gridCol w="6408712"/>
                <a:gridCol w="874440"/>
              </a:tblGrid>
              <a:tr h="883930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/>
                        <a:t>С1К4</a:t>
                      </a:r>
                      <a:endParaRPr lang="ru-RU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/>
                        <a:t>Композиционная стройность работы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24004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/>
                        <a:t>Работа характеризуется композиционной стройностью</a:t>
                      </a:r>
                    </a:p>
                    <a:p>
                      <a:r>
                        <a:rPr lang="ru-RU" sz="1800" b="1" kern="1200" baseline="0" dirty="0" smtClean="0"/>
                        <a:t>и завершённостью, ошибок в построении текста нет</a:t>
                      </a:r>
                    </a:p>
                    <a:p>
                      <a:endParaRPr lang="ru-RU" b="1" dirty="0" smtClean="0"/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24517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/>
                        <a:t>Работа характеризуется композиционной стройностью</a:t>
                      </a:r>
                    </a:p>
                    <a:p>
                      <a:r>
                        <a:rPr lang="ru-RU" sz="1800" b="1" kern="1200" baseline="0" dirty="0" smtClean="0"/>
                        <a:t>и завершённостью,</a:t>
                      </a:r>
                    </a:p>
                    <a:p>
                      <a:r>
                        <a:rPr lang="ru-RU" sz="1800" b="1" kern="1200" baseline="0" dirty="0" smtClean="0"/>
                        <a:t>но</a:t>
                      </a:r>
                    </a:p>
                    <a:p>
                      <a:r>
                        <a:rPr lang="ru-RU" sz="1800" b="1" kern="1200" baseline="0" dirty="0" smtClean="0"/>
                        <a:t>допущена 1 ошибка в построении текста</a:t>
                      </a:r>
                    </a:p>
                    <a:p>
                      <a:endParaRPr lang="ru-RU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3665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/>
                        <a:t>В работе допущено 2 и более ошибок в построении текста </a:t>
                      </a:r>
                      <a:endParaRPr lang="ru-RU" b="1" dirty="0" smtClean="0"/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163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/>
                        <a:t>Максимальное количество баллов за сочинение по критериям</a:t>
                      </a:r>
                    </a:p>
                    <a:p>
                      <a:r>
                        <a:rPr lang="ru-RU" sz="1800" b="1" kern="1200" baseline="0" dirty="0" smtClean="0"/>
                        <a:t>С1К1–С1К4</a:t>
                      </a:r>
                      <a:endParaRPr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/>
                        <a:t>9</a:t>
                      </a:r>
                      <a:endParaRPr lang="ru-RU" b="1" dirty="0" smtClean="0"/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 изложения.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Мы часто говорим друг другу: желаю тебе всего доброго. Это не просто выражение вежливости. В этих словах мы выражаем свою человеческую сущность. Надо иметь большую силу духа, чтобы уметь желать добра другим. Умение чувствовать, умение видеть по-доброму окружающих тебя людей – это не только показатель культуры, но и результат огромной внутренней работы духа.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8639"/>
          <a:ext cx="8064896" cy="666936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45239"/>
                <a:gridCol w="6915552"/>
                <a:gridCol w="504105"/>
              </a:tblGrid>
              <a:tr h="333804"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ГК1</a:t>
                      </a:r>
                      <a:endParaRPr lang="ru-RU" sz="1400" b="1" kern="1200" baseline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Соблюдение орфографических норм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804">
                <a:tc>
                  <a:txBody>
                    <a:bodyPr/>
                    <a:lstStyle/>
                    <a:p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Орфографических ошибок нет, или допущено не более  1 ошибки</a:t>
                      </a:r>
                      <a:endParaRPr lang="ru-RU" sz="1400" b="1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lang="ru-RU" sz="1400" b="1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804">
                <a:tc>
                  <a:txBody>
                    <a:bodyPr/>
                    <a:lstStyle/>
                    <a:p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Допущено 2–3 ошибки</a:t>
                      </a:r>
                      <a:endParaRPr lang="ru-RU" sz="1400" b="1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804">
                <a:tc>
                  <a:txBody>
                    <a:bodyPr/>
                    <a:lstStyle/>
                    <a:p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Допущено 4 и более ошибки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80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ГК2</a:t>
                      </a:r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Соблюдение пунктуационных норм</a:t>
                      </a: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804">
                <a:tc>
                  <a:txBody>
                    <a:bodyPr/>
                    <a:lstStyle/>
                    <a:p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Пунктуационных ошибок нет, или допущено не более  2 ошибок</a:t>
                      </a: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804">
                <a:tc>
                  <a:txBody>
                    <a:bodyPr/>
                    <a:lstStyle/>
                    <a:p>
                      <a:endParaRPr lang="ru-RU" sz="1400" b="1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Допущено 3–4 ошибки </a:t>
                      </a: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804">
                <a:tc>
                  <a:txBody>
                    <a:bodyPr/>
                    <a:lstStyle/>
                    <a:p>
                      <a:endParaRPr lang="ru-RU" sz="1400" b="1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Допущено 5 и более ошибок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57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ГК3</a:t>
                      </a:r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Соблюдение грамматических норм</a:t>
                      </a:r>
                    </a:p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Грамматических ошибок нет, или допущена 1 ошибка </a:t>
                      </a: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</a:tr>
              <a:tr h="333804">
                <a:tc>
                  <a:txBody>
                    <a:bodyPr/>
                    <a:lstStyle/>
                    <a:p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Допущено 2 ошибки</a:t>
                      </a: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</a:tr>
              <a:tr h="333804">
                <a:tc>
                  <a:txBody>
                    <a:bodyPr/>
                    <a:lstStyle/>
                    <a:p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Допущено 3 и более ошибок </a:t>
                      </a:r>
                      <a:endParaRPr lang="ru-RU" sz="1400" b="1" dirty="0" smtClean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210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ГК4</a:t>
                      </a:r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Соблюдение речевых норм</a:t>
                      </a:r>
                    </a:p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Речевых ошибок нет, или допущено не более 2 ошибок </a:t>
                      </a:r>
                    </a:p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Допущено 3–4 ошибки </a:t>
                      </a:r>
                    </a:p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Допущено 5 и более ошибок </a:t>
                      </a: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400" b="1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  <a:p>
                      <a:endParaRPr lang="ru-RU" sz="1400" b="1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endParaRPr lang="ru-RU" sz="1400" b="1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926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  <a:cs typeface="Times New Roman" pitchFamily="18" charset="0"/>
                        </a:rPr>
                        <a:t>ФК1</a:t>
                      </a:r>
                      <a:endParaRPr lang="ru-RU" sz="1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Фактическая точность письменной речи</a:t>
                      </a:r>
                    </a:p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Фактических ошибок в изложении материала, а также в понимании и употреблении терминов нет</a:t>
                      </a:r>
                    </a:p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Допущена 1 ошибка в изложении материала или в употреблении терминов</a:t>
                      </a:r>
                    </a:p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Допущено 2 и более ошибок в изложении материала или в употреблении терминов</a:t>
                      </a:r>
                    </a:p>
                    <a:p>
                      <a:r>
                        <a:rPr lang="ru-RU" sz="1400" b="1" kern="1200" baseline="0" dirty="0" smtClean="0">
                          <a:latin typeface="+mj-lt"/>
                          <a:cs typeface="Times New Roman" pitchFamily="18" charset="0"/>
                        </a:rPr>
                        <a:t>Максимальное количество баллов за сочинение и изложение по критериям ФК1, ГК1–ГК4</a:t>
                      </a: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/>
              <a:t>Максимальное количество баллов, которое может получить</a:t>
            </a:r>
            <a:br>
              <a:rPr lang="ru-RU" sz="1800" b="1" dirty="0" smtClean="0"/>
            </a:br>
            <a:r>
              <a:rPr lang="ru-RU" sz="1800" dirty="0" smtClean="0"/>
              <a:t>экзаменуемый за выполнение всей экзаменационной работы– </a:t>
            </a:r>
            <a:r>
              <a:rPr lang="ru-RU" sz="1800" b="1" dirty="0" smtClean="0"/>
              <a:t>42.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0912"/>
          <a:ext cx="8291264" cy="591583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72816"/>
                <a:gridCol w="2072816"/>
                <a:gridCol w="2072816"/>
                <a:gridCol w="2072816"/>
              </a:tblGrid>
              <a:tr h="348564">
                <a:tc>
                  <a:txBody>
                    <a:bodyPr/>
                    <a:lstStyle/>
                    <a:p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871410">
                <a:tc>
                  <a:txBody>
                    <a:bodyPr/>
                    <a:lstStyle/>
                    <a:p>
                      <a:r>
                        <a:rPr lang="ru-RU" sz="1800" kern="1200" baseline="0" dirty="0" smtClean="0"/>
                        <a:t>17 баллов (от 0 до 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и не более 27 баллов (от 18 до 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 и не более 36 баллов (от 28 до 36)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менее 37 и не более 42 баллов (от 37 до 42) </a:t>
                      </a:r>
                      <a:endParaRPr lang="ru-RU" dirty="0"/>
                    </a:p>
                  </a:txBody>
                  <a:tcPr/>
                </a:tc>
              </a:tr>
              <a:tr h="42699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</a:t>
                      </a:r>
                    </a:p>
                    <a:p>
                      <a:r>
                        <a:rPr lang="ru-RU" dirty="0" smtClean="0"/>
                        <a:t>4 баллов за грамотность (критерии ГК1–ГК4). Если по критериям ГК1–ГК4</a:t>
                      </a:r>
                    </a:p>
                    <a:p>
                      <a:r>
                        <a:rPr lang="ru-RU" dirty="0" smtClean="0"/>
                        <a:t>учащийся набрал менее 4 баллов, выставляется отметка «3».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 этом учащийся должен набрать не менее</a:t>
                      </a:r>
                    </a:p>
                    <a:p>
                      <a:r>
                        <a:rPr lang="ru-RU" dirty="0" smtClean="0"/>
                        <a:t>6 баллов за грамотность (критерии ГК1–ГК4). Если по критериям ГК1–ГК4</a:t>
                      </a:r>
                    </a:p>
                    <a:p>
                      <a:r>
                        <a:rPr lang="ru-RU" dirty="0" smtClean="0"/>
                        <a:t>учащийся набрал менее 6 баллов, выставляется отметка «4».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48564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Внимание!         </a:t>
                      </a:r>
                      <a:r>
                        <a:rPr lang="ru-RU" u="sng" dirty="0" smtClean="0"/>
                        <a:t>За выполнение всех частей экзаменационной работы</a:t>
                      </a:r>
                      <a:endParaRPr lang="ru-RU" i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Мы часто говорим друг другу: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желаю тебе всего доброго.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Это не просто выражение вежливости. В этих словах мы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выражаем свою человеческую сущность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Пожелание добра людям – выражение сущности человека.</a:t>
            </a:r>
          </a:p>
          <a:p>
            <a:r>
              <a:rPr lang="en-US" dirty="0"/>
              <a:t>[</a:t>
            </a:r>
            <a:r>
              <a:rPr lang="ru-RU" dirty="0" smtClean="0"/>
              <a:t>Надо иметь большую силу духа, чтобы уметь желать добра другим.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Умение чувствовать</a:t>
            </a:r>
            <a:r>
              <a:rPr lang="en-US" dirty="0" smtClean="0"/>
              <a:t>]</a:t>
            </a:r>
            <a:r>
              <a:rPr lang="ru-RU" dirty="0" smtClean="0"/>
              <a:t>, умение видеть по-доброму окружающих тебя людей –</a:t>
            </a:r>
            <a:r>
              <a:rPr lang="en-US" dirty="0" smtClean="0"/>
              <a:t>[</a:t>
            </a:r>
            <a:r>
              <a:rPr lang="ru-RU" dirty="0" smtClean="0"/>
              <a:t> это не только</a:t>
            </a:r>
            <a:r>
              <a:rPr lang="en-US" dirty="0" smtClean="0"/>
              <a:t> ]</a:t>
            </a:r>
            <a:r>
              <a:rPr lang="ru-RU" dirty="0" smtClean="0"/>
              <a:t> показатель культуры,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 и </a:t>
            </a:r>
            <a:r>
              <a:rPr lang="ru-RU" dirty="0" smtClean="0"/>
              <a:t>результат огромной внутренней работы духа.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Умение видеть по-доброму окружающий мир, людей – показатель культуры, результат большой внутренней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абзац.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Обращаясь друг к другу с просьбой, мы говорим: пожалуйста. Просьба – это порыв души</a:t>
            </a:r>
            <a:r>
              <a:rPr lang="ru-RU" dirty="0" smtClean="0"/>
              <a:t>. </a:t>
            </a:r>
            <a:r>
              <a:rPr lang="ru-RU" i="1" dirty="0" smtClean="0"/>
              <a:t>Отказать человеку в помощи </a:t>
            </a:r>
            <a:r>
              <a:rPr lang="ru-RU" dirty="0" smtClean="0"/>
              <a:t>– </a:t>
            </a:r>
            <a:r>
              <a:rPr lang="ru-RU" i="1" dirty="0" smtClean="0"/>
              <a:t>значит потерять собственное </a:t>
            </a:r>
            <a:r>
              <a:rPr lang="ru-RU" u="sng" dirty="0" smtClean="0">
                <a:solidFill>
                  <a:schemeClr val="accent2"/>
                </a:solidFill>
              </a:rPr>
              <a:t>человеческое достоинство</a:t>
            </a:r>
            <a:r>
              <a:rPr lang="ru-RU" dirty="0" smtClean="0"/>
              <a:t>.</a:t>
            </a:r>
            <a:r>
              <a:rPr lang="ru-RU" u="sng" dirty="0" smtClean="0"/>
              <a:t> </a:t>
            </a:r>
            <a:r>
              <a:rPr lang="ru-RU" u="sng" dirty="0" smtClean="0">
                <a:solidFill>
                  <a:schemeClr val="accent2"/>
                </a:solidFill>
              </a:rPr>
              <a:t>Равнодушие</a:t>
            </a:r>
            <a:r>
              <a:rPr lang="ru-RU" u="sng" dirty="0" smtClean="0"/>
              <a:t> </a:t>
            </a:r>
            <a:r>
              <a:rPr lang="ru-RU" dirty="0" smtClean="0"/>
              <a:t>к </a:t>
            </a:r>
            <a:r>
              <a:rPr lang="ru-RU" i="1" dirty="0" smtClean="0"/>
              <a:t>нуждающимся в помощи </a:t>
            </a:r>
            <a:r>
              <a:rPr lang="ru-RU" dirty="0" smtClean="0"/>
              <a:t>– </a:t>
            </a:r>
            <a:r>
              <a:rPr lang="ru-RU" u="sng" dirty="0" smtClean="0">
                <a:solidFill>
                  <a:schemeClr val="accent2"/>
                </a:solidFill>
              </a:rPr>
              <a:t>это душевное уродство</a:t>
            </a:r>
            <a:r>
              <a:rPr lang="ru-RU" u="sng" dirty="0" smtClean="0"/>
              <a:t>. </a:t>
            </a:r>
            <a:r>
              <a:rPr lang="ru-RU" u="sng" dirty="0" smtClean="0">
                <a:solidFill>
                  <a:schemeClr val="accent2"/>
                </a:solidFill>
              </a:rPr>
              <a:t>Чтобы уберечь себя от равнодушия, надо развивать в своей душе </a:t>
            </a:r>
            <a:r>
              <a:rPr lang="ru-RU" i="1" u="sng" dirty="0" smtClean="0">
                <a:solidFill>
                  <a:schemeClr val="accent1">
                    <a:lumMod val="75000"/>
                  </a:schemeClr>
                </a:solidFill>
              </a:rPr>
              <a:t>соучастие, сочувствие, сострадание </a:t>
            </a:r>
            <a:r>
              <a:rPr lang="en-US" i="1" u="sng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ru-RU" i="1" dirty="0" smtClean="0"/>
              <a:t>и в то же время умение отличать безобидные человеческие слабости от пороков, калечащих душу</a:t>
            </a:r>
            <a:r>
              <a:rPr lang="en-US" i="1" dirty="0" smtClean="0"/>
              <a:t>]</a:t>
            </a:r>
            <a:r>
              <a:rPr lang="ru-RU" i="1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Доброта – это человеческое достоинство, а равнодушие – душевное уродство; чтобы уберечься от него, надо развивать в своей душе сочувствие и соучастие.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Произведи сжатие, используя предыдущий опыт.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Увеличивать добро в окружающем нас мире – в этом заключается самая большая цель жизни. Добро слагается из многого, и каждый раз жизнь ставит перед человеком задачу, которую надо уметь решать. Любовь и дружба, разрастаясь и распространяясь на многое, обретают новые силы, становятся всё выше, а человек, их центр, мудрее.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</a:t>
            </a:r>
            <a:r>
              <a:rPr lang="ru-RU" dirty="0" smtClean="0"/>
              <a:t>(По Д.С. Лихачёву) 157 сл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Проверь себя</a:t>
            </a:r>
            <a:br>
              <a:rPr lang="ru-RU" sz="4000" dirty="0" smtClean="0"/>
            </a:br>
            <a:r>
              <a:rPr lang="ru-RU" sz="4000" dirty="0" err="1" smtClean="0"/>
              <a:t>Микротема</a:t>
            </a:r>
            <a:r>
              <a:rPr lang="ru-RU" sz="4000" dirty="0" smtClean="0"/>
              <a:t>  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Увеличивать добро в окружающем нас мире – в этом заключается самая большая цель жизни; умение любить и дружить делает человека мудрее и сильнее.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649"/>
          <a:ext cx="8229600" cy="646103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58416"/>
                <a:gridCol w="4827984"/>
                <a:gridCol w="568036"/>
                <a:gridCol w="2175164"/>
              </a:tblGrid>
              <a:tr h="2189481"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/>
                        <a:t>ИК1</a:t>
                      </a:r>
                      <a:endParaRPr lang="ru-RU" sz="20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/>
                        <a:t>1)</a:t>
                      </a:r>
                    </a:p>
                    <a:p>
                      <a:r>
                        <a:rPr lang="ru-RU" sz="2000" b="1" kern="1200" baseline="0" dirty="0" smtClean="0"/>
                        <a:t>Экзаменуемый точно передал основное содержание</a:t>
                      </a:r>
                    </a:p>
                    <a:p>
                      <a:r>
                        <a:rPr lang="ru-RU" sz="2000" b="1" kern="1200" baseline="0" dirty="0" smtClean="0"/>
                        <a:t>прослушанного текста, отразив все важные для его</a:t>
                      </a:r>
                    </a:p>
                    <a:p>
                      <a:r>
                        <a:rPr lang="ru-RU" sz="2000" b="1" kern="1200" baseline="0" dirty="0" smtClean="0"/>
                        <a:t>восприятия </a:t>
                      </a:r>
                      <a:r>
                        <a:rPr lang="ru-RU" sz="2000" b="1" kern="1200" baseline="0" dirty="0" err="1" smtClean="0"/>
                        <a:t>микротемы</a:t>
                      </a:r>
                      <a:r>
                        <a:rPr lang="ru-RU" sz="2000" b="1" kern="1200" baseline="0" dirty="0" smtClean="0"/>
                        <a:t>, перечисленные в таблице 1</a:t>
                      </a:r>
                    </a:p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/>
                        <a:t>2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74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ИК1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/>
                        <a:t>Экзаменуемый передал основное содержание</a:t>
                      </a:r>
                    </a:p>
                    <a:p>
                      <a:r>
                        <a:rPr lang="ru-RU" sz="2000" b="1" kern="1200" baseline="0" dirty="0" smtClean="0"/>
                        <a:t>прослушанного текста,</a:t>
                      </a:r>
                    </a:p>
                    <a:p>
                      <a:r>
                        <a:rPr lang="ru-RU" sz="2000" b="1" kern="1200" baseline="0" dirty="0" smtClean="0"/>
                        <a:t>но</a:t>
                      </a:r>
                    </a:p>
                    <a:p>
                      <a:r>
                        <a:rPr lang="ru-RU" sz="2000" b="1" kern="1200" baseline="0" dirty="0" smtClean="0"/>
                        <a:t>упустил или добавил 1 </a:t>
                      </a:r>
                      <a:r>
                        <a:rPr lang="ru-RU" sz="2000" b="1" kern="1200" baseline="0" dirty="0" err="1" smtClean="0"/>
                        <a:t>микротему</a:t>
                      </a:r>
                      <a:endParaRPr lang="ru-RU" sz="2000" b="1" kern="1200" baseline="0" dirty="0" smtClean="0"/>
                    </a:p>
                    <a:p>
                      <a:endParaRPr lang="ru-RU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/>
                        <a:t>1</a:t>
                      </a:r>
                    </a:p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45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ИК1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/>
                        <a:t>Экзаменуемый передал основное содержание</a:t>
                      </a:r>
                    </a:p>
                    <a:p>
                      <a:r>
                        <a:rPr lang="ru-RU" sz="2000" b="1" kern="1200" baseline="0" dirty="0" smtClean="0"/>
                        <a:t>прослушанного текста,</a:t>
                      </a:r>
                    </a:p>
                    <a:p>
                      <a:r>
                        <a:rPr lang="ru-RU" sz="2000" b="1" kern="1200" baseline="0" dirty="0" smtClean="0"/>
                        <a:t>но</a:t>
                      </a:r>
                    </a:p>
                    <a:p>
                      <a:r>
                        <a:rPr lang="ru-RU" sz="2000" b="1" kern="1200" baseline="0" dirty="0" smtClean="0"/>
                        <a:t>упустил или добавил более 1 </a:t>
                      </a:r>
                      <a:r>
                        <a:rPr lang="ru-RU" sz="2000" b="1" kern="1200" baseline="0" dirty="0" err="1" smtClean="0"/>
                        <a:t>микротемы</a:t>
                      </a:r>
                      <a:endParaRPr lang="ru-RU" sz="20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/>
                        <a:t>0</a:t>
                      </a:r>
                      <a:endParaRPr lang="ru-RU" sz="2000" b="1" dirty="0" smtClean="0"/>
                    </a:p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2" y="181232"/>
          <a:ext cx="7715198" cy="637289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52276"/>
                <a:gridCol w="5872460"/>
                <a:gridCol w="1090462"/>
              </a:tblGrid>
              <a:tr h="2099790"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/>
                        <a:t>ИК2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/>
                        <a:t>Сжатие исходного текста</a:t>
                      </a:r>
                    </a:p>
                    <a:p>
                      <a:r>
                        <a:rPr lang="ru-RU" sz="2400" b="1" kern="1200" baseline="0" dirty="0" smtClean="0"/>
                        <a:t>Экзаменуемый применил 1 или несколько приёмов сжатия</a:t>
                      </a:r>
                    </a:p>
                    <a:p>
                      <a:r>
                        <a:rPr lang="ru-RU" sz="2400" b="1" kern="1200" baseline="0" dirty="0" smtClean="0"/>
                        <a:t>текста, использовав их на протяжении всего текста</a:t>
                      </a:r>
                      <a:endParaRPr lang="ru-RU" sz="24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/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/>
                    </a:p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85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ИК2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/>
                        <a:t>Экзаменуемый применил 1 или несколько приёмов сжатия</a:t>
                      </a:r>
                    </a:p>
                    <a:p>
                      <a:r>
                        <a:rPr lang="ru-RU" sz="2400" b="1" kern="1200" baseline="0" dirty="0" smtClean="0"/>
                        <a:t>текста, использовав их для сжатия 2 </a:t>
                      </a:r>
                      <a:r>
                        <a:rPr lang="ru-RU" sz="2400" b="1" kern="1200" baseline="0" dirty="0" err="1" smtClean="0"/>
                        <a:t>микротем</a:t>
                      </a:r>
                      <a:r>
                        <a:rPr lang="ru-RU" sz="2400" b="1" kern="1200" baseline="0" dirty="0" smtClean="0"/>
                        <a:t> текста</a:t>
                      </a:r>
                      <a:endParaRPr lang="ru-RU" sz="24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/>
                        <a:t>2</a:t>
                      </a:r>
                    </a:p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85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ИК2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/>
                        <a:t>Экзаменуемый применил 1 или несколько приёмов сжатия</a:t>
                      </a:r>
                    </a:p>
                    <a:p>
                      <a:r>
                        <a:rPr lang="ru-RU" sz="2400" b="1" kern="1200" baseline="0" dirty="0" smtClean="0"/>
                        <a:t>текста, использовав их для сжатия 1 </a:t>
                      </a:r>
                      <a:r>
                        <a:rPr lang="ru-RU" sz="2400" b="1" kern="1200" baseline="0" dirty="0" err="1" smtClean="0"/>
                        <a:t>микротемы</a:t>
                      </a:r>
                      <a:r>
                        <a:rPr lang="ru-RU" sz="2400" b="1" kern="1200" baseline="0" dirty="0" smtClean="0"/>
                        <a:t> текста</a:t>
                      </a:r>
                      <a:endParaRPr lang="ru-RU" sz="24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/>
                        <a:t>1</a:t>
                      </a:r>
                    </a:p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3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ИК2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/>
                        <a:t>Экзаменуемый не использовал приёмов сжатия текста</a:t>
                      </a:r>
                      <a:endParaRPr lang="ru-RU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/>
                        <a:t>0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3636" y="166255"/>
          <a:ext cx="701964" cy="6336145"/>
        </p:xfrm>
        <a:graphic>
          <a:graphicData uri="http://schemas.openxmlformats.org/drawingml/2006/table">
            <a:tbl>
              <a:tblPr/>
              <a:tblGrid>
                <a:gridCol w="701964"/>
              </a:tblGrid>
              <a:tr h="63361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24329" y="188640"/>
          <a:ext cx="1249249" cy="6422713"/>
        </p:xfrm>
        <a:graphic>
          <a:graphicData uri="http://schemas.openxmlformats.org/drawingml/2006/table">
            <a:tbl>
              <a:tblPr/>
              <a:tblGrid>
                <a:gridCol w="1249249"/>
              </a:tblGrid>
              <a:tr h="64227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202353"/>
          <a:ext cx="8760897" cy="594421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6024"/>
                <a:gridCol w="670848"/>
                <a:gridCol w="6880269"/>
                <a:gridCol w="726292"/>
                <a:gridCol w="267464"/>
              </a:tblGrid>
              <a:tr h="2146527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ИК3</a:t>
                      </a:r>
                    </a:p>
                    <a:p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/>
                        <a:t>Смысловая цельность, речевая связность и</a:t>
                      </a:r>
                    </a:p>
                    <a:p>
                      <a:r>
                        <a:rPr lang="ru-RU" sz="1600" b="1" kern="1200" baseline="0" dirty="0" smtClean="0"/>
                        <a:t>последовательность изложения</a:t>
                      </a:r>
                    </a:p>
                    <a:p>
                      <a:r>
                        <a:rPr lang="ru-RU" sz="1600" b="1" kern="1200" baseline="0" dirty="0" smtClean="0"/>
                        <a:t>Работа экзаменуемого характеризуется смысловой</a:t>
                      </a:r>
                    </a:p>
                    <a:p>
                      <a:r>
                        <a:rPr lang="ru-RU" sz="1600" b="1" kern="1200" baseline="0" dirty="0" smtClean="0"/>
                        <a:t>цельностью, речевой связностью и последовательностью</a:t>
                      </a:r>
                    </a:p>
                    <a:p>
                      <a:r>
                        <a:rPr lang="ru-RU" sz="1600" b="1" kern="1200" baseline="0" dirty="0" smtClean="0"/>
                        <a:t>изложения:</a:t>
                      </a:r>
                    </a:p>
                    <a:p>
                      <a:r>
                        <a:rPr lang="ru-RU" sz="1600" b="1" kern="1200" baseline="0" dirty="0" smtClean="0"/>
                        <a:t>– логические ошибки отсутствуют, последовательность</a:t>
                      </a:r>
                    </a:p>
                    <a:p>
                      <a:r>
                        <a:rPr lang="ru-RU" sz="1600" b="1" kern="1200" baseline="0" dirty="0" smtClean="0"/>
                        <a:t>изложения не нарушена;</a:t>
                      </a:r>
                    </a:p>
                    <a:p>
                      <a:r>
                        <a:rPr lang="ru-RU" sz="1600" b="1" kern="1200" baseline="0" dirty="0" smtClean="0"/>
                        <a:t>– в работе нет нарушений абзацного членения текста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/>
                        <a:t>2</a:t>
                      </a:r>
                    </a:p>
                    <a:p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143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ИК3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/>
                        <a:t>Работа экзаменуемого характеризуется смысловой</a:t>
                      </a:r>
                    </a:p>
                    <a:p>
                      <a:r>
                        <a:rPr lang="ru-RU" sz="1600" b="1" kern="1200" baseline="0" dirty="0" smtClean="0"/>
                        <a:t>цельностью, связностью и последовательностью</a:t>
                      </a:r>
                    </a:p>
                    <a:p>
                      <a:r>
                        <a:rPr lang="ru-RU" sz="1600" b="1" kern="1200" baseline="0" dirty="0" smtClean="0"/>
                        <a:t>изложения,</a:t>
                      </a:r>
                    </a:p>
                    <a:p>
                      <a:r>
                        <a:rPr lang="ru-RU" sz="1600" b="1" kern="1200" baseline="0" dirty="0" smtClean="0"/>
                        <a:t>но</a:t>
                      </a:r>
                    </a:p>
                    <a:p>
                      <a:r>
                        <a:rPr lang="ru-RU" sz="1600" b="1" kern="1200" baseline="0" dirty="0" smtClean="0"/>
                        <a:t>допущена 1 логическая ошибка,</a:t>
                      </a:r>
                    </a:p>
                    <a:p>
                      <a:r>
                        <a:rPr lang="ru-RU" sz="1600" b="1" kern="1200" baseline="0" dirty="0" smtClean="0"/>
                        <a:t>и/или</a:t>
                      </a:r>
                    </a:p>
                    <a:p>
                      <a:r>
                        <a:rPr lang="ru-RU" sz="1600" b="1" kern="1200" baseline="0" dirty="0" smtClean="0"/>
                        <a:t>в работе имеется 1 нарушение абзацного членения текста</a:t>
                      </a:r>
                      <a:endParaRPr lang="ru-RU" sz="16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/>
                        <a:t>1</a:t>
                      </a:r>
                    </a:p>
                    <a:p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5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ИК3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/>
                        <a:t>В работе экзаменуемого просматривается </a:t>
                      </a:r>
                      <a:r>
                        <a:rPr lang="ru-RU" sz="1600" b="1" kern="1200" baseline="0" dirty="0" err="1" smtClean="0"/>
                        <a:t>коммуникатив</a:t>
                      </a:r>
                      <a:r>
                        <a:rPr lang="ru-RU" sz="1600" b="1" kern="1200" baseline="0" dirty="0" smtClean="0"/>
                        <a:t>-</a:t>
                      </a:r>
                    </a:p>
                    <a:p>
                      <a:r>
                        <a:rPr lang="ru-RU" sz="1600" b="1" kern="1200" baseline="0" dirty="0" err="1" smtClean="0"/>
                        <a:t>ный</a:t>
                      </a:r>
                      <a:r>
                        <a:rPr lang="ru-RU" sz="1600" b="1" kern="1200" baseline="0" dirty="0" smtClean="0"/>
                        <a:t> замысел,</a:t>
                      </a:r>
                    </a:p>
                    <a:p>
                      <a:r>
                        <a:rPr lang="ru-RU" sz="1600" b="1" kern="1200" baseline="0" dirty="0" smtClean="0"/>
                        <a:t>но</a:t>
                      </a:r>
                    </a:p>
                    <a:p>
                      <a:r>
                        <a:rPr lang="ru-RU" sz="1600" b="1" kern="1200" baseline="0" dirty="0" smtClean="0"/>
                        <a:t>допущено более 1 логической ошибки,</a:t>
                      </a:r>
                    </a:p>
                    <a:p>
                      <a:r>
                        <a:rPr lang="ru-RU" sz="1600" b="1" kern="1200" baseline="0" dirty="0" smtClean="0"/>
                        <a:t>и/или</a:t>
                      </a:r>
                    </a:p>
                    <a:p>
                      <a:r>
                        <a:rPr lang="ru-RU" sz="1600" b="1" kern="1200" baseline="0" dirty="0" smtClean="0"/>
                        <a:t>имеются 2 случая нарушения абзацного членения текста</a:t>
                      </a:r>
                    </a:p>
                    <a:p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/>
                        <a:t>0</a:t>
                      </a:r>
                      <a:endParaRPr lang="ru-RU" sz="1600" b="1" dirty="0" smtClean="0"/>
                    </a:p>
                    <a:p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107</TotalTime>
  <Words>1847</Words>
  <Application>Microsoft Office PowerPoint</Application>
  <PresentationFormat>Экран (4:3)</PresentationFormat>
  <Paragraphs>266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Техническая</vt:lpstr>
      <vt:lpstr>Подготовка к ГИА Как написать сжатое изложение. 9 класс.</vt:lpstr>
      <vt:lpstr>Текст изложения.</vt:lpstr>
      <vt:lpstr>Слайд 3</vt:lpstr>
      <vt:lpstr>2 абзац.</vt:lpstr>
      <vt:lpstr>Произведи сжатие, используя предыдущий опыт.</vt:lpstr>
      <vt:lpstr> Проверь себя Микротема  3 </vt:lpstr>
      <vt:lpstr>Слайд 7</vt:lpstr>
      <vt:lpstr>Слайд 8</vt:lpstr>
      <vt:lpstr>Слайд 9</vt:lpstr>
      <vt:lpstr>Прочитай текст, поработай над сжатием используя разные приемы.</vt:lpstr>
      <vt:lpstr>Проверка и оценивание задания С1 </vt:lpstr>
      <vt:lpstr>Прочитай текст, поработай над сжатием используя разные приемы.</vt:lpstr>
      <vt:lpstr>Проверка и оценивание задания С1 </vt:lpstr>
      <vt:lpstr>Изложение.</vt:lpstr>
      <vt:lpstr>Проверка и оценивание задания С1 </vt:lpstr>
      <vt:lpstr>Критерии оценивания сочинения.</vt:lpstr>
      <vt:lpstr>Слайд 17</vt:lpstr>
      <vt:lpstr>Слайд 18</vt:lpstr>
      <vt:lpstr>Слайд 19</vt:lpstr>
      <vt:lpstr>Слайд 20</vt:lpstr>
      <vt:lpstr>Максимальное количество баллов, которое может получить экзаменуемый за выполнение всей экзаменационной работы– 42.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 Как написать сжатое изложение. 9 класс.</dc:title>
  <dc:creator>Танюша</dc:creator>
  <cp:lastModifiedBy>Танюша</cp:lastModifiedBy>
  <cp:revision>11</cp:revision>
  <dcterms:created xsi:type="dcterms:W3CDTF">2013-05-05T16:07:28Z</dcterms:created>
  <dcterms:modified xsi:type="dcterms:W3CDTF">2013-05-05T17:54:31Z</dcterms:modified>
</cp:coreProperties>
</file>