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d-unionyanao.ru/d/760429/d/prikaz-minobrnauki-rf-293-ot-08.04.2014-ob-utverzhdenii-poryadka-priema-na-obuchenie-po-obraz.progra.rtf" TargetMode="External"/><Relationship Id="rId13" Type="http://schemas.openxmlformats.org/officeDocument/2006/relationships/hyperlink" Target="http://ed-unionyanao.ru/d/760429/d/pismo-minobrazovaniya-i-mintruda-ot-8-avgusta-2014-goda--nt-865-08-trudoustroystvo-grazhdan-ukrai.docx" TargetMode="External"/><Relationship Id="rId18" Type="http://schemas.openxmlformats.org/officeDocument/2006/relationships/hyperlink" Target="http://ed-unionyanao.ru/d/760429/d/edinye-rekomendacii_titul.pdf" TargetMode="External"/><Relationship Id="rId3" Type="http://schemas.openxmlformats.org/officeDocument/2006/relationships/hyperlink" Target="http://ed-unionyanao.ru/d/760429/d/konstituciya-rf_0.doc" TargetMode="External"/><Relationship Id="rId21" Type="http://schemas.openxmlformats.org/officeDocument/2006/relationships/hyperlink" Target="http://ed-unionyanao.ru/d/760429/d/federalnyy-zakon-rossiyskoy-federacii-ot-1-dekabrya-2014-g-n-408-fz-o-vnesenii-izmeneniya-v-statyu-1.docx" TargetMode="External"/><Relationship Id="rId7" Type="http://schemas.openxmlformats.org/officeDocument/2006/relationships/hyperlink" Target="http://ed-unionyanao.ru/d/760429/d/fz-56ot-02.04.14o-vnesenii-izmeneniy-v-trudovoy-kodeks-rossiyskoy-federacii-v-chasti-vvedeniya-ogran.doc" TargetMode="External"/><Relationship Id="rId12" Type="http://schemas.openxmlformats.org/officeDocument/2006/relationships/hyperlink" Target="http://ed-unionyanao.ru/d/760429/d/prikaz-minobrnauki-276-ot-07.04.14-ob-utverzhdenii-poryadka-provedeniya-attestacii-pedagogicheskih-r.doc" TargetMode="External"/><Relationship Id="rId17" Type="http://schemas.openxmlformats.org/officeDocument/2006/relationships/hyperlink" Target="http://ed-unionyanao.ru/d/760429/d/edinye-rekomendacii-po-oplate-truda-na-2015-god.doc" TargetMode="External"/><Relationship Id="rId2" Type="http://schemas.openxmlformats.org/officeDocument/2006/relationships/image" Target="../media/image4.jpeg"/><Relationship Id="rId16" Type="http://schemas.openxmlformats.org/officeDocument/2006/relationships/hyperlink" Target="http://ed-unionyanao.ru/d/760429/d/postanovlenie-pravitelstva-rf-1048-ot-13.10.14-g.-o-poryadke-predostavleniya-dopolnitelnyh-oplach.docx" TargetMode="External"/><Relationship Id="rId20" Type="http://schemas.openxmlformats.org/officeDocument/2006/relationships/hyperlink" Target="http://ed-unionyanao.ru/d/760429/d/489-fz-ot-31.12.2014o-vnesenii-izmeneniy-v-otdelnye-zakonodatelnye-akty-rf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d-unionyanao.ru/d/760429/d/fz-50ot-02.04.14-o-vnesenii-izmeneniy-v-statyu-33-zakona-rossiyskoy-federacii-o-gosudarstvennyh-gara.doc" TargetMode="External"/><Relationship Id="rId11" Type="http://schemas.openxmlformats.org/officeDocument/2006/relationships/hyperlink" Target="http://ed-unionyanao.ru/d/760429/d/prikaz-minobrnauki-rf-ot-27.03.2006-g.-69-ob-osobennostyah-rezhima-rabochego-vremeni-i-vremeni-ot_0.doc" TargetMode="External"/><Relationship Id="rId5" Type="http://schemas.openxmlformats.org/officeDocument/2006/relationships/hyperlink" Target="http://ed-unionyanao.ru/d/760429/d/federalnyy-zakon-ot-29.12.12-273-fz-ob-obrazovanii-v-rf_0.doc" TargetMode="External"/><Relationship Id="rId15" Type="http://schemas.openxmlformats.org/officeDocument/2006/relationships/hyperlink" Target="http://ed-unionyanao.ru/d/760429/d/426-fz-ot-28.12.13-g.-o-specocenke-usloviy-truda.doc" TargetMode="External"/><Relationship Id="rId10" Type="http://schemas.openxmlformats.org/officeDocument/2006/relationships/hyperlink" Target="http://ed-unionyanao.ru/d/760429/d/prikaz-minobrnauki-rf-ot-24.12.2010g.-2075-o-prodolzhitelnosti-rabochego-vremeni-(norme-chasov-pe_0.doc" TargetMode="External"/><Relationship Id="rId19" Type="http://schemas.openxmlformats.org/officeDocument/2006/relationships/hyperlink" Target="http://ed-unionyanao.ru/d/760429/d/prikaz-mintruda-i-soc-zaschity-rf1115n-ot-25.12.2014g.-o-vnesenii-izmeneniy-v-prikaz544n-ot18..pdf" TargetMode="External"/><Relationship Id="rId4" Type="http://schemas.openxmlformats.org/officeDocument/2006/relationships/hyperlink" Target="http://ed-unionyanao.ru/d/760429/d/federalnyy-zakon-ot-12-yanvarya-1996-g.-n-10-fz_0.docx" TargetMode="External"/><Relationship Id="rId9" Type="http://schemas.openxmlformats.org/officeDocument/2006/relationships/hyperlink" Target="http://ed-unionyanao.ru/d/760429/d/23.02.13-n-15-fz-ob-ohrane-zdorovya-grazhdan-ot-vozdeystviya-tabachnogo-dyma.zip" TargetMode="External"/><Relationship Id="rId14" Type="http://schemas.openxmlformats.org/officeDocument/2006/relationships/hyperlink" Target="http://ed-unionyanao.ru/d/760429/d/pismo-minobrnauki-rf-08-1081-ot-14.08.14g.-metod.rekomendacii-dlya-ispolzovaniya-pri-prieme-detey-p.dot" TargetMode="External"/><Relationship Id="rId22" Type="http://schemas.openxmlformats.org/officeDocument/2006/relationships/hyperlink" Target="http://ed-unionyanao.ru/d/760429/d/postanovlenie-pravitelstva-ot-13.10.2008-749-o-sluzhebnyh-komandirovkah-v-redakcii-ot-29.12.2014.do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Ярослав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420888"/>
            <a:ext cx="3779912" cy="28803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2736304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accent1">
                    <a:lumMod val="75000"/>
                  </a:schemeClr>
                </a:solidFill>
              </a:rPr>
              <a:t>10 слайдов </a:t>
            </a:r>
            <a:r>
              <a:rPr lang="ru-RU" sz="6000" b="1" i="1" dirty="0" smtClean="0">
                <a:solidFill>
                  <a:schemeClr val="tx2"/>
                </a:solidFill>
              </a:rPr>
              <a:t/>
            </a:r>
            <a:br>
              <a:rPr lang="ru-RU" sz="6000" b="1" i="1" dirty="0" smtClean="0">
                <a:solidFill>
                  <a:schemeClr val="tx2"/>
                </a:solidFill>
              </a:rPr>
            </a:br>
            <a:r>
              <a:rPr lang="ru-RU" sz="4800" b="1" i="1" dirty="0" smtClean="0">
                <a:solidFill>
                  <a:schemeClr val="tx2"/>
                </a:solidFill>
              </a:rPr>
              <a:t>«О СОЦИАЛЬНО- ПРАВОВОЙ РАБОТЕ В ПЕРВИЧНОЙ ПРОФСОЮЗНОЙ ОРГАНИЗАЦИИ»</a:t>
            </a:r>
            <a:endParaRPr lang="ru-RU" sz="4800" b="1" i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5373216"/>
            <a:ext cx="7560840" cy="864096"/>
          </a:xfrm>
        </p:spPr>
        <p:txBody>
          <a:bodyPr>
            <a:normAutofit fontScale="92500"/>
          </a:bodyPr>
          <a:lstStyle/>
          <a:p>
            <a:r>
              <a:rPr lang="ru-RU" i="1" dirty="0" smtClean="0">
                <a:solidFill>
                  <a:srgbClr val="00B050"/>
                </a:solidFill>
              </a:rPr>
              <a:t>комиссия по социально-правовым вопросам Первичной профсоюзной организации МОУ Школа с. Аксарка</a:t>
            </a:r>
            <a:endParaRPr lang="ru-RU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Ярослав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0"/>
            <a:ext cx="5112568" cy="33569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212976"/>
            <a:ext cx="8686800" cy="21797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РЕЗУЛЬТАТ РАБОТЫ ПЕРВИЧНОЙ ПРОФСОЮЗНОЙ ОРГАНИЗАЦИИ – ЭТО: </a:t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5400" b="1" i="1" dirty="0" smtClean="0">
                <a:solidFill>
                  <a:srgbClr val="FF0000"/>
                </a:solidFill>
              </a:rPr>
              <a:t>ЗАЩИЩЕННЫЙ РАБОТНИК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ОБЩИЕ ПРАВА ПРОФСОЮЗОВ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000" b="1" dirty="0" smtClean="0">
                <a:solidFill>
                  <a:srgbClr val="FF0000"/>
                </a:solidFill>
              </a:rPr>
              <a:t>В соответствии с Законом РФ «Об общественных объединениях»   профсоюзы приобретают следующие общие права:</a:t>
            </a:r>
          </a:p>
          <a:p>
            <a:pPr>
              <a:buNone/>
            </a:pPr>
            <a:endParaRPr lang="ru-RU" sz="4000" b="1" dirty="0" smtClean="0"/>
          </a:p>
          <a:p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</a:rPr>
              <a:t>свободно распространять информацию о своей деятельности;</a:t>
            </a:r>
          </a:p>
          <a:p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</a:rPr>
              <a:t>участвовать в выработке решений органов вла­сти и управления;</a:t>
            </a:r>
          </a:p>
          <a:p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</a:rPr>
              <a:t>проводить собрания, митинги, демонстрации, шествия и  пикетирование;</a:t>
            </a:r>
          </a:p>
          <a:p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</a:rPr>
              <a:t>осуществлять из­дательскую деятельность;</a:t>
            </a:r>
          </a:p>
          <a:p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</a:rPr>
              <a:t>учреждать средства массовой информации и осуществлять издательскую деятельность;</a:t>
            </a:r>
          </a:p>
          <a:p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</a:rPr>
              <a:t>представлять и защищать свои права, законные интересы членов Профсоюза в органах государст­венной власти, органах местного самоуправления и общественных объединениях;</a:t>
            </a:r>
          </a:p>
          <a:p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</a:rPr>
              <a:t>осуществлять в полном объеме полномочия, предусмотренные законами об общественных объединениях;</a:t>
            </a:r>
          </a:p>
          <a:p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</a:rPr>
              <a:t>выступать с инициативами по различным вопросам обществен­ной жизни, вносить предложения в органы государственной власти;</a:t>
            </a:r>
          </a:p>
          <a:p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</a:rPr>
              <a:t>участвовать в избирательных кампаниях;</a:t>
            </a:r>
          </a:p>
          <a:p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</a:rPr>
              <a:t>осуществлять в полном объеме полномочия, предоставленные       закона­ми об общественных объединениях.</a:t>
            </a:r>
          </a:p>
          <a:p>
            <a:endParaRPr lang="ru-RU" sz="38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ОСОБЕННЫЕ ПРАВА ПРОФСОЮЗОВ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59688" cy="504319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FF0000"/>
                </a:solidFill>
              </a:rPr>
              <a:t>в соответствии с ФЗ «О профессиональных союзах, их правах и гарантиях деятельности»: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</a:rPr>
              <a:t>представительство и защиту социально-трудовых прав и интересов работников;</a:t>
            </a:r>
          </a:p>
          <a:p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</a:rPr>
              <a:t>содействие занятости;</a:t>
            </a:r>
          </a:p>
          <a:p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</a:rPr>
              <a:t>ведение коллективных переговоров, заключение коллективных договоров и контроль за их выполнением;</a:t>
            </a:r>
          </a:p>
          <a:p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</a:rPr>
              <a:t>участие в урегулировании коллективных трудовых споров;</a:t>
            </a:r>
          </a:p>
          <a:p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</a:rPr>
              <a:t>взаимодействие с работодателями, их объе­динениями, органами государственной власти, органами местного самоуправления;</a:t>
            </a:r>
          </a:p>
          <a:p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</a:rPr>
              <a:t>участие в коллегиальных органах управления организации;</a:t>
            </a:r>
          </a:p>
          <a:p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</a:rPr>
              <a:t>участие в общественно-политической жизни об­щества (включая  участие в управлении государством);</a:t>
            </a:r>
          </a:p>
          <a:p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</a:rPr>
              <a:t>бесплатную и беспрепятственную информацию по социально-  трудовым вопросам;</a:t>
            </a:r>
          </a:p>
          <a:p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</a:rPr>
              <a:t>участие в подготовке и повышении квалифи­кации профсоюзных  кадров;</a:t>
            </a:r>
          </a:p>
          <a:p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</a:rPr>
              <a:t>осуществление профсоюзного контроля за соблюдением законодательства о труде;</a:t>
            </a:r>
          </a:p>
          <a:p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</a:rPr>
              <a:t>осуществление профсоюзного контроля за соб­людением законодательства об охране труда и окружающей природной среды;</a:t>
            </a:r>
          </a:p>
          <a:p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</a:rPr>
              <a:t>социальную защиту работников;</a:t>
            </a:r>
          </a:p>
          <a:p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</a:rPr>
              <a:t>на защиту интересов работников в органах по рассмотрению     трудовых споров.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Ярослав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39" y="0"/>
            <a:ext cx="2411761" cy="22048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6211416" cy="451520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/>
              <a:t>Перечень ОСНОВНЫХ документов Которые мы должны использовать в правовой работе профсоюзной организации</a:t>
            </a:r>
            <a:endParaRPr lang="ru-RU" sz="2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4900" b="1" dirty="0" smtClean="0"/>
              <a:t>Федеральные нормативно-правовые акты</a:t>
            </a:r>
          </a:p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hlinkClick r:id="rId3"/>
              </a:rPr>
              <a:t>Конституция РФ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hlinkClick r:id="rId4"/>
              </a:rPr>
              <a:t>Федеральный закон от 12 января 1996 г. N 10-ФЗ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hlinkClick r:id="rId5"/>
              </a:rPr>
              <a:t>Федеральный закон от 29.12.12 №273-фз Об образовании в РФ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hlinkClick r:id="rId6"/>
              </a:rPr>
              <a:t>ФЗ-50от 02.04.14 О внесении изменений в статью 33 Закона Российской Федерации О государственных гарантиях и компенсациях для лиц, работающих и проживающих в РКС и </a:t>
            </a:r>
            <a:r>
              <a:rPr lang="ru-RU" sz="4400" b="1" dirty="0" err="1" smtClean="0">
                <a:solidFill>
                  <a:schemeClr val="accent6">
                    <a:lumMod val="75000"/>
                  </a:schemeClr>
                </a:solidFill>
                <a:hlinkClick r:id="rId6"/>
              </a:rPr>
              <a:t>прир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hlinkClick r:id="rId6"/>
              </a:rPr>
              <a:t> к ним местностях и статью 325 ТК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hlinkClick r:id="rId7"/>
              </a:rPr>
              <a:t>ФЗ-56от 02.04.14О внесении изменений в Трудовой кодекс Российской Федерации в части введения ограничения размеров выходных пособий, компенсаций и иных выплат в связи с прекращением трудовых договоров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</a:p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hlinkClick r:id="rId8"/>
              </a:rPr>
              <a:t>Приказ </a:t>
            </a:r>
            <a:r>
              <a:rPr lang="ru-RU" sz="4400" b="1" dirty="0" err="1" smtClean="0">
                <a:solidFill>
                  <a:schemeClr val="accent6">
                    <a:lumMod val="75000"/>
                  </a:schemeClr>
                </a:solidFill>
                <a:hlinkClick r:id="rId8"/>
              </a:rPr>
              <a:t>Минобрнауки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hlinkClick r:id="rId8"/>
              </a:rPr>
              <a:t> РФ 293 от 08.04.2014 Об утверждении порядка приема на обучение по </a:t>
            </a:r>
            <a:r>
              <a:rPr lang="ru-RU" sz="4400" b="1" dirty="0" err="1" smtClean="0">
                <a:solidFill>
                  <a:schemeClr val="accent6">
                    <a:lumMod val="75000"/>
                  </a:schemeClr>
                </a:solidFill>
                <a:hlinkClick r:id="rId8"/>
              </a:rPr>
              <a:t>образ.программам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hlinkClick r:id="rId8"/>
              </a:rPr>
              <a:t> дошкольного образования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hlinkClick r:id="rId9"/>
              </a:rPr>
              <a:t>23.02.13 N 15-ФЗ Об охране здоровья граждан от воздействия табачного дыма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hlinkClick r:id="rId10"/>
              </a:rPr>
              <a:t>Приказ </a:t>
            </a:r>
            <a:r>
              <a:rPr lang="ru-RU" sz="4400" b="1" dirty="0" err="1" smtClean="0">
                <a:solidFill>
                  <a:schemeClr val="accent6">
                    <a:lumMod val="75000"/>
                  </a:schemeClr>
                </a:solidFill>
                <a:hlinkClick r:id="rId10"/>
              </a:rPr>
              <a:t>Минобрнауки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hlinkClick r:id="rId10"/>
              </a:rPr>
              <a:t> РФ от 24.12.2010г. №2075 О продолжительности рабочего времени (норме часов педагогической работы за ставку заработной платы) педагогических работников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</a:p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hlinkClick r:id="rId11"/>
              </a:rPr>
              <a:t>Приказ </a:t>
            </a:r>
            <a:r>
              <a:rPr lang="ru-RU" sz="4400" b="1" dirty="0" err="1" smtClean="0">
                <a:solidFill>
                  <a:schemeClr val="accent6">
                    <a:lumMod val="75000"/>
                  </a:schemeClr>
                </a:solidFill>
                <a:hlinkClick r:id="rId11"/>
              </a:rPr>
              <a:t>Минобрнауки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hlinkClick r:id="rId11"/>
              </a:rPr>
              <a:t> РФ от 27.03.2006 г. №69 Об особенностях режима рабочего времени и времени отдыха педагогических и других работников образовательных учреждений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hlinkClick r:id="rId12"/>
              </a:rPr>
              <a:t>Приказ </a:t>
            </a:r>
            <a:r>
              <a:rPr lang="ru-RU" sz="4400" b="1" dirty="0" err="1" smtClean="0">
                <a:solidFill>
                  <a:schemeClr val="accent6">
                    <a:lumMod val="75000"/>
                  </a:schemeClr>
                </a:solidFill>
                <a:hlinkClick r:id="rId12"/>
              </a:rPr>
              <a:t>Минобрнауки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hlinkClick r:id="rId12"/>
              </a:rPr>
              <a:t> 276 от 07.04.14 Об утверждении порядка проведения аттестации педагогических работников организаций, осуществляющих образовательную деятельность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hlinkClick r:id="rId13"/>
              </a:rPr>
              <a:t>Письмо Минобразования и Минтруда от 8 августа 2014 года № НТ-865-08 Трудоустройство граждан Украины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</a:p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hlinkClick r:id="rId14"/>
              </a:rPr>
              <a:t>Письмо </a:t>
            </a:r>
            <a:r>
              <a:rPr lang="ru-RU" sz="4400" b="1" dirty="0" err="1" smtClean="0">
                <a:solidFill>
                  <a:schemeClr val="accent6">
                    <a:lumMod val="75000"/>
                  </a:schemeClr>
                </a:solidFill>
                <a:hlinkClick r:id="rId14"/>
              </a:rPr>
              <a:t>Минобрнауки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hlinkClick r:id="rId14"/>
              </a:rPr>
              <a:t> РФ 08-1081 от 14.08.14г. </a:t>
            </a:r>
            <a:r>
              <a:rPr lang="ru-RU" sz="4400" b="1" dirty="0" err="1" smtClean="0">
                <a:solidFill>
                  <a:schemeClr val="accent6">
                    <a:lumMod val="75000"/>
                  </a:schemeClr>
                </a:solidFill>
                <a:hlinkClick r:id="rId14"/>
              </a:rPr>
              <a:t>метод.рекомендации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hlinkClick r:id="rId14"/>
              </a:rPr>
              <a:t> для использования при приеме детей, прибывающих с территории Украины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</a:p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hlinkClick r:id="rId15"/>
              </a:rPr>
              <a:t>426-ФЗ от 28.12.13 г. О </a:t>
            </a:r>
            <a:r>
              <a:rPr lang="ru-RU" sz="4400" b="1" dirty="0" err="1" smtClean="0">
                <a:solidFill>
                  <a:schemeClr val="accent6">
                    <a:lumMod val="75000"/>
                  </a:schemeClr>
                </a:solidFill>
                <a:hlinkClick r:id="rId15"/>
              </a:rPr>
              <a:t>спецоценке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hlinkClick r:id="rId15"/>
              </a:rPr>
              <a:t> условий труда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hlinkClick r:id="rId16"/>
              </a:rPr>
              <a:t>Постановление Правительства РФ №1048 от 13.10.14 г. О порядке предоставления дополнительных оплачиваемых выходных дней для ухода за детьми-инвалидами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</a:p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hlinkClick r:id="rId17"/>
              </a:rPr>
              <a:t>Единые рекомендации по оплате труда на 2015 год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hlinkClick r:id="rId18"/>
              </a:rPr>
              <a:t>Единые </a:t>
            </a:r>
            <a:r>
              <a:rPr lang="ru-RU" sz="4400" b="1" dirty="0" err="1" smtClean="0">
                <a:solidFill>
                  <a:schemeClr val="accent6">
                    <a:lumMod val="75000"/>
                  </a:schemeClr>
                </a:solidFill>
                <a:hlinkClick r:id="rId18"/>
              </a:rPr>
              <a:t>рекомендации_титул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hlinkClick r:id="rId19"/>
              </a:rPr>
              <a:t>Приказ Минтруда и </a:t>
            </a:r>
            <a:r>
              <a:rPr lang="ru-RU" sz="4400" b="1" dirty="0" err="1" smtClean="0">
                <a:solidFill>
                  <a:schemeClr val="accent6">
                    <a:lumMod val="75000"/>
                  </a:schemeClr>
                </a:solidFill>
                <a:hlinkClick r:id="rId19"/>
              </a:rPr>
              <a:t>соц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hlinkClick r:id="rId19"/>
              </a:rPr>
              <a:t> защиты РФ№1115н от 25.12.2014г. О внесении изменений в приказ№544н от18.10.2013г. Об утверждении профессионального стандарта Педагог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hlinkClick r:id="rId20"/>
              </a:rPr>
              <a:t>489-ФЗ от 31.12.2014О внесении изменений в отдельные законодательные акты РФ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</a:p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hlinkClick r:id="rId21"/>
              </a:rPr>
              <a:t>Федеральный закон Российской Федерации от 1 декабря 2014 г N 408-ФЗ О внесении изменения в статью 1 Федерального закона О минимальном размере оплаты труда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hlinkClick r:id="rId22"/>
              </a:rPr>
              <a:t>Постановление правительства от 13.10.2008 №749 О служебных командировках, в редакции от 29.12.2014 №1595</a:t>
            </a:r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</a:p>
          <a:p>
            <a:endParaRPr lang="ru-RU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844008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План работы комиссии по социально-правовым вопросам</a:t>
            </a:r>
            <a:b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первичной профсоюзной организации МОУ Школа с. Аксарка</a:t>
            </a:r>
            <a:b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на 2015-2016 год</a:t>
            </a:r>
            <a:b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Ярослав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33056"/>
            <a:ext cx="4932040" cy="2924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</a:rPr>
              <a:t>Работа по защите социально-трудовых прав и</a:t>
            </a:r>
            <a:br>
              <a:rPr lang="ru-RU" sz="2400" b="1" i="1" dirty="0" smtClean="0">
                <a:solidFill>
                  <a:srgbClr val="00B050"/>
                </a:solidFill>
              </a:rPr>
            </a:br>
            <a:r>
              <a:rPr lang="ru-RU" sz="2400" b="1" i="1" dirty="0" smtClean="0">
                <a:solidFill>
                  <a:srgbClr val="00B050"/>
                </a:solidFill>
              </a:rPr>
              <a:t>профессиональных интересов работников МОУ Школа с. Аксарка</a:t>
            </a:r>
            <a:endParaRPr lang="ru-RU" sz="2400" b="1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60848"/>
            <a:ext cx="8686800" cy="4019277"/>
          </a:xfrm>
        </p:spPr>
        <p:txBody>
          <a:bodyPr>
            <a:normAutofit fontScale="55000" lnSpcReduction="20000"/>
          </a:bodyPr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Оказание консультативной помощи работникам МОУ Школа с. Аксарка в правовых (социальных и трудовых)  вопросах и спорах </a:t>
            </a:r>
          </a:p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Рассмотрение графика предоставления отпусков учителям и сотрудникам школы (с целью контроля за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соблюденим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 трудового законодательства)</a:t>
            </a:r>
          </a:p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Контроль профкома за проведением аттестации педагогических работников школы в вопросах  гласности, объективности оценки, защиты прав аттестуемых.</a:t>
            </a:r>
          </a:p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Рассмотрение  коллективного договора   и внесение в него изменений и дополнений на 2015-2016 учебный год.</a:t>
            </a:r>
          </a:p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Изучение предварительной тарификации на 2015-2016 учебный год</a:t>
            </a:r>
          </a:p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Совместное заседание профкома и администрации МОУ Школа с. Аксарка «Вопросы тарификации на 2015-2016 учебный год»</a:t>
            </a:r>
          </a:p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Изучение нормативно-правовых актов МОУ Школа с. Аксарка </a:t>
            </a:r>
          </a:p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Информационно-правовая работа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Информирование коллектива об изменениях в трудовом законодательстве РФ и нормативно-правовых актах в области Образования </a:t>
            </a:r>
          </a:p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Размещение актуальной правовой информации на стенде профсоюзной организации МОУ Школа с. Аксарка</a:t>
            </a:r>
          </a:p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Вынесение наиболее важных правовых вопросов на обсуждение профкома и коллектива МОУ Школа с. Аксарка (при необходимости участие в проведении совещаний и педагогических советов)</a:t>
            </a:r>
          </a:p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Поиск полезной правовой информации для работников ОУ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Организационная работа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Изучение нормативно-правовой базы первичной профсоюзной организации МОУ Школа с. Аксарка</a:t>
            </a:r>
          </a:p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Отчет о проделанной работе комиссии по правовым вопросам</a:t>
            </a:r>
          </a:p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Составление плана работы комиссии по правовым вопросам на 2016-17 учебный год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55976"/>
          </a:xfrm>
        </p:spPr>
        <p:txBody>
          <a:bodyPr/>
          <a:lstStyle/>
          <a:p>
            <a:pPr algn="ctr"/>
            <a:r>
              <a:rPr lang="ru-RU" dirty="0" smtClean="0"/>
              <a:t>ГЛАВНОЕ СЛОВО ВО ВСЕХ НАПРАВЛЕНИЯХ РАБОТЫ НАШЕЙ ПЕРВИЧНОЙ  ОРГАНИЗАЦИИ – ЭТО </a:t>
            </a:r>
            <a:r>
              <a:rPr lang="ru-RU" sz="7200" dirty="0" smtClean="0">
                <a:solidFill>
                  <a:srgbClr val="FF0000"/>
                </a:solidFill>
              </a:rPr>
              <a:t>СОТРУДНИЧЕСТВО </a:t>
            </a:r>
            <a:endParaRPr lang="ru-RU" sz="72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Ярослав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65104"/>
            <a:ext cx="9144000" cy="2492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</TotalTime>
  <Words>845</Words>
  <Application>Microsoft Office PowerPoint</Application>
  <PresentationFormat>Экран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10 слайдов  «О СОЦИАЛЬНО- ПРАВОВОЙ РАБОТЕ В ПЕРВИЧНОЙ ПРОФСОЮЗНОЙ ОРГАНИЗАЦИИ»</vt:lpstr>
      <vt:lpstr>ОБЩИЕ ПРАВА ПРОФСОЮЗОВ</vt:lpstr>
      <vt:lpstr>ОСОБЕННЫЕ ПРАВА ПРОФСОЮЗОВ</vt:lpstr>
      <vt:lpstr>Перечень ОСНОВНЫХ документов Которые мы должны использовать в правовой работе профсоюзной организации</vt:lpstr>
      <vt:lpstr>План работы комиссии по социально-правовым вопросам первичной профсоюзной организации МОУ Школа с. Аксарка на 2015-2016 год </vt:lpstr>
      <vt:lpstr>Работа по защите социально-трудовых прав и профессиональных интересов работников МОУ Школа с. Аксарка</vt:lpstr>
      <vt:lpstr>Информационно-правовая работа</vt:lpstr>
      <vt:lpstr>Организационная работа</vt:lpstr>
      <vt:lpstr>ГЛАВНОЕ СЛОВО ВО ВСЕХ НАПРАВЛЕНИЯХ РАБОТЫ НАШЕЙ ПЕРВИЧНОЙ  ОРГАНИЗАЦИИ – ЭТО СОТРУДНИЧЕСТВО </vt:lpstr>
      <vt:lpstr>РЕЗУЛЬТАТ РАБОТЫ ПЕРВИЧНОЙ ПРОФСОЮЗНОЙ ОРГАНИЗАЦИИ – ЭТО:   ЗАЩИЩЕННЫЙ РАБОТНИК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ПРАВОВОЙ РАБОТЕ В ПРОВСОЮЗНЫХ ОРГАНИЗАЦИЯХ</dc:title>
  <dc:creator>Ярослав</dc:creator>
  <cp:lastModifiedBy>Ярослав</cp:lastModifiedBy>
  <cp:revision>8</cp:revision>
  <dcterms:created xsi:type="dcterms:W3CDTF">2015-05-25T15:20:07Z</dcterms:created>
  <dcterms:modified xsi:type="dcterms:W3CDTF">2015-05-25T16:31:07Z</dcterms:modified>
</cp:coreProperties>
</file>