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3" r:id="rId1"/>
  </p:sldMasterIdLst>
  <p:sldIdLst>
    <p:sldId id="257" r:id="rId2"/>
    <p:sldId id="311" r:id="rId3"/>
    <p:sldId id="312" r:id="rId4"/>
    <p:sldId id="299" r:id="rId5"/>
    <p:sldId id="313" r:id="rId6"/>
    <p:sldId id="301" r:id="rId7"/>
    <p:sldId id="307" r:id="rId8"/>
    <p:sldId id="304" r:id="rId9"/>
    <p:sldId id="305" r:id="rId10"/>
    <p:sldId id="306" r:id="rId11"/>
    <p:sldId id="302" r:id="rId12"/>
    <p:sldId id="308" r:id="rId13"/>
    <p:sldId id="276" r:id="rId14"/>
    <p:sldId id="314" r:id="rId15"/>
    <p:sldId id="300" r:id="rId16"/>
    <p:sldId id="287" r:id="rId17"/>
    <p:sldId id="310" r:id="rId18"/>
    <p:sldId id="309" r:id="rId19"/>
    <p:sldId id="286" r:id="rId20"/>
    <p:sldId id="28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0" autoAdjust="0"/>
    <p:restoredTop sz="94660"/>
  </p:normalViewPr>
  <p:slideViewPr>
    <p:cSldViewPr>
      <p:cViewPr varScale="1">
        <p:scale>
          <a:sx n="82" d="100"/>
          <a:sy n="82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4A4DCB1-0D51-4AC2-AA1B-7BE5CC4C6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832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0796D-8EB1-4550-9CAA-ED46784FE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36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46884-D35C-4E29-A46C-40130AED3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248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EDD40-2682-4107-9286-46CD29D29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590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E01617-61AF-4D8C-B122-91A3E808D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8589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F2773F-6AB4-4541-8B04-553ECA952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6900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4ED49A-2690-4452-B58B-6593D72EC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3384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863296-93BA-429E-B16B-D4B975458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7148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D2AD5-984C-4BF2-8263-029EB78F5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577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A52454-886F-4359-A688-831F88BF3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7854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A33CECF-B1D0-4851-91B2-150624035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9594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116CF4E-5FFB-4D18-92A7-32FA4E6E8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2" r:id="rId2"/>
    <p:sldLayoutId id="2147484087" r:id="rId3"/>
    <p:sldLayoutId id="2147484088" r:id="rId4"/>
    <p:sldLayoutId id="2147484089" r:id="rId5"/>
    <p:sldLayoutId id="2147484090" r:id="rId6"/>
    <p:sldLayoutId id="2147484083" r:id="rId7"/>
    <p:sldLayoutId id="2147484091" r:id="rId8"/>
    <p:sldLayoutId id="2147484092" r:id="rId9"/>
    <p:sldLayoutId id="2147484084" r:id="rId10"/>
    <p:sldLayoutId id="21474840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dwater.k12.mi.us/lincoln/clipart/Fieldtrip%20kdg/strawberry9.gi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://semstudio.chat.ru/clipart/Food/food006.gif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42938" y="2857500"/>
            <a:ext cx="8143875" cy="3451225"/>
          </a:xfrm>
        </p:spPr>
        <p:txBody>
          <a:bodyPr/>
          <a:lstStyle/>
          <a:p>
            <a:pPr marR="0" algn="l" eaLnBrk="1" hangingPunct="1">
              <a:buFont typeface="Wingdings 2" pitchFamily="18" charset="2"/>
              <a:buNone/>
            </a:pPr>
            <a:r>
              <a:rPr lang="ru-RU" altLang="ru-RU" sz="4400" b="1" i="1" dirty="0" smtClean="0"/>
              <a:t>Тема урока: </a:t>
            </a:r>
          </a:p>
          <a:p>
            <a:pPr marR="0" algn="l" eaLnBrk="1" hangingPunct="1">
              <a:buFont typeface="Wingdings 2" pitchFamily="18" charset="2"/>
              <a:buNone/>
            </a:pPr>
            <a:r>
              <a:rPr lang="ru-RU" altLang="ru-RU" sz="4400" b="1" i="1" dirty="0" smtClean="0"/>
              <a:t>«Сложение и вычитание в пределах 10. Закрепление.»</a:t>
            </a:r>
          </a:p>
          <a:p>
            <a:pPr marR="0" algn="l" eaLnBrk="1" hangingPunct="1">
              <a:buFont typeface="Wingdings 2" pitchFamily="18" charset="2"/>
              <a:buNone/>
            </a:pPr>
            <a:endParaRPr lang="ru-RU" altLang="ru-RU" sz="4400" b="1" i="1" dirty="0" smtClean="0"/>
          </a:p>
          <a:p>
            <a:pPr marR="0" algn="l" eaLnBrk="1" hangingPunct="1">
              <a:buFont typeface="Wingdings 2" pitchFamily="18" charset="2"/>
              <a:buNone/>
            </a:pPr>
            <a:r>
              <a:rPr lang="ru-RU" altLang="ru-RU" sz="2500" b="1" dirty="0" smtClean="0">
                <a:solidFill>
                  <a:schemeClr val="bg1"/>
                </a:solidFill>
              </a:rPr>
              <a:t>                                       Учитель: Серикова О.Н.</a:t>
            </a: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539750" y="1125538"/>
            <a:ext cx="1057275" cy="14398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 rot="8345740">
            <a:off x="1116013" y="620713"/>
            <a:ext cx="457200" cy="914400"/>
          </a:xfrm>
          <a:prstGeom prst="moon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684213" y="765175"/>
            <a:ext cx="719137" cy="554038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 rot="1688631">
            <a:off x="468313" y="620713"/>
            <a:ext cx="457200" cy="914400"/>
          </a:xfrm>
          <a:prstGeom prst="moon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 rot="1288098">
            <a:off x="755650" y="404813"/>
            <a:ext cx="360363" cy="360362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1042988" y="404813"/>
            <a:ext cx="360362" cy="360362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539750" y="1341438"/>
            <a:ext cx="4318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1116013" y="1341438"/>
            <a:ext cx="503237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827088" y="2565400"/>
            <a:ext cx="730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1187450" y="25654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1187450" y="292417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>
            <a:off x="684213" y="2924175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1258888" y="1844675"/>
            <a:ext cx="433387" cy="6477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9232" name="AutoShape 16"/>
          <p:cNvSpPr>
            <a:spLocks noChangeArrowheads="1"/>
          </p:cNvSpPr>
          <p:nvPr/>
        </p:nvSpPr>
        <p:spPr bwMode="auto">
          <a:xfrm>
            <a:off x="1116013" y="1268413"/>
            <a:ext cx="719137" cy="554037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1692275" y="1844675"/>
            <a:ext cx="57626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H="1">
            <a:off x="1042988" y="1844675"/>
            <a:ext cx="2159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1258888" y="2492375"/>
            <a:ext cx="144462" cy="360363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1547813" y="2492375"/>
            <a:ext cx="144462" cy="360363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9237" name="WordArt 21"/>
          <p:cNvSpPr>
            <a:spLocks noChangeArrowheads="1" noChangeShapeType="1" noTextEdit="1"/>
          </p:cNvSpPr>
          <p:nvPr/>
        </p:nvSpPr>
        <p:spPr bwMode="auto">
          <a:xfrm rot="1122976">
            <a:off x="227013" y="1804988"/>
            <a:ext cx="1666875" cy="7858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13689</a:t>
            </a:r>
          </a:p>
        </p:txBody>
      </p:sp>
      <p:sp>
        <p:nvSpPr>
          <p:cNvPr id="9238" name="AutoShape 22"/>
          <p:cNvSpPr>
            <a:spLocks noChangeArrowheads="1"/>
          </p:cNvSpPr>
          <p:nvPr/>
        </p:nvSpPr>
        <p:spPr bwMode="auto">
          <a:xfrm>
            <a:off x="2195513" y="260350"/>
            <a:ext cx="6553200" cy="2520950"/>
          </a:xfrm>
          <a:prstGeom prst="cloudCallout">
            <a:avLst>
              <a:gd name="adj1" fmla="val -43509"/>
              <a:gd name="adj2" fmla="val 1907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2700338" y="1144588"/>
            <a:ext cx="56165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Урок математики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4000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1138"/>
            <a:ext cx="8229600" cy="20193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 		</a:t>
            </a:r>
            <a:r>
              <a:rPr lang="ru-RU" altLang="ru-RU" sz="3200" b="1" smtClean="0"/>
              <a:t>Карлсон съел 10 ореховых печений и 8 шоколадных. На сколько меньше Карлсон съел шоколадных печений?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42938" y="4221163"/>
            <a:ext cx="63055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200" b="1">
                <a:solidFill>
                  <a:srgbClr val="C00000"/>
                </a:solidFill>
                <a:latin typeface="Arial" charset="0"/>
              </a:rPr>
              <a:t>10 – 8 = 2 (п.)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200" b="1">
                <a:solidFill>
                  <a:srgbClr val="C00000"/>
                </a:solidFill>
                <a:latin typeface="Arial" charset="0"/>
              </a:rPr>
              <a:t>Ответ: на 2 шоколадных печенья меньше.</a:t>
            </a:r>
          </a:p>
        </p:txBody>
      </p:sp>
      <p:pic>
        <p:nvPicPr>
          <p:cNvPr id="50182" name="Picture 6" descr="6e98f863407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573463"/>
            <a:ext cx="195738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501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57166"/>
            <a:ext cx="8229600" cy="207170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	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Когда доктор Айболит вылечил зайчонка, ему осталось дать лекарство 6 котятам. Сколько птичек спас доктор Айболит?</a:t>
            </a:r>
          </a:p>
        </p:txBody>
      </p:sp>
      <p:pic>
        <p:nvPicPr>
          <p:cNvPr id="43012" name="Picture 4" descr="докт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4071938"/>
            <a:ext cx="13589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8" descr="котята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286250"/>
            <a:ext cx="2381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1643063" y="2786063"/>
            <a:ext cx="6624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C00000"/>
                </a:solidFill>
                <a:latin typeface="Arial" charset="0"/>
              </a:rPr>
              <a:t>Задача не имеет смысла.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1714500" y="571500"/>
            <a:ext cx="6624638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5400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Молодцы, ребята!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5400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Отдохнём!</a:t>
            </a:r>
          </a:p>
        </p:txBody>
      </p:sp>
      <p:pic>
        <p:nvPicPr>
          <p:cNvPr id="17411" name="Picture 12" descr="000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1914525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3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716463"/>
            <a:ext cx="1798638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4" descr="23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000375"/>
            <a:ext cx="15525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5" descr="4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00375"/>
            <a:ext cx="2701925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6" descr="33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636838"/>
            <a:ext cx="1028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7" descr="an2_7gnomov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636838"/>
            <a:ext cx="1214438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4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4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4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4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olub1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d3365a70f64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73"/>
          <a:stretch>
            <a:fillRect/>
          </a:stretch>
        </p:blipFill>
        <p:spPr bwMode="auto">
          <a:xfrm>
            <a:off x="1187450" y="2420938"/>
            <a:ext cx="1873250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76250"/>
            <a:ext cx="1871663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6"/>
          <a:stretch>
            <a:fillRect/>
          </a:stretch>
        </p:blipFill>
        <p:spPr bwMode="auto">
          <a:xfrm>
            <a:off x="539750" y="4797425"/>
            <a:ext cx="1800225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6"/>
          <a:stretch>
            <a:fillRect/>
          </a:stretch>
        </p:blipFill>
        <p:spPr bwMode="auto">
          <a:xfrm>
            <a:off x="395288" y="260350"/>
            <a:ext cx="1800225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02"/>
          <a:stretch>
            <a:fillRect/>
          </a:stretch>
        </p:blipFill>
        <p:spPr bwMode="auto">
          <a:xfrm>
            <a:off x="6732588" y="4868863"/>
            <a:ext cx="179863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снеж312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нежинки.wav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08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1 0.04325 L 0.33472 -0.23983 L 0.58681 0.04325 L 0.33472 0.32678 L 0.08281 0.04325 Z " pathEditMode="relative" rAng="0" ptsTypes="FFFFF">
                                      <p:cBhvr>
                                        <p:cTn id="8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2 0.04325 C 0.08282 -0.10985 0.17761 -0.23474 0.29393 -0.23474 C 0.41094 -0.23474 0.50591 -0.10985 0.50591 0.04325 C 0.50573 0.19611 0.4106 0.32123 0.29428 0.32123 C 0.17761 0.32123 0.08282 0.19611 0.08282 0.04325 Z " pathEditMode="relative" rAng="16200000" ptsTypes="fffff">
                                      <p:cBhvr>
                                        <p:cTn id="11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3" presetID="26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73 -0.33449 C 0.20486 -0.33449 0.14566 -0.25857 0.14566 -0.16528 C 0.14566 -0.05579 0.21111 -0.01621 0.25069 0.00046 L 0.30278 0.01782 C 0.34219 0.03495 0.40781 0.07685 0.40781 0.20069 C 0.40781 0.28032 0.34861 0.3706 0.27673 0.3706 C 0.20486 0.3706 0.14566 0.28032 0.14566 0.20069 C 0.14566 0.07685 0.21128 0.03495 0.25069 0.01782 L 0.30278 0.00046 C 0.34219 -0.01621 0.40781 -0.05579 0.40781 -0.16528 C 0.40781 -0.25857 0.34861 -0.33449 0.27673 -0.33449 Z " pathEditMode="relative" rAng="5400000" ptsTypes="ffFffffFfff">
                                      <p:cBhvr>
                                        <p:cTn id="14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esktop\5540b32bbe2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188640"/>
            <a:ext cx="781050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500" y="1643063"/>
          <a:ext cx="82296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1 вариант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2 вариант</a:t>
                      </a:r>
                      <a:endParaRPr lang="ru-RU" sz="4400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pPr algn="l"/>
                      <a:r>
                        <a:rPr lang="ru-RU" sz="4400" b="1" dirty="0" smtClean="0"/>
                        <a:t>    5        3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/>
                        <a:t>    7        10</a:t>
                      </a:r>
                      <a:endParaRPr lang="ru-RU" sz="4400" b="1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pPr algn="l"/>
                      <a:r>
                        <a:rPr lang="ru-RU" sz="4400" b="1" dirty="0" smtClean="0"/>
                        <a:t>    4        2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/>
                        <a:t>    8        10 </a:t>
                      </a:r>
                      <a:endParaRPr lang="ru-RU" sz="4400" b="1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pPr algn="l"/>
                      <a:r>
                        <a:rPr lang="ru-RU" sz="4400" b="1" dirty="0" smtClean="0"/>
                        <a:t>    3        1 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/>
                        <a:t>    9        10</a:t>
                      </a:r>
                      <a:endParaRPr lang="ru-RU" sz="4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400" dirty="0" smtClean="0">
                <a:solidFill>
                  <a:srgbClr val="C00000"/>
                </a:solidFill>
              </a:rPr>
              <a:t> Взаимопроверка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8813"/>
            <a:ext cx="8229600" cy="371475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altLang="ru-RU" sz="3200" b="1" smtClean="0"/>
              <a:t>6-2 … 6       5+4 … 8       7-2 … 6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altLang="ru-RU" sz="3200" b="1" smtClean="0"/>
              <a:t>4+3 … 7       8-8 … 8       8+2 …10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Помоги Незнайке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j02339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137025"/>
            <a:ext cx="268605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8813"/>
            <a:ext cx="8229600" cy="371475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altLang="ru-RU" sz="3200" b="1" smtClean="0"/>
              <a:t>6-2</a:t>
            </a:r>
            <a:r>
              <a:rPr lang="en-US" altLang="ru-RU" sz="3200" b="1" smtClean="0"/>
              <a:t>&lt; </a:t>
            </a:r>
            <a:r>
              <a:rPr lang="ru-RU" altLang="ru-RU" sz="3200" b="1" smtClean="0"/>
              <a:t>6       5+4 </a:t>
            </a:r>
            <a:r>
              <a:rPr lang="en-US" altLang="ru-RU" sz="3200" b="1" smtClean="0"/>
              <a:t>&gt;</a:t>
            </a:r>
            <a:r>
              <a:rPr lang="ru-RU" altLang="ru-RU" sz="3200" b="1" smtClean="0"/>
              <a:t>8       7-2 </a:t>
            </a:r>
            <a:r>
              <a:rPr lang="en-US" altLang="ru-RU" sz="3200" b="1" smtClean="0"/>
              <a:t>&lt;</a:t>
            </a:r>
            <a:r>
              <a:rPr lang="ru-RU" altLang="ru-RU" sz="3200" b="1" smtClean="0"/>
              <a:t>6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altLang="ru-RU" sz="3200" b="1" smtClean="0"/>
              <a:t>4+3 </a:t>
            </a:r>
            <a:r>
              <a:rPr lang="en-US" altLang="ru-RU" sz="3200" b="1" smtClean="0"/>
              <a:t>=</a:t>
            </a:r>
            <a:r>
              <a:rPr lang="ru-RU" altLang="ru-RU" sz="3200" b="1" smtClean="0"/>
              <a:t>7       8-8 </a:t>
            </a:r>
            <a:r>
              <a:rPr lang="en-US" altLang="ru-RU" sz="3200" b="1" smtClean="0"/>
              <a:t>&lt;</a:t>
            </a:r>
            <a:r>
              <a:rPr lang="ru-RU" altLang="ru-RU" sz="3200" b="1" smtClean="0"/>
              <a:t>8       8+2 </a:t>
            </a:r>
            <a:r>
              <a:rPr lang="en-US" altLang="ru-RU" sz="3200" b="1" smtClean="0"/>
              <a:t>=</a:t>
            </a:r>
            <a:r>
              <a:rPr lang="ru-RU" altLang="ru-RU" sz="3200" b="1" smtClean="0"/>
              <a:t>10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j02339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137025"/>
            <a:ext cx="268605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 </a:t>
            </a:r>
            <a:r>
              <a:rPr lang="ru-RU" sz="4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Оцени свою работу на уроке</a:t>
            </a:r>
            <a:endParaRPr lang="ru-RU" sz="44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Содержимое 3" descr="http://stat11.privet.ru/lr/0827c047a38d49e1105469b7fb8f619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928688"/>
            <a:ext cx="2435225" cy="2282825"/>
          </a:xfrm>
        </p:spPr>
      </p:pic>
      <p:pic>
        <p:nvPicPr>
          <p:cNvPr id="22532" name="Рисунок 4" descr="http://inter-uspeh.ru/wp-content/uploads/2013/03/10i0458j8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214688"/>
            <a:ext cx="2455863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5" descr="http://i4.beon.ru/78/17/2061778/24/92074024/425355478358427575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357688"/>
            <a:ext cx="2500312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428604"/>
            <a:ext cx="8577292" cy="17145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3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Домашнее</a:t>
            </a:r>
            <a:r>
              <a:rPr lang="ru-RU" sz="5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3555" name="Picture 5" descr="j04379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997200"/>
            <a:ext cx="18161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Содержимое 4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4649787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altLang="ru-RU" sz="4000" b="1" smtClean="0"/>
              <a:t>Выбирай!</a:t>
            </a:r>
          </a:p>
          <a:p>
            <a:pPr algn="ctr">
              <a:buFont typeface="Wingdings 3" pitchFamily="18" charset="2"/>
              <a:buNone/>
            </a:pPr>
            <a:endParaRPr lang="ru-RU" altLang="ru-RU" sz="4000" b="1" smtClean="0"/>
          </a:p>
          <a:p>
            <a:pPr algn="ctr">
              <a:buFont typeface="Wingdings 3" pitchFamily="18" charset="2"/>
              <a:buNone/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Страница 44. </a:t>
            </a:r>
          </a:p>
          <a:p>
            <a:pPr algn="ctr">
              <a:buFont typeface="Wingdings 3" pitchFamily="18" charset="2"/>
              <a:buNone/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№ 18 или 21.</a:t>
            </a:r>
          </a:p>
          <a:p>
            <a:pPr>
              <a:buFont typeface="Wingdings 3" pitchFamily="18" charset="2"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Desktop\CinderellaRedesign (1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208911" cy="6322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5300" name="WordArt 4"/>
          <p:cNvSpPr>
            <a:spLocks noChangeArrowheads="1" noChangeShapeType="1" noTextEdit="1"/>
          </p:cNvSpPr>
          <p:nvPr/>
        </p:nvSpPr>
        <p:spPr bwMode="auto">
          <a:xfrm>
            <a:off x="323850" y="1412875"/>
            <a:ext cx="7705725" cy="42481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5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esktop\f_4c9483f1bc4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208912" cy="5602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1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3792537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ru-RU" altLang="ru-RU" sz="4800" b="1" smtClean="0"/>
              <a:t>10, 4, 10, 7, 4, 3, 5, 2, 8</a:t>
            </a:r>
            <a:endParaRPr lang="ru-RU" altLang="ru-RU" sz="48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Самопроверка 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Desktop\buratino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92887" cy="6120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66832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5" y="1285875"/>
            <a:ext cx="8464550" cy="1752600"/>
          </a:xfrm>
        </p:spPr>
        <p:txBody>
          <a:bodyPr/>
          <a:lstStyle/>
          <a:p>
            <a:pPr marR="0" algn="l" eaLnBrk="1" hangingPunct="1"/>
            <a:r>
              <a:rPr lang="ru-RU" altLang="ru-RU" sz="3200" smtClean="0">
                <a:solidFill>
                  <a:schemeClr val="tx1"/>
                </a:solidFill>
              </a:rPr>
              <a:t>Незнайка сначала съел 3 ягоды клубники, а затем 2 ягоды малины. </a:t>
            </a:r>
            <a:endParaRPr lang="en-US" altLang="ru-RU" sz="3200" smtClean="0">
              <a:solidFill>
                <a:schemeClr val="tx1"/>
              </a:solidFill>
            </a:endParaRPr>
          </a:p>
          <a:p>
            <a:pPr marR="0" algn="l" eaLnBrk="1" hangingPunct="1"/>
            <a:r>
              <a:rPr lang="ru-RU" altLang="ru-RU" sz="3200" smtClean="0">
                <a:solidFill>
                  <a:schemeClr val="tx1"/>
                </a:solidFill>
              </a:rPr>
              <a:t>Сколько ягодок съел Незнайка?</a:t>
            </a:r>
          </a:p>
        </p:txBody>
      </p:sp>
      <p:pic>
        <p:nvPicPr>
          <p:cNvPr id="2052" name="Picture 64" descr="Рисунок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3716338"/>
            <a:ext cx="29591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0" name="Picture 76" descr="Картинка 150 из 19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0663"/>
            <a:ext cx="1800225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7" name="Picture 43" descr="Картинка 207 из 23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157788"/>
            <a:ext cx="16097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971550" y="3429000"/>
            <a:ext cx="38877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200">
                <a:solidFill>
                  <a:srgbClr val="FF0000"/>
                </a:solidFill>
                <a:latin typeface="Arial" charset="0"/>
              </a:rPr>
              <a:t>3 + 2  = 5 (я.)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200">
                <a:solidFill>
                  <a:srgbClr val="FF0000"/>
                </a:solidFill>
                <a:latin typeface="Arial" charset="0"/>
              </a:rPr>
              <a:t>Ответ: 5 ягодок</a:t>
            </a:r>
            <a:r>
              <a:rPr lang="ru-RU" altLang="ru-RU" sz="2400">
                <a:solidFill>
                  <a:srgbClr val="FF0000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" fill="hold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100" fill="hold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1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0" dur="1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1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7"/>
                  </p:tgtEl>
                </p:cond>
              </p:nextCondLst>
            </p:seq>
          </p:childTnLst>
        </p:cTn>
      </p:par>
    </p:tnLst>
    <p:bldLst>
      <p:bldP spid="2051" grpId="0" build="p"/>
      <p:bldP spid="20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71500"/>
            <a:ext cx="8229600" cy="40195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 </a:t>
            </a:r>
            <a:r>
              <a:rPr lang="ru-RU" altLang="ru-RU" sz="3200" b="1" smtClean="0"/>
              <a:t>		У крокодила Гены и Чебурашки были в гостях 7 друзей. 5 из них ушли. Сколько друзей осталось в гостях?</a:t>
            </a:r>
          </a:p>
        </p:txBody>
      </p:sp>
      <p:pic>
        <p:nvPicPr>
          <p:cNvPr id="53252" name="Picture 4" descr="Рисунок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75113"/>
            <a:ext cx="2455862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11188" y="2924175"/>
            <a:ext cx="52562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200" b="1">
                <a:solidFill>
                  <a:srgbClr val="C00000"/>
                </a:solidFill>
                <a:latin typeface="Arial" charset="0"/>
              </a:rPr>
              <a:t>7- 5 = 2 (д.)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200" b="1">
                <a:solidFill>
                  <a:srgbClr val="C00000"/>
                </a:solidFill>
                <a:latin typeface="Arial" charset="0"/>
              </a:rPr>
              <a:t>Ответ: 2 друга.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76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2162175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95103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	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Когда </a:t>
            </a:r>
            <a:r>
              <a:rPr lang="ru-RU" sz="3200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Винни-Пух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съел 4 горшочка мёда, у него осталось еще 6 горшочков. Сколько всего горшочков с мёдом было у </a:t>
            </a:r>
            <a:r>
              <a:rPr lang="ru-RU" sz="3200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Винни-Пуха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?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779838" y="5661025"/>
            <a:ext cx="5364162" cy="898525"/>
            <a:chOff x="2381" y="3566"/>
            <a:chExt cx="3379" cy="566"/>
          </a:xfrm>
        </p:grpSpPr>
        <p:pic>
          <p:nvPicPr>
            <p:cNvPr id="13322" name="Picture 5" descr="MCj0423475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" y="3566"/>
              <a:ext cx="589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6" descr="MCj0423475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3566"/>
              <a:ext cx="589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Picture 7" descr="MCj0423475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3566"/>
              <a:ext cx="589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8" descr="MCj0423475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3566"/>
              <a:ext cx="589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9" descr="MCj0423475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1" y="3566"/>
              <a:ext cx="589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7" name="Picture 10" descr="MCj0423475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3566"/>
              <a:ext cx="589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0" y="5589588"/>
            <a:ext cx="1403350" cy="1268412"/>
            <a:chOff x="0" y="3521"/>
            <a:chExt cx="884" cy="799"/>
          </a:xfrm>
        </p:grpSpPr>
        <p:pic>
          <p:nvPicPr>
            <p:cNvPr id="13319" name="Picture 12" descr="MCj0423475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3521"/>
              <a:ext cx="589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13" descr="MCj0423475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3840"/>
              <a:ext cx="499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11" descr="MCj0423475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50"/>
              <a:ext cx="385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1403350" y="2924175"/>
            <a:ext cx="79930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200" b="1">
                <a:solidFill>
                  <a:srgbClr val="C00000"/>
                </a:solidFill>
                <a:latin typeface="Arial" charset="0"/>
              </a:rPr>
              <a:t>4 + 6 = 10 (г.)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200" b="1">
                <a:solidFill>
                  <a:srgbClr val="C00000"/>
                </a:solidFill>
                <a:latin typeface="Arial" charset="0"/>
              </a:rPr>
              <a:t>Ответ: 10 горшочков.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2590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		</a:t>
            </a:r>
            <a:r>
              <a:rPr lang="ru-RU" altLang="ru-RU" sz="3200" b="1" smtClean="0"/>
              <a:t> Золушка по приказанию мачехи почистила 4 сковородки, а кастрюль на 3 больше. Сколько кастрюль почистила Золушка?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428625" y="3714750"/>
            <a:ext cx="50720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C00000"/>
                </a:solidFill>
                <a:latin typeface="Arial" charset="0"/>
              </a:rPr>
              <a:t>4 + 3 = 7(к.)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C00000"/>
                </a:solidFill>
                <a:latin typeface="Arial" charset="0"/>
              </a:rPr>
              <a:t>Ответ: 7 кастрюль. </a:t>
            </a:r>
          </a:p>
        </p:txBody>
      </p:sp>
      <p:pic>
        <p:nvPicPr>
          <p:cNvPr id="10" name="Picture 5" descr="2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214688"/>
            <a:ext cx="2473325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  <p:bldP spid="4506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557</TotalTime>
  <Words>221</Words>
  <Application>Microsoft Office PowerPoint</Application>
  <PresentationFormat>Экран (4:3)</PresentationFormat>
  <Paragraphs>51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Слайд 1</vt:lpstr>
      <vt:lpstr>Слайд 2</vt:lpstr>
      <vt:lpstr>Слайд 3</vt:lpstr>
      <vt:lpstr>Самопроверка </vt:lpstr>
      <vt:lpstr>Слайд 5</vt:lpstr>
      <vt:lpstr>Задачи </vt:lpstr>
      <vt:lpstr>Слайд 7</vt:lpstr>
      <vt:lpstr> Когда Винни-Пух съел 4 горшочка мёда, у него осталось еще 6 горшочков. Сколько всего горшочков с мёдом было у Винни-Пуха?</vt:lpstr>
      <vt:lpstr>Слайд 9</vt:lpstr>
      <vt:lpstr>Слайд 10</vt:lpstr>
      <vt:lpstr> Когда доктор Айболит вылечил зайчонка, ему осталось дать лекарство 6 котятам. Сколько птичек спас доктор Айболит?</vt:lpstr>
      <vt:lpstr>Слайд 12</vt:lpstr>
      <vt:lpstr>Слайд 13</vt:lpstr>
      <vt:lpstr>Слайд 14</vt:lpstr>
      <vt:lpstr> Взаимопроверка.</vt:lpstr>
      <vt:lpstr>Помоги Незнайке</vt:lpstr>
      <vt:lpstr>Проверка</vt:lpstr>
      <vt:lpstr> Оцени свою работу на уроке</vt:lpstr>
      <vt:lpstr>Домашнее задание  </vt:lpstr>
      <vt:lpstr>Слайд 20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Владимир</cp:lastModifiedBy>
  <cp:revision>49</cp:revision>
  <dcterms:created xsi:type="dcterms:W3CDTF">2010-01-28T17:10:11Z</dcterms:created>
  <dcterms:modified xsi:type="dcterms:W3CDTF">2015-11-28T12:43:03Z</dcterms:modified>
</cp:coreProperties>
</file>