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0" r:id="rId4"/>
    <p:sldId id="264" r:id="rId5"/>
    <p:sldId id="268" r:id="rId6"/>
    <p:sldId id="269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F0DA-C738-482E-B436-A3704A6AE109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610C1-A157-47CD-A928-8046B94BD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6D758-6705-4258-91B4-91A2F1D7A68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AB9800-6832-4CDF-9B20-7FB754EBEFD8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07D1E9-F94B-4FDF-AFF9-E0BBA52B1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8" name="Picture 10" descr="DSCN1208"/>
          <p:cNvPicPr>
            <a:picLocks noChangeAspect="1" noChangeArrowheads="1"/>
          </p:cNvPicPr>
          <p:nvPr/>
        </p:nvPicPr>
        <p:blipFill>
          <a:blip r:embed="rId3" cstate="screen">
            <a:lum bright="12000" contrast="6000"/>
          </a:blip>
          <a:srcRect/>
          <a:stretch>
            <a:fillRect/>
          </a:stretch>
        </p:blipFill>
        <p:spPr bwMode="auto">
          <a:xfrm>
            <a:off x="0" y="25400"/>
            <a:ext cx="9361488" cy="6832600"/>
          </a:xfrm>
          <a:prstGeom prst="rect">
            <a:avLst/>
          </a:prstGeom>
          <a:noFill/>
        </p:spPr>
      </p:pic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8281988" cy="240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 smtClean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МБОУ</a:t>
            </a:r>
            <a:endParaRPr lang="ru-RU" sz="4800" kern="10" dirty="0">
              <a:ln w="381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/>
            <a:r>
              <a:rPr lang="ru-RU" sz="48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"Средняя общеобразовательная</a:t>
            </a:r>
          </a:p>
          <a:p>
            <a:pPr algn="ctr"/>
            <a:r>
              <a:rPr lang="ru-RU" sz="48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школа №24"</a:t>
            </a:r>
          </a:p>
          <a:p>
            <a:pPr algn="ctr"/>
            <a:r>
              <a:rPr lang="ru-RU" sz="48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г. Кемерово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64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Детские объединения школы №24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8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ru-RU" sz="2400" b="1" dirty="0" smtClean="0"/>
              <a:t>2011 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2015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611560" y="1052736"/>
            <a:ext cx="3931920" cy="348996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«Огнеборцы» ЮДП</a:t>
            </a:r>
          </a:p>
          <a:p>
            <a:r>
              <a:rPr lang="ru-RU" sz="1400" dirty="0" smtClean="0"/>
              <a:t>«Ритм» трудовое</a:t>
            </a:r>
          </a:p>
          <a:p>
            <a:r>
              <a:rPr lang="ru-RU" sz="1400" dirty="0" smtClean="0"/>
              <a:t>«Сигнал» ЮИД 5-9кл</a:t>
            </a:r>
          </a:p>
          <a:p>
            <a:r>
              <a:rPr lang="ru-RU" sz="1400" dirty="0" smtClean="0"/>
              <a:t> «Светофор» ЮИД 1-4</a:t>
            </a:r>
          </a:p>
          <a:p>
            <a:r>
              <a:rPr lang="ru-RU" sz="1400" dirty="0" smtClean="0"/>
              <a:t>«Факел» юнармейцы</a:t>
            </a:r>
          </a:p>
          <a:p>
            <a:r>
              <a:rPr lang="ru-RU" sz="1400" dirty="0" smtClean="0"/>
              <a:t>«24 ШАГ» пресс-центр</a:t>
            </a:r>
          </a:p>
          <a:p>
            <a:r>
              <a:rPr lang="ru-RU" sz="1400" dirty="0" smtClean="0"/>
              <a:t>«Факел» ЮДМ </a:t>
            </a:r>
          </a:p>
          <a:p>
            <a:r>
              <a:rPr lang="ru-RU" sz="1400" dirty="0" smtClean="0"/>
              <a:t>«Память» совет музея</a:t>
            </a:r>
          </a:p>
          <a:p>
            <a:r>
              <a:rPr lang="ru-RU" sz="1400" dirty="0" smtClean="0"/>
              <a:t>«Беспокойные сердца» волонтеры</a:t>
            </a:r>
          </a:p>
          <a:p>
            <a:r>
              <a:rPr lang="ru-RU" sz="1400" dirty="0" smtClean="0"/>
              <a:t>«Веночек» ансамбль танца</a:t>
            </a:r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4008" y="1052736"/>
            <a:ext cx="3931920" cy="3813016"/>
          </a:xfrm>
        </p:spPr>
        <p:txBody>
          <a:bodyPr>
            <a:no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Огнеборцы</a:t>
            </a:r>
            <a:r>
              <a:rPr lang="ru-RU" sz="1400" dirty="0" smtClean="0"/>
              <a:t>» ЮДП</a:t>
            </a:r>
          </a:p>
          <a:p>
            <a:r>
              <a:rPr lang="ru-RU" sz="1400" dirty="0" smtClean="0"/>
              <a:t>«Факел» трудовое объединение</a:t>
            </a:r>
          </a:p>
          <a:p>
            <a:r>
              <a:rPr lang="ru-RU" sz="1400" dirty="0" smtClean="0"/>
              <a:t>«Сигнал» ЮИД 5-9кл</a:t>
            </a:r>
          </a:p>
          <a:p>
            <a:r>
              <a:rPr lang="ru-RU" sz="1400" dirty="0" smtClean="0"/>
              <a:t> «Светофор» ЮИД 1-4</a:t>
            </a:r>
          </a:p>
          <a:p>
            <a:r>
              <a:rPr lang="ru-RU" sz="1400" dirty="0" smtClean="0"/>
              <a:t>«Факел»  образцовый отряд юнармейцев</a:t>
            </a:r>
          </a:p>
          <a:p>
            <a:r>
              <a:rPr lang="ru-RU" sz="1400" dirty="0" smtClean="0"/>
              <a:t>«Патриот» юнармейский отряд</a:t>
            </a:r>
          </a:p>
          <a:p>
            <a:r>
              <a:rPr lang="ru-RU" sz="1400" dirty="0" smtClean="0"/>
              <a:t>«Детское Информационное агентство» </a:t>
            </a:r>
          </a:p>
          <a:p>
            <a:r>
              <a:rPr lang="ru-RU" sz="1400" dirty="0" smtClean="0"/>
              <a:t>«Надежда» ЮДП </a:t>
            </a:r>
          </a:p>
          <a:p>
            <a:r>
              <a:rPr lang="ru-RU" sz="1400" dirty="0" smtClean="0"/>
              <a:t>«Память» совет музея</a:t>
            </a:r>
          </a:p>
          <a:p>
            <a:r>
              <a:rPr lang="ru-RU" sz="1400" dirty="0" smtClean="0"/>
              <a:t>«СССР» волонтеры</a:t>
            </a:r>
          </a:p>
          <a:p>
            <a:r>
              <a:rPr lang="ru-RU" sz="1400" dirty="0" smtClean="0"/>
              <a:t>«Свой голос» студия эстрадного вокала</a:t>
            </a:r>
          </a:p>
          <a:p>
            <a:r>
              <a:rPr lang="ru-RU" sz="1400" dirty="0" smtClean="0"/>
              <a:t>«Скоморошка» литературное объединение</a:t>
            </a:r>
          </a:p>
          <a:p>
            <a:r>
              <a:rPr lang="ru-RU" sz="1400" dirty="0" smtClean="0"/>
              <a:t>«Парламент ДДР»</a:t>
            </a:r>
          </a:p>
          <a:p>
            <a:r>
              <a:rPr lang="ru-RU" sz="1400" dirty="0" smtClean="0"/>
              <a:t>«Центр любителей искусств»</a:t>
            </a:r>
          </a:p>
          <a:p>
            <a:r>
              <a:rPr lang="ru-RU" sz="1400" dirty="0" smtClean="0"/>
              <a:t>«Лицедеи» детское театральное объединение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938"/>
          </a:xfrm>
        </p:spPr>
        <p:txBody>
          <a:bodyPr/>
          <a:lstStyle/>
          <a:p>
            <a:r>
              <a:rPr lang="ru-RU" dirty="0">
                <a:solidFill>
                  <a:srgbClr val="FF0066"/>
                </a:solidFill>
              </a:rPr>
              <a:t>Отряд </a:t>
            </a:r>
            <a:r>
              <a:rPr lang="ru-RU" dirty="0" smtClean="0">
                <a:solidFill>
                  <a:srgbClr val="FF0066"/>
                </a:solidFill>
              </a:rPr>
              <a:t>ЮДП «Надежда»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42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932363" y="1412875"/>
            <a:ext cx="4032250" cy="1897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sz="2400" b="1" dirty="0"/>
          </a:p>
          <a:p>
            <a:endParaRPr lang="ru-RU" dirty="0"/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179388" y="48895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1455738" y="5176838"/>
            <a:ext cx="160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250825" y="4941888"/>
            <a:ext cx="4319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Победители городского и </a:t>
            </a:r>
          </a:p>
          <a:p>
            <a:r>
              <a:rPr lang="ru-RU" sz="2400" dirty="0"/>
              <a:t>областного конкурса </a:t>
            </a:r>
          </a:p>
        </p:txBody>
      </p:sp>
      <p:pic>
        <p:nvPicPr>
          <p:cNvPr id="1026" name="Picture 2" descr="F:\IMG_6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24744"/>
            <a:ext cx="3996444" cy="266429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ф юдп\_MG_70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140968"/>
            <a:ext cx="4104456" cy="27363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33413" y="0"/>
            <a:ext cx="8510587" cy="896938"/>
          </a:xfrm>
        </p:spPr>
        <p:txBody>
          <a:bodyPr/>
          <a:lstStyle/>
          <a:p>
            <a:r>
              <a:rPr lang="ru-RU">
                <a:solidFill>
                  <a:srgbClr val="FF0066"/>
                </a:solidFill>
              </a:rPr>
              <a:t>Юнармейский отряд </a:t>
            </a:r>
          </a:p>
        </p:txBody>
      </p:sp>
      <p:pic>
        <p:nvPicPr>
          <p:cNvPr id="339972" name="Picture 4" descr="HPIM04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836613"/>
            <a:ext cx="3816350" cy="2862262"/>
          </a:xfrm>
          <a:prstGeom prst="rect">
            <a:avLst/>
          </a:prstGeom>
          <a:noFill/>
        </p:spPr>
      </p:pic>
      <p:pic>
        <p:nvPicPr>
          <p:cNvPr id="339974" name="Picture 6" descr="P10501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88" y="3573463"/>
            <a:ext cx="3816350" cy="2862262"/>
          </a:xfrm>
          <a:prstGeom prst="rect">
            <a:avLst/>
          </a:prstGeom>
          <a:noFill/>
        </p:spPr>
      </p:pic>
      <p:pic>
        <p:nvPicPr>
          <p:cNvPr id="339975" name="Picture 7" descr="HPIM064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93608" y="1700808"/>
            <a:ext cx="4213898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938"/>
          </a:xfrm>
        </p:spPr>
        <p:txBody>
          <a:bodyPr/>
          <a:lstStyle/>
          <a:p>
            <a:r>
              <a:rPr lang="ru-RU">
                <a:solidFill>
                  <a:srgbClr val="FF0066"/>
                </a:solidFill>
              </a:rPr>
              <a:t>Отряд «Огнеборцы»</a:t>
            </a:r>
          </a:p>
        </p:txBody>
      </p:sp>
      <p:sp>
        <p:nvSpPr>
          <p:cNvPr id="338947" name="Rectangle 3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4355976" y="3501008"/>
            <a:ext cx="144017" cy="21602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</a:pPr>
            <a:endParaRPr lang="ru-RU" sz="2400" b="1" dirty="0"/>
          </a:p>
        </p:txBody>
      </p:sp>
      <p:pic>
        <p:nvPicPr>
          <p:cNvPr id="338950" name="Picture 6" descr="STP8086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8489" y="1412776"/>
            <a:ext cx="3889495" cy="2917836"/>
          </a:xfrm>
          <a:prstGeom prst="rect">
            <a:avLst/>
          </a:prstGeom>
          <a:noFill/>
        </p:spPr>
      </p:pic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323850" y="4797425"/>
            <a:ext cx="3311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Дважды призеры городского конкурса отрядов юных пожарных</a:t>
            </a:r>
          </a:p>
        </p:txBody>
      </p:sp>
      <p:pic>
        <p:nvPicPr>
          <p:cNvPr id="2050" name="Picture 2" descr="C:\Documents and Settings\Admin\Мои документы\Мои рисунки\ф юдп\STP800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060848"/>
            <a:ext cx="4704522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68375"/>
          </a:xfrm>
        </p:spPr>
        <p:txBody>
          <a:bodyPr/>
          <a:lstStyle/>
          <a:p>
            <a:r>
              <a:rPr lang="ru-RU">
                <a:solidFill>
                  <a:srgbClr val="FF0066"/>
                </a:solidFill>
              </a:rPr>
              <a:t>Детское информагентство</a:t>
            </a:r>
          </a:p>
        </p:txBody>
      </p:sp>
      <p:pic>
        <p:nvPicPr>
          <p:cNvPr id="6" name="Текст 5" descr="Изображение 004.jpg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00563" y="1268413"/>
            <a:ext cx="4248150" cy="3187700"/>
          </a:xfrm>
          <a:noFill/>
          <a:ln/>
        </p:spPr>
      </p:pic>
      <p:pic>
        <p:nvPicPr>
          <p:cNvPr id="13" name="Рисунок 12" descr="сканирование00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956086">
            <a:off x="1483355" y="1452992"/>
            <a:ext cx="15621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канирование001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750199">
            <a:off x="872800" y="3622325"/>
            <a:ext cx="16319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сканирование001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9538020">
            <a:off x="2924085" y="3309244"/>
            <a:ext cx="14747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374063" cy="823913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0066"/>
                </a:solidFill>
              </a:rPr>
              <a:t>Отряд ЮИД «Светофор»</a:t>
            </a:r>
            <a:br>
              <a:rPr lang="ru-RU" sz="4000">
                <a:solidFill>
                  <a:srgbClr val="FF0066"/>
                </a:solidFill>
              </a:rPr>
            </a:br>
            <a:r>
              <a:rPr lang="ru-RU" sz="4000">
                <a:solidFill>
                  <a:srgbClr val="FF0066"/>
                </a:solidFill>
              </a:rPr>
              <a:t>(</a:t>
            </a:r>
            <a:r>
              <a:rPr lang="en-US" sz="4000">
                <a:solidFill>
                  <a:srgbClr val="FF0066"/>
                </a:solidFill>
              </a:rPr>
              <a:t>I </a:t>
            </a:r>
            <a:r>
              <a:rPr lang="ru-RU" sz="4000">
                <a:solidFill>
                  <a:srgbClr val="FF0066"/>
                </a:solidFill>
              </a:rPr>
              <a:t> ступень)</a:t>
            </a:r>
          </a:p>
        </p:txBody>
      </p:sp>
      <p:pic>
        <p:nvPicPr>
          <p:cNvPr id="343044" name="Picture 4" descr="Изображение 0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268413"/>
            <a:ext cx="3744913" cy="2809875"/>
          </a:xfrm>
          <a:prstGeom prst="rect">
            <a:avLst/>
          </a:prstGeom>
          <a:noFill/>
        </p:spPr>
      </p:pic>
      <p:pic>
        <p:nvPicPr>
          <p:cNvPr id="343047" name="Picture 7" descr="P90204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838" y="2852738"/>
            <a:ext cx="5119687" cy="3840162"/>
          </a:xfrm>
          <a:prstGeom prst="rect">
            <a:avLst/>
          </a:prstGeom>
          <a:noFill/>
        </p:spPr>
      </p:pic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3995738" y="1412875"/>
            <a:ext cx="5148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43049" name="Text Box 9"/>
          <p:cNvSpPr txBox="1">
            <a:spLocks noChangeArrowheads="1"/>
          </p:cNvSpPr>
          <p:nvPr/>
        </p:nvSpPr>
        <p:spPr bwMode="auto">
          <a:xfrm>
            <a:off x="323850" y="4292600"/>
            <a:ext cx="331152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Многократные призеры городского конкурса отрядов ЮИД, участники конкурса «Папа, мама, я – ЮИДовская семья»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424863" cy="865188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0066"/>
                </a:solidFill>
              </a:rPr>
              <a:t>Отряд ЮИД «Сигнал»</a:t>
            </a:r>
            <a:br>
              <a:rPr lang="ru-RU" sz="4000">
                <a:solidFill>
                  <a:srgbClr val="FF0066"/>
                </a:solidFill>
              </a:rPr>
            </a:br>
            <a:r>
              <a:rPr lang="ru-RU" sz="4000">
                <a:solidFill>
                  <a:srgbClr val="FF0066"/>
                </a:solidFill>
              </a:rPr>
              <a:t>(</a:t>
            </a:r>
            <a:r>
              <a:rPr lang="en-US" sz="4000">
                <a:solidFill>
                  <a:srgbClr val="FF0066"/>
                </a:solidFill>
              </a:rPr>
              <a:t>II </a:t>
            </a:r>
            <a:r>
              <a:rPr lang="ru-RU" sz="4000">
                <a:solidFill>
                  <a:srgbClr val="FF0066"/>
                </a:solidFill>
              </a:rPr>
              <a:t> ступень)</a:t>
            </a:r>
          </a:p>
        </p:txBody>
      </p:sp>
      <p:sp>
        <p:nvSpPr>
          <p:cNvPr id="371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1716" name="Picture 4" descr="P90204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84784"/>
            <a:ext cx="5265738" cy="3314700"/>
          </a:xfrm>
          <a:prstGeom prst="rect">
            <a:avLst/>
          </a:prstGeom>
          <a:noFill/>
        </p:spPr>
      </p:pic>
      <p:pic>
        <p:nvPicPr>
          <p:cNvPr id="371717" name="Picture 5" descr="P902043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3357563"/>
            <a:ext cx="4257675" cy="3192462"/>
          </a:xfrm>
          <a:prstGeom prst="rect">
            <a:avLst/>
          </a:prstGeom>
          <a:noFill/>
        </p:spPr>
      </p:pic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250825" y="5084763"/>
            <a:ext cx="432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Многократные призеры районного, городского конкурса отрядов ЮИД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1" name="Picture 5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 l="1756" r="2654"/>
          <a:stretch>
            <a:fillRect/>
          </a:stretch>
        </p:blipFill>
        <p:spPr>
          <a:xfrm>
            <a:off x="250825" y="2060575"/>
            <a:ext cx="5040313" cy="3402013"/>
          </a:xfrm>
          <a:noFill/>
          <a:ln/>
        </p:spPr>
      </p:pic>
      <p:sp>
        <p:nvSpPr>
          <p:cNvPr id="348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59113" y="476250"/>
            <a:ext cx="5535612" cy="1325563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0066"/>
                </a:solidFill>
              </a:rPr>
              <a:t>Детская Демократическая Республика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5403650" y="106689525"/>
            <a:ext cx="10120313" cy="7273925"/>
            <a:chOff x="105403650" y="106689525"/>
            <a:chExt cx="10120500" cy="7274250"/>
          </a:xfrm>
        </p:grpSpPr>
        <p:sp>
          <p:nvSpPr>
            <p:cNvPr id="348187" name="Line 27"/>
            <p:cNvSpPr>
              <a:spLocks noChangeShapeType="1"/>
            </p:cNvSpPr>
            <p:nvPr/>
          </p:nvSpPr>
          <p:spPr bwMode="auto">
            <a:xfrm>
              <a:off x="105460800" y="113433225"/>
              <a:ext cx="2501078" cy="0"/>
            </a:xfrm>
            <a:prstGeom prst="line">
              <a:avLst/>
            </a:prstGeom>
            <a:noFill/>
            <a:ln w="50800" algn="ctr">
              <a:solidFill>
                <a:srgbClr val="6633CC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348188" name="Text Box 28"/>
            <p:cNvSpPr txBox="1">
              <a:spLocks noChangeArrowheads="1" noChangeShapeType="1"/>
            </p:cNvSpPr>
            <p:nvPr/>
          </p:nvSpPr>
          <p:spPr bwMode="auto">
            <a:xfrm>
              <a:off x="105563670" y="106918125"/>
              <a:ext cx="2710560" cy="6343650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>
                <a:spcAft>
                  <a:spcPts val="600"/>
                </a:spcAft>
              </a:pPr>
              <a:r>
                <a:rPr lang="ru-RU" sz="1400">
                  <a:solidFill>
                    <a:srgbClr val="000000"/>
                  </a:solidFill>
                  <a:latin typeface="Franklin Gothic Book" pitchFamily="34" charset="0"/>
                </a:rPr>
                <a:t>Парламент</a:t>
              </a:r>
            </a:p>
            <a:p>
              <a:pPr>
                <a:spcAft>
                  <a:spcPts val="600"/>
                </a:spcAft>
              </a:pPr>
              <a:r>
                <a:rPr lang="ru-RU" sz="1200">
                  <a:solidFill>
                    <a:srgbClr val="000000"/>
                  </a:solidFill>
                  <a:latin typeface="Franklin Gothic Book" pitchFamily="34" charset="0"/>
                </a:rPr>
                <a:t>Правительство</a:t>
              </a:r>
            </a:p>
            <a:p>
              <a:pPr>
                <a:spcAft>
                  <a:spcPts val="600"/>
                </a:spcAft>
              </a:pPr>
              <a:endParaRPr lang="ru-RU" sz="1100" b="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pPr>
                <a:spcAft>
                  <a:spcPts val="600"/>
                </a:spcAft>
              </a:pPr>
              <a:endParaRPr lang="ru-RU" sz="1100" b="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pPr>
                <a:spcAft>
                  <a:spcPts val="600"/>
                </a:spcAft>
              </a:pPr>
              <a:endParaRPr lang="ru-RU" sz="1100" b="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pPr>
                <a:spcAft>
                  <a:spcPts val="600"/>
                </a:spcAft>
              </a:pPr>
              <a:endParaRPr lang="ru-RU" sz="1100" b="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sz="1200" b="0">
                  <a:solidFill>
                    <a:srgbClr val="000000"/>
                  </a:solidFill>
                  <a:latin typeface="Franklin Gothic Book" pitchFamily="34" charset="0"/>
                </a:rPr>
                <a:t>Правительство ДДР –это  исполнительная ветвь власти .</a:t>
              </a:r>
              <a:endParaRPr lang="ru-RU"/>
            </a:p>
          </p:txBody>
        </p:sp>
        <p:sp>
          <p:nvSpPr>
            <p:cNvPr id="348189" name="Text Box 29"/>
            <p:cNvSpPr txBox="1">
              <a:spLocks noChangeArrowheads="1" noChangeShapeType="1"/>
            </p:cNvSpPr>
            <p:nvPr/>
          </p:nvSpPr>
          <p:spPr bwMode="auto">
            <a:xfrm>
              <a:off x="105426120" y="106918125"/>
              <a:ext cx="2848110" cy="761384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r>
                <a:rPr lang="ru-RU" sz="2200" b="0">
                  <a:solidFill>
                    <a:srgbClr val="000000"/>
                  </a:solidFill>
                  <a:latin typeface="Franklin Gothic Demi Cond" pitchFamily="34" charset="0"/>
                </a:rPr>
                <a:t>Школьный парламент и </a:t>
              </a:r>
            </a:p>
            <a:p>
              <a:r>
                <a:rPr lang="ru-RU" sz="2200" b="0">
                  <a:solidFill>
                    <a:srgbClr val="000000"/>
                  </a:solidFill>
                  <a:latin typeface="Franklin Gothic Demi Cond" pitchFamily="34" charset="0"/>
                </a:rPr>
                <a:t>Правительство ДДР</a:t>
              </a:r>
              <a:endParaRPr lang="ru-RU"/>
            </a:p>
          </p:txBody>
        </p:sp>
        <p:sp>
          <p:nvSpPr>
            <p:cNvPr id="348190" name="Text Box 30"/>
            <p:cNvSpPr txBox="1">
              <a:spLocks noChangeArrowheads="1" noChangeShapeType="1"/>
            </p:cNvSpPr>
            <p:nvPr/>
          </p:nvSpPr>
          <p:spPr bwMode="auto">
            <a:xfrm>
              <a:off x="109061250" y="107032425"/>
              <a:ext cx="2449636" cy="6423316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>
                <a:spcAft>
                  <a:spcPts val="900"/>
                </a:spcAft>
              </a:pP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Краеведы музея школы №24</a:t>
              </a:r>
            </a:p>
            <a:p>
              <a:pPr algn="ctr">
                <a:spcAft>
                  <a:spcPts val="900"/>
                </a:spcAft>
              </a:pP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 победители городского конкурса </a:t>
              </a:r>
              <a:r>
                <a:rPr lang="en-US" sz="1400" b="0">
                  <a:solidFill>
                    <a:srgbClr val="000000"/>
                  </a:solidFill>
                  <a:latin typeface="Franklin Gothic Demi Cond" pitchFamily="34" charset="0"/>
                </a:rPr>
                <a:t>«</a:t>
              </a: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Колесо истории</a:t>
              </a:r>
              <a:r>
                <a:rPr lang="en-US" sz="1400" b="0">
                  <a:solidFill>
                    <a:srgbClr val="000000"/>
                  </a:solidFill>
                  <a:latin typeface="Franklin Gothic Demi Cond" pitchFamily="34" charset="0"/>
                </a:rPr>
                <a:t>».</a:t>
              </a:r>
            </a:p>
            <a:p>
              <a:pPr>
                <a:spcAft>
                  <a:spcPts val="900"/>
                </a:spcAft>
              </a:pP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Детское информационное Агентство:</a:t>
              </a:r>
            </a:p>
            <a:p>
              <a:pPr>
                <a:spcAft>
                  <a:spcPts val="900"/>
                </a:spcAft>
                <a:buSzPts val="1000"/>
                <a:buFont typeface="Symbol" pitchFamily="18" charset="2"/>
                <a:buChar char="·"/>
              </a:pP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Пресс -центр  </a:t>
              </a:r>
              <a:r>
                <a:rPr lang="en-US" sz="1400" b="0">
                  <a:solidFill>
                    <a:srgbClr val="000000"/>
                  </a:solidFill>
                  <a:latin typeface="Franklin Gothic Demi Cond" pitchFamily="34" charset="0"/>
                </a:rPr>
                <a:t>«24 </a:t>
              </a: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ШАГ</a:t>
              </a:r>
              <a:r>
                <a:rPr lang="en-US" sz="1400" b="0">
                  <a:solidFill>
                    <a:srgbClr val="000000"/>
                  </a:solidFill>
                  <a:latin typeface="Franklin Gothic Demi Cond" pitchFamily="34" charset="0"/>
                </a:rPr>
                <a:t>»</a:t>
              </a:r>
            </a:p>
            <a:p>
              <a:pPr>
                <a:spcAft>
                  <a:spcPts val="900"/>
                </a:spcAft>
                <a:buSzPts val="1000"/>
                <a:buFont typeface="Symbol" pitchFamily="18" charset="2"/>
                <a:buChar char="·"/>
              </a:pP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Видео отдел</a:t>
              </a:r>
            </a:p>
            <a:p>
              <a:pPr>
                <a:spcAft>
                  <a:spcPts val="900"/>
                </a:spcAft>
              </a:pPr>
              <a:r>
                <a:rPr lang="en-US" sz="1400" b="0">
                  <a:solidFill>
                    <a:srgbClr val="000000"/>
                  </a:solidFill>
                  <a:latin typeface="Franklin Gothic Demi Cond" pitchFamily="34" charset="0"/>
                </a:rPr>
                <a:t>«</a:t>
              </a: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Конкурс стенной печати</a:t>
              </a:r>
              <a:r>
                <a:rPr lang="en-US" sz="1400" b="0">
                  <a:solidFill>
                    <a:srgbClr val="000000"/>
                  </a:solidFill>
                  <a:latin typeface="Franklin Gothic Demi Cond" pitchFamily="34" charset="0"/>
                </a:rPr>
                <a:t>»</a:t>
              </a:r>
              <a:endParaRPr lang="ru-RU" sz="1400" b="0">
                <a:solidFill>
                  <a:srgbClr val="000000"/>
                </a:solidFill>
                <a:latin typeface="Franklin Gothic Demi Cond" pitchFamily="34" charset="0"/>
              </a:endParaRPr>
            </a:p>
            <a:p>
              <a:pPr>
                <a:spcAft>
                  <a:spcPts val="900"/>
                </a:spcAft>
              </a:pPr>
              <a:r>
                <a:rPr lang="en-US" sz="1400" b="0">
                  <a:solidFill>
                    <a:srgbClr val="000000"/>
                  </a:solidFill>
                  <a:latin typeface="Franklin Gothic Demi Cond" pitchFamily="34" charset="0"/>
                </a:rPr>
                <a:t>«</a:t>
              </a: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Конкурс папарацци</a:t>
              </a:r>
              <a:r>
                <a:rPr lang="en-US" sz="1400" b="0">
                  <a:solidFill>
                    <a:srgbClr val="000000"/>
                  </a:solidFill>
                  <a:latin typeface="Franklin Gothic Demi Cond" pitchFamily="34" charset="0"/>
                </a:rPr>
                <a:t>»</a:t>
              </a:r>
              <a:endParaRPr lang="ru-RU"/>
            </a:p>
          </p:txBody>
        </p:sp>
        <p:sp>
          <p:nvSpPr>
            <p:cNvPr id="348191" name="Line 31"/>
            <p:cNvSpPr>
              <a:spLocks noChangeShapeType="1"/>
            </p:cNvSpPr>
            <p:nvPr/>
          </p:nvSpPr>
          <p:spPr bwMode="auto">
            <a:xfrm>
              <a:off x="105435654" y="106886375"/>
              <a:ext cx="2782786" cy="0"/>
            </a:xfrm>
            <a:prstGeom prst="line">
              <a:avLst/>
            </a:prstGeom>
            <a:noFill/>
            <a:ln w="50800" algn="ctr">
              <a:solidFill>
                <a:srgbClr val="6633CC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348192" name="Line 32"/>
            <p:cNvSpPr>
              <a:spLocks noChangeShapeType="1"/>
            </p:cNvSpPr>
            <p:nvPr/>
          </p:nvSpPr>
          <p:spPr bwMode="auto">
            <a:xfrm flipV="1">
              <a:off x="105403650" y="108232575"/>
              <a:ext cx="2743200" cy="57150"/>
            </a:xfrm>
            <a:prstGeom prst="line">
              <a:avLst/>
            </a:prstGeom>
            <a:noFill/>
            <a:ln w="127000" algn="ctr">
              <a:solidFill>
                <a:srgbClr val="6633CC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348193" name="Line 33"/>
            <p:cNvSpPr>
              <a:spLocks noChangeShapeType="1"/>
            </p:cNvSpPr>
            <p:nvPr/>
          </p:nvSpPr>
          <p:spPr bwMode="auto">
            <a:xfrm>
              <a:off x="105462872" y="108301473"/>
              <a:ext cx="0" cy="5205101"/>
            </a:xfrm>
            <a:prstGeom prst="line">
              <a:avLst/>
            </a:prstGeom>
            <a:noFill/>
            <a:ln w="50800" algn="ctr">
              <a:solidFill>
                <a:srgbClr val="6633CC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>
              <a:off x="108457110" y="106918125"/>
              <a:ext cx="6776340" cy="0"/>
            </a:xfrm>
            <a:prstGeom prst="line">
              <a:avLst/>
            </a:prstGeom>
            <a:noFill/>
            <a:ln w="50800" algn="ctr">
              <a:solidFill>
                <a:srgbClr val="6633CC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ru-RU"/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105460800" y="108289725"/>
              <a:ext cx="2996310" cy="3943350"/>
              <a:chOff x="105768804" y="110333678"/>
              <a:chExt cx="1117617" cy="1525538"/>
            </a:xfrm>
          </p:grpSpPr>
          <p:pic>
            <p:nvPicPr>
              <p:cNvPr id="348196" name="Picture 36" descr="HH00625_"/>
              <p:cNvPicPr preferRelativeResize="0">
                <a:picLocks noChangeArrowheads="1" noChangeShapeType="1"/>
              </p:cNvPicPr>
              <p:nvPr/>
            </p:nvPicPr>
            <p:blipFill>
              <a:blip r:embed="rId3" cstate="screen"/>
              <a:srcRect t="1411" r="-723" b="-218"/>
              <a:stretch>
                <a:fillRect/>
              </a:stretch>
            </p:blipFill>
            <p:spPr bwMode="auto">
              <a:xfrm>
                <a:off x="105773076" y="110333678"/>
                <a:ext cx="1002059" cy="1041727"/>
              </a:xfrm>
              <a:prstGeom prst="rect">
                <a:avLst/>
              </a:prstGeom>
              <a:solidFill>
                <a:srgbClr val="FFFFFF"/>
              </a:solidFill>
              <a:ln w="0" algn="in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8197" name="Text Box 37"/>
              <p:cNvSpPr txBox="1">
                <a:spLocks noChangeArrowheads="1" noChangeShapeType="1"/>
              </p:cNvSpPr>
              <p:nvPr/>
            </p:nvSpPr>
            <p:spPr bwMode="auto">
              <a:xfrm>
                <a:off x="105768804" y="111374671"/>
                <a:ext cx="1117617" cy="484545"/>
              </a:xfrm>
              <a:prstGeom prst="rect">
                <a:avLst/>
              </a:prstGeom>
              <a:solidFill>
                <a:srgbClr val="FFFFFF"/>
              </a:solidFill>
              <a:ln w="0" algn="in">
                <a:noFill/>
                <a:miter lim="800000"/>
                <a:headEnd/>
                <a:tailEnd/>
              </a:ln>
              <a:effectLst/>
            </p:spPr>
            <p:txBody>
              <a:bodyPr lIns="36195" tIns="36195" rIns="36195" bIns="36195"/>
              <a:lstStyle/>
              <a:p>
                <a:endParaRPr lang="ru-RU"/>
              </a:p>
            </p:txBody>
          </p:sp>
        </p:grpSp>
        <p:sp>
          <p:nvSpPr>
            <p:cNvPr id="348198" name="Line 38"/>
            <p:cNvSpPr>
              <a:spLocks noChangeShapeType="1"/>
            </p:cNvSpPr>
            <p:nvPr/>
          </p:nvSpPr>
          <p:spPr bwMode="auto">
            <a:xfrm>
              <a:off x="108604050" y="106689525"/>
              <a:ext cx="0" cy="6686550"/>
            </a:xfrm>
            <a:prstGeom prst="line">
              <a:avLst/>
            </a:prstGeom>
            <a:noFill/>
            <a:ln w="50800" algn="ctr">
              <a:solidFill>
                <a:srgbClr val="6633CC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348199" name="Text Box 39"/>
            <p:cNvSpPr txBox="1">
              <a:spLocks noChangeArrowheads="1" noChangeShapeType="1"/>
            </p:cNvSpPr>
            <p:nvPr/>
          </p:nvSpPr>
          <p:spPr bwMode="auto">
            <a:xfrm>
              <a:off x="112201320" y="107032425"/>
              <a:ext cx="3032130" cy="2228850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>
                <a:spcAft>
                  <a:spcPts val="900"/>
                </a:spcAft>
              </a:pPr>
              <a:r>
                <a:rPr lang="ru-RU" sz="1400" b="0">
                  <a:solidFill>
                    <a:srgbClr val="000000"/>
                  </a:solidFill>
                  <a:latin typeface="Franklin Gothic Demi Cond" pitchFamily="34" charset="0"/>
                </a:rPr>
                <a:t>Образцовый отряд армейцев школы №24</a:t>
              </a:r>
            </a:p>
            <a:p>
              <a:pPr>
                <a:spcAft>
                  <a:spcPts val="1200"/>
                </a:spcAft>
              </a:pPr>
              <a:r>
                <a:rPr lang="ru-RU" sz="1100" b="0">
                  <a:solidFill>
                    <a:srgbClr val="000000"/>
                  </a:solidFill>
                  <a:latin typeface="Franklin Gothic Book" pitchFamily="34" charset="0"/>
                </a:rPr>
                <a:t> </a:t>
              </a:r>
              <a:endParaRPr lang="ru-RU"/>
            </a:p>
          </p:txBody>
        </p:sp>
        <p:sp>
          <p:nvSpPr>
            <p:cNvPr id="348200" name="Line 40"/>
            <p:cNvSpPr>
              <a:spLocks noChangeShapeType="1"/>
            </p:cNvSpPr>
            <p:nvPr/>
          </p:nvSpPr>
          <p:spPr bwMode="auto">
            <a:xfrm>
              <a:off x="111804450" y="106975275"/>
              <a:ext cx="94740" cy="6515100"/>
            </a:xfrm>
            <a:prstGeom prst="line">
              <a:avLst/>
            </a:prstGeom>
            <a:noFill/>
            <a:ln w="50800" algn="ctr">
              <a:solidFill>
                <a:srgbClr val="6633CC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ru-RU"/>
            </a:p>
          </p:txBody>
        </p:sp>
        <p:pic>
          <p:nvPicPr>
            <p:cNvPr id="348201" name="Picture 4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5918000" y="108689775"/>
              <a:ext cx="1771650" cy="15430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48202" name="Picture 42" descr="Выставка Афган 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09061250" y="107318175"/>
              <a:ext cx="2286000" cy="15430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48203" name="Picture 43" descr="ОУС 040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09232700" y="109661325"/>
              <a:ext cx="2114550" cy="1828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48204" name="Picture 44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05531030" y="111090075"/>
              <a:ext cx="2743200" cy="17716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48205" name="Picture 45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12082070" y="107432475"/>
              <a:ext cx="3151380" cy="1828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48206" name="Picture 46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12082070" y="109832775"/>
              <a:ext cx="3442080" cy="16573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48207" name="Picture 47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12082070" y="111490125"/>
              <a:ext cx="3442080" cy="24736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48210" name="Picture 50" descr="DSC02362+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0825" y="333375"/>
            <a:ext cx="2447925" cy="1425575"/>
          </a:xfrm>
          <a:prstGeom prst="rect">
            <a:avLst/>
          </a:prstGeom>
          <a:noFill/>
        </p:spPr>
      </p:pic>
      <p:pic>
        <p:nvPicPr>
          <p:cNvPr id="348208" name="Picture 48" descr="Копия ОУС 03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16463" y="3644900"/>
            <a:ext cx="4032250" cy="302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</TotalTime>
  <Words>266</Words>
  <Application>Microsoft Office PowerPoint</Application>
  <PresentationFormat>Экран (4:3)</PresentationFormat>
  <Paragraphs>64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Детские объединения школы №24</vt:lpstr>
      <vt:lpstr>Отряд ЮДП «Надежда»</vt:lpstr>
      <vt:lpstr>Юнармейский отряд </vt:lpstr>
      <vt:lpstr>Отряд «Огнеборцы»</vt:lpstr>
      <vt:lpstr>Детское информагентство</vt:lpstr>
      <vt:lpstr>Отряд ЮИД «Светофор» (I  ступень)</vt:lpstr>
      <vt:lpstr>Отряд ЮИД «Сигнал» (II  ступень)</vt:lpstr>
      <vt:lpstr>Детская Демократическая Республика</vt:lpstr>
    </vt:vector>
  </TitlesOfParts>
  <Company>КГБ2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Вожатский</dc:creator>
  <cp:lastModifiedBy>Admin</cp:lastModifiedBy>
  <cp:revision>25</cp:revision>
  <dcterms:created xsi:type="dcterms:W3CDTF">2010-03-18T06:56:53Z</dcterms:created>
  <dcterms:modified xsi:type="dcterms:W3CDTF">2015-11-15T09:28:51Z</dcterms:modified>
</cp:coreProperties>
</file>