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5" r:id="rId3"/>
    <p:sldId id="257" r:id="rId4"/>
    <p:sldId id="258" r:id="rId5"/>
    <p:sldId id="289" r:id="rId6"/>
    <p:sldId id="290" r:id="rId7"/>
    <p:sldId id="259" r:id="rId8"/>
    <p:sldId id="260" r:id="rId9"/>
    <p:sldId id="261" r:id="rId10"/>
    <p:sldId id="262" r:id="rId11"/>
    <p:sldId id="276" r:id="rId12"/>
    <p:sldId id="263" r:id="rId13"/>
    <p:sldId id="273" r:id="rId14"/>
    <p:sldId id="278" r:id="rId15"/>
    <p:sldId id="279" r:id="rId16"/>
    <p:sldId id="277" r:id="rId17"/>
    <p:sldId id="280" r:id="rId18"/>
    <p:sldId id="281" r:id="rId19"/>
    <p:sldId id="270" r:id="rId20"/>
    <p:sldId id="282" r:id="rId21"/>
    <p:sldId id="271" r:id="rId22"/>
    <p:sldId id="287" r:id="rId23"/>
    <p:sldId id="283" r:id="rId24"/>
    <p:sldId id="284" r:id="rId25"/>
    <p:sldId id="285" r:id="rId26"/>
    <p:sldId id="286" r:id="rId27"/>
    <p:sldId id="272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74000">
              <a:srgbClr val="CCE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0;&#1074;&#1072;&#1085;&#1086;&#1074;-&#1072;&#1084;.&#1088;&#1092;/antiterror/antiterror.html" TargetMode="External"/><Relationship Id="rId2" Type="http://schemas.openxmlformats.org/officeDocument/2006/relationships/hyperlink" Target="http://nsportal.ru/shkola/osnovy-bezopasnosti-zhiznedeyatelnosti/library/2014/09/12/prezentatsiya-terrorizm-ugroz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ppt-online.org/1410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33952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Международный терроризм- угроза национальной безопасности</a:t>
            </a:r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accent2"/>
                </a:solidFill>
                <a:latin typeface="Times New Roman" pitchFamily="18" charset="0"/>
              </a:rPr>
              <a:t>России</a:t>
            </a:r>
            <a:endParaRPr lang="ru-RU" sz="4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http://ruscur.ru/photoes/0/01/73/17316/verybig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193363" cy="34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5595098"/>
            <a:ext cx="7038528" cy="92983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Выполнил: Сидоренко В.А.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Тренер-преподаватель по спортивной борьбе,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города Воркуты, 2015 г.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1008112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+mn-lt"/>
              </a:rPr>
              <a:t>В России  террористическими признаны порядка 24 организаций, в США – 42.</a:t>
            </a:r>
            <a:endParaRPr lang="ru-RU" sz="2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«Высший военный </a:t>
            </a:r>
            <a:r>
              <a:rPr lang="ru-RU" sz="2000" b="1" dirty="0" err="1">
                <a:solidFill>
                  <a:srgbClr val="002060"/>
                </a:solidFill>
              </a:rPr>
              <a:t>Маджлисуль</a:t>
            </a:r>
            <a:r>
              <a:rPr lang="ru-RU" sz="2000" b="1" dirty="0">
                <a:solidFill>
                  <a:srgbClr val="002060"/>
                </a:solidFill>
              </a:rPr>
              <a:t> Шура Объединенных сил </a:t>
            </a:r>
            <a:r>
              <a:rPr lang="ru-RU" sz="2000" b="1" dirty="0" smtClean="0">
                <a:solidFill>
                  <a:srgbClr val="002060"/>
                </a:solidFill>
              </a:rPr>
              <a:t>моджахедов Кавказа»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«Конгресс народов Ичкерии и Дагестана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«База» («Аль-Каида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Асбат</a:t>
            </a:r>
            <a:r>
              <a:rPr lang="ru-RU" sz="2000" b="1" dirty="0">
                <a:solidFill>
                  <a:srgbClr val="002060"/>
                </a:solidFill>
              </a:rPr>
              <a:t> аль-Ансар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«Священная война» («Аль-Джихад» или «Египетский исламский джихад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«Исламская группа» («Аль-</a:t>
            </a:r>
            <a:r>
              <a:rPr lang="ru-RU" sz="2000" b="1" dirty="0" err="1">
                <a:solidFill>
                  <a:srgbClr val="002060"/>
                </a:solidFill>
              </a:rPr>
              <a:t>Гамаа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Исламия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«Братья-мусульмане» («Аль-</a:t>
            </a:r>
            <a:r>
              <a:rPr lang="ru-RU" sz="2000" b="1" dirty="0" err="1">
                <a:solidFill>
                  <a:srgbClr val="002060"/>
                </a:solidFill>
              </a:rPr>
              <a:t>Ихван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Муслимун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«Партия исламского освобождения» («</a:t>
            </a:r>
            <a:r>
              <a:rPr lang="ru-RU" sz="2000" b="1" dirty="0" err="1">
                <a:solidFill>
                  <a:srgbClr val="002060"/>
                </a:solidFill>
              </a:rPr>
              <a:t>Хизб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ут-Тахрир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Ислами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Лашкар</a:t>
            </a:r>
            <a:r>
              <a:rPr lang="ru-RU" sz="2000" b="1" dirty="0">
                <a:solidFill>
                  <a:srgbClr val="002060"/>
                </a:solidFill>
              </a:rPr>
              <a:t>-И-</a:t>
            </a:r>
            <a:r>
              <a:rPr lang="ru-RU" sz="2000" b="1" dirty="0" err="1">
                <a:solidFill>
                  <a:srgbClr val="002060"/>
                </a:solidFill>
              </a:rPr>
              <a:t>Тайба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«Исламская группа» («</a:t>
            </a:r>
            <a:r>
              <a:rPr lang="ru-RU" sz="2000" b="1" dirty="0" err="1">
                <a:solidFill>
                  <a:srgbClr val="002060"/>
                </a:solidFill>
              </a:rPr>
              <a:t>Джамаат</a:t>
            </a:r>
            <a:r>
              <a:rPr lang="ru-RU" sz="2000" b="1" dirty="0">
                <a:solidFill>
                  <a:srgbClr val="002060"/>
                </a:solidFill>
              </a:rPr>
              <a:t>-и-</a:t>
            </a:r>
            <a:r>
              <a:rPr lang="ru-RU" sz="2000" b="1" dirty="0" err="1">
                <a:solidFill>
                  <a:srgbClr val="002060"/>
                </a:solidFill>
              </a:rPr>
              <a:t>Ислами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«Движение Талибан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«Исламская партия Туркестана» (бывшее «Исламское движение Узбекистана</a:t>
            </a:r>
            <a:r>
              <a:rPr lang="ru-RU" sz="2000" b="1" dirty="0" smtClean="0">
                <a:solidFill>
                  <a:srgbClr val="002060"/>
                </a:solidFill>
              </a:rPr>
              <a:t>»)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Общество социальных реформ» («</a:t>
            </a:r>
            <a:r>
              <a:rPr lang="ru-RU" sz="2000" b="1" dirty="0" err="1">
                <a:solidFill>
                  <a:srgbClr val="002060"/>
                </a:solidFill>
              </a:rPr>
              <a:t>Джамият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Ислах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Иджтимаи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«Общество возрождения исламского наследия» («</a:t>
            </a:r>
            <a:r>
              <a:rPr lang="ru-RU" sz="2000" b="1" dirty="0" err="1">
                <a:solidFill>
                  <a:srgbClr val="002060"/>
                </a:solidFill>
              </a:rPr>
              <a:t>Джамият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Ихья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ат-Тураз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Ислами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«Дом двух святых» («Аль-</a:t>
            </a:r>
            <a:r>
              <a:rPr lang="ru-RU" sz="2000" b="1" dirty="0" err="1">
                <a:solidFill>
                  <a:srgbClr val="002060"/>
                </a:solidFill>
              </a:rPr>
              <a:t>Харамейн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Джунд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аш-Шам</a:t>
            </a:r>
            <a:r>
              <a:rPr lang="ru-RU" sz="2000" b="1" dirty="0">
                <a:solidFill>
                  <a:srgbClr val="002060"/>
                </a:solidFill>
              </a:rPr>
              <a:t>» (Войско Великой Сирии)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«Исламский джихад – </a:t>
            </a:r>
            <a:r>
              <a:rPr lang="ru-RU" sz="2000" b="1" dirty="0" err="1">
                <a:solidFill>
                  <a:srgbClr val="002060"/>
                </a:solidFill>
              </a:rPr>
              <a:t>Джамаат</a:t>
            </a:r>
            <a:r>
              <a:rPr lang="ru-RU" sz="2000" b="1" dirty="0">
                <a:solidFill>
                  <a:srgbClr val="002060"/>
                </a:solidFill>
              </a:rPr>
              <a:t> моджахедов»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«Аль-Каида в странах исламского Магриба»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Имарат</a:t>
            </a:r>
            <a:r>
              <a:rPr lang="ru-RU" sz="2000" b="1" dirty="0">
                <a:solidFill>
                  <a:srgbClr val="002060"/>
                </a:solidFill>
              </a:rPr>
              <a:t> Кавказ» («Кавказский Эмират»)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«Синдикат «Автономная боевая террористическая организация (АБТО)»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Террористическое сообщество – структурное подразделение организации «Правый сектор» на территории Республики Крым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«Исламское государство» (другие названия: «Исламское Государство Ирака и Сирии», «Исламское Государство Ирака и Леванта», «Исламское Государство Ирака и </a:t>
            </a:r>
            <a:r>
              <a:rPr lang="ru-RU" sz="2000" b="1" dirty="0" err="1">
                <a:solidFill>
                  <a:srgbClr val="002060"/>
                </a:solidFill>
              </a:rPr>
              <a:t>Шама</a:t>
            </a:r>
            <a:r>
              <a:rPr lang="ru-RU" sz="2000" b="1" dirty="0">
                <a:solidFill>
                  <a:srgbClr val="002060"/>
                </a:solidFill>
              </a:rPr>
              <a:t>»)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rgbClr val="002060"/>
                </a:solidFill>
              </a:rPr>
              <a:t>Джебхат</a:t>
            </a:r>
            <a:r>
              <a:rPr lang="ru-RU" sz="2000" b="1" dirty="0">
                <a:solidFill>
                  <a:srgbClr val="002060"/>
                </a:solidFill>
              </a:rPr>
              <a:t> ан-</a:t>
            </a:r>
            <a:r>
              <a:rPr lang="ru-RU" sz="2000" b="1" dirty="0" err="1">
                <a:solidFill>
                  <a:srgbClr val="002060"/>
                </a:solidFill>
              </a:rPr>
              <a:t>Нусра</a:t>
            </a:r>
            <a:r>
              <a:rPr lang="ru-RU" sz="2000" b="1" dirty="0">
                <a:solidFill>
                  <a:srgbClr val="002060"/>
                </a:solidFill>
              </a:rPr>
              <a:t> (Фронт победы) (другие названия: «</a:t>
            </a:r>
            <a:r>
              <a:rPr lang="ru-RU" sz="2000" b="1" dirty="0" err="1">
                <a:solidFill>
                  <a:srgbClr val="002060"/>
                </a:solidFill>
              </a:rPr>
              <a:t>Джабха</a:t>
            </a:r>
            <a:r>
              <a:rPr lang="ru-RU" sz="2000" b="1" dirty="0">
                <a:solidFill>
                  <a:srgbClr val="002060"/>
                </a:solidFill>
              </a:rPr>
              <a:t> аль-</a:t>
            </a:r>
            <a:r>
              <a:rPr lang="ru-RU" sz="2000" b="1" dirty="0" err="1">
                <a:solidFill>
                  <a:srgbClr val="002060"/>
                </a:solidFill>
              </a:rPr>
              <a:t>Нусра</a:t>
            </a:r>
            <a:r>
              <a:rPr lang="ru-RU" sz="2000" b="1" dirty="0">
                <a:solidFill>
                  <a:srgbClr val="002060"/>
                </a:solidFill>
              </a:rPr>
              <a:t> ли-</a:t>
            </a:r>
            <a:r>
              <a:rPr lang="ru-RU" sz="2000" b="1" dirty="0" err="1">
                <a:solidFill>
                  <a:srgbClr val="002060"/>
                </a:solidFill>
              </a:rPr>
              <a:t>Ахль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аш-Шам</a:t>
            </a:r>
            <a:r>
              <a:rPr lang="ru-RU" sz="2000" b="1" dirty="0">
                <a:solidFill>
                  <a:srgbClr val="002060"/>
                </a:solidFill>
              </a:rPr>
              <a:t>» (Фронт поддержки Великой Сирии)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2060"/>
                </a:solidFill>
              </a:rPr>
              <a:t>Всероссийское общественное движение «Народное ополчение имени К. Минина и Д. Пожарского»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3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3290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арсенале террористов находятся следующие методы:</a:t>
            </a:r>
          </a:p>
          <a:p>
            <a:pPr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– взрывы объектов, магазинов, мероприятий, зданий, транспорта, мостов.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захват заложников;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стрельба и убийства людей;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поджоги;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отравления;</a:t>
            </a:r>
            <a:br>
              <a:rPr lang="ru-RU" altLang="ru-RU" sz="2000" dirty="0">
                <a:solidFill>
                  <a:srgbClr val="002060"/>
                </a:solidFill>
              </a:rPr>
            </a:br>
            <a:r>
              <a:rPr lang="ru-RU" altLang="ru-RU" sz="2000" dirty="0">
                <a:solidFill>
                  <a:srgbClr val="002060"/>
                </a:solidFill>
              </a:rPr>
              <a:t>– эпидемии;</a:t>
            </a:r>
            <a:r>
              <a:rPr lang="ru-RU" altLang="ru-RU" dirty="0">
                <a:solidFill>
                  <a:srgbClr val="002060"/>
                </a:solidFill>
              </a:rPr>
              <a:t/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 smtClean="0">
                <a:solidFill>
                  <a:srgbClr val="002060"/>
                </a:solidFill>
              </a:rPr>
              <a:t>– </a:t>
            </a:r>
            <a:r>
              <a:rPr lang="ru-RU" altLang="ru-RU" dirty="0">
                <a:solidFill>
                  <a:srgbClr val="002060"/>
                </a:solidFill>
              </a:rPr>
              <a:t>техногенные катастрофы;</a:t>
            </a: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dirty="0">
                <a:solidFill>
                  <a:srgbClr val="002060"/>
                </a:solidFill>
              </a:rPr>
              <a:t>– угрозы осуществления теракта, которые не несут материальных и человеческих жертв, а служат массовому устрашению.</a:t>
            </a:r>
          </a:p>
        </p:txBody>
      </p:sp>
      <p:pic>
        <p:nvPicPr>
          <p:cNvPr id="6148" name="Picture 4" descr="http://www.periodistadigital.com/imagenes/2009/12/20/madrid-11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3918979" cy="19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ol54.ru/uploads/posts/2010-02/1265817696_911-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99"/>
          <a:stretch/>
        </p:blipFill>
        <p:spPr bwMode="auto">
          <a:xfrm>
            <a:off x="4418914" y="3093217"/>
            <a:ext cx="4591051" cy="29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c.pics.livejournal.com/muravei_s/73777426/15479/15479_9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828" y="4587681"/>
            <a:ext cx="3096344" cy="21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1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терроризма: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Международный;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Внутригосударственный;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Политический;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Национальный;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Религиозный;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Криминальный;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Кибертерроризм;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Транспортный (воздушный, наземный, подземный, водный);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Техногенный;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Химический;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Биологический;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Радиационный;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</a:rPr>
              <a:t>Экологический.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lilesnet.com/memorial_day/hiroshima/pix-hiroshim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 bwMode="auto">
          <a:xfrm>
            <a:off x="6523818" y="548680"/>
            <a:ext cx="2313508" cy="27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nfounion.org/wp-content/uploads/2014/07/492272_20120116071930-800x500_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056" y="4221088"/>
            <a:ext cx="3659560" cy="22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assmediumblog.com/wp-content/gallery/nevsky_express/nevsky_express_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3247961" cy="21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veved.ru/uploads/posts/2011-12/1324375989_d4506caafeac01ad5d3a3a579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764705"/>
            <a:ext cx="4667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Норд-Ост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8196" name="Picture 4" descr="http://festival.1september.ru/articles/644972/presentation/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698" y="2573905"/>
            <a:ext cx="5436604" cy="407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obozrevatel.com/img/8/1664684/23773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90"/>
          <a:stretch/>
        </p:blipFill>
        <p:spPr bwMode="auto">
          <a:xfrm>
            <a:off x="288673" y="1421777"/>
            <a:ext cx="344305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15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 сентября 2001 год, США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img.izismile.com/img/img8/20150310/1000/famous_photographs_come_to_life_in_creative_3d_artworks_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607925"/>
            <a:ext cx="4207621" cy="26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vlasno.info/media/k2/items/cache/b2ebc33371d4e1135b0356b41a7d0f4d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259037"/>
            <a:ext cx="5073032" cy="33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jo-jo.ru/uploads/posts/2013-09/1379059028_allahakbar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047" y="607923"/>
            <a:ext cx="3941833" cy="2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9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Беслан</a:t>
            </a:r>
          </a:p>
          <a:p>
            <a:pPr marL="285750" indent="-285750">
              <a:spcBef>
                <a:spcPts val="700"/>
              </a:spcBef>
              <a:buClrTx/>
              <a:buSzPct val="65000"/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rpp.nashaucheba.ru/pars_docs/refs/50/49758/img2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286248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.blog.fontanka.ru/photos/2012/09/800x600_q2q2dLtN7OEe6l1x0vK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56" y="836712"/>
            <a:ext cx="4464496" cy="25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ussytribe.com/images/55e1bd330a3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14751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226125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ВСЕГО ЗАЛОЖНИКОВ 1128, ПОГИБЛО 318 ЧЕЛОВЕК ИЗ НИХ 186 ДЕТЕЙ</a:t>
            </a:r>
          </a:p>
        </p:txBody>
      </p:sp>
    </p:spTree>
    <p:extLst>
      <p:ext uri="{BB962C8B-B14F-4D97-AF65-F5344CB8AC3E}">
        <p14:creationId xmlns:p14="http://schemas.microsoft.com/office/powerpoint/2010/main" val="2844861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2011 год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22 июля 2011 года в Норвегии был совершен двойной теракт. Сначала прогремел взрыв у комплекса правительственных зданий в центре норвежской столицы Осло, где находится канцелярия премьер-министра страны. Мощность взрывного устройства, по оценкам специалистов, составила от 400 до 700 килограммов в тротиловом эквиваленте.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Во </a:t>
            </a:r>
            <a:r>
              <a:rPr lang="ru-RU" sz="2000" dirty="0">
                <a:solidFill>
                  <a:srgbClr val="002060"/>
                </a:solidFill>
              </a:rPr>
              <a:t>время взрыва в правительственном здании находились около 250 человек.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Через </a:t>
            </a:r>
            <a:r>
              <a:rPr lang="ru-RU" sz="2000" dirty="0">
                <a:solidFill>
                  <a:srgbClr val="002060"/>
                </a:solidFill>
              </a:rPr>
              <a:t>несколько часов мужчина в полицейской форме открыл стрельбу в молодежном лагере Норвежской рабочей партии на острове </a:t>
            </a:r>
            <a:r>
              <a:rPr lang="ru-RU" sz="2000" dirty="0" err="1">
                <a:solidFill>
                  <a:srgbClr val="002060"/>
                </a:solidFill>
              </a:rPr>
              <a:t>Утейя</a:t>
            </a:r>
            <a:r>
              <a:rPr lang="ru-RU" sz="2000" dirty="0">
                <a:solidFill>
                  <a:srgbClr val="002060"/>
                </a:solidFill>
              </a:rPr>
              <a:t>, расположенном в районе </a:t>
            </a:r>
            <a:r>
              <a:rPr lang="ru-RU" sz="2000" dirty="0" err="1">
                <a:solidFill>
                  <a:srgbClr val="002060"/>
                </a:solidFill>
              </a:rPr>
              <a:t>Бускеруд</a:t>
            </a:r>
            <a:r>
              <a:rPr lang="ru-RU" sz="2000" dirty="0">
                <a:solidFill>
                  <a:srgbClr val="002060"/>
                </a:solidFill>
              </a:rPr>
              <a:t> на озере </a:t>
            </a:r>
            <a:r>
              <a:rPr lang="ru-RU" sz="2000" dirty="0" err="1">
                <a:solidFill>
                  <a:srgbClr val="002060"/>
                </a:solidFill>
              </a:rPr>
              <a:t>Тюрифьорд</a:t>
            </a:r>
            <a:r>
              <a:rPr lang="ru-RU" sz="2000" dirty="0">
                <a:solidFill>
                  <a:srgbClr val="002060"/>
                </a:solidFill>
              </a:rPr>
              <a:t>. Преступник расстреливал беззащитных людей в течение полутора часов. Жертвами двойного теракта стали 77 человек - 69 были убиты на острове </a:t>
            </a:r>
            <a:r>
              <a:rPr lang="ru-RU" sz="2000" dirty="0" err="1">
                <a:solidFill>
                  <a:srgbClr val="002060"/>
                </a:solidFill>
              </a:rPr>
              <a:t>Утейя</a:t>
            </a:r>
            <a:r>
              <a:rPr lang="ru-RU" sz="2000" dirty="0">
                <a:solidFill>
                  <a:srgbClr val="002060"/>
                </a:solidFill>
              </a:rPr>
              <a:t>, восемь погибли при взрыве в Осло, 151 человек получили ранения.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На </a:t>
            </a:r>
            <a:r>
              <a:rPr lang="ru-RU" sz="2000" dirty="0">
                <a:solidFill>
                  <a:srgbClr val="002060"/>
                </a:solidFill>
              </a:rPr>
              <a:t>месте второго теракта властями был задержан подозреваемый 32-летний этнический норвежец Андерс </a:t>
            </a:r>
            <a:r>
              <a:rPr lang="ru-RU" sz="2000" dirty="0" err="1">
                <a:solidFill>
                  <a:srgbClr val="002060"/>
                </a:solidFill>
              </a:rPr>
              <a:t>Брейвик</a:t>
            </a:r>
            <a:r>
              <a:rPr lang="ru-RU" sz="2000" dirty="0">
                <a:solidFill>
                  <a:srgbClr val="002060"/>
                </a:solidFill>
              </a:rPr>
              <a:t>. Террорист сдался полиции, не оказывая сопротивления.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54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16 </a:t>
            </a:r>
            <a:r>
              <a:rPr lang="ru-RU" sz="2000" dirty="0">
                <a:solidFill>
                  <a:srgbClr val="002060"/>
                </a:solidFill>
              </a:rPr>
              <a:t>апреля 2012 года в окружном суде Осло начался процесс над Андерсом </a:t>
            </a:r>
            <a:r>
              <a:rPr lang="ru-RU" sz="2000" dirty="0" err="1">
                <a:solidFill>
                  <a:srgbClr val="002060"/>
                </a:solidFill>
              </a:rPr>
              <a:t>Брейвиком</a:t>
            </a:r>
            <a:r>
              <a:rPr lang="ru-RU" sz="2000" dirty="0">
                <a:solidFill>
                  <a:srgbClr val="002060"/>
                </a:solidFill>
              </a:rPr>
              <a:t>, обвиняемым в убийстве 77 человек. 24 августа 2012 года он был признан вменяемым и приговорен к 21 году тюремного заключения.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11 </a:t>
            </a:r>
            <a:r>
              <a:rPr lang="ru-RU" sz="2000" dirty="0">
                <a:solidFill>
                  <a:srgbClr val="002060"/>
                </a:solidFill>
              </a:rPr>
              <a:t>апреля 2011 года на станции "Октябрьская" Московской линии минского метрополитена (Белоруссия) вечером в час пик прогремел взрыв. Теракт унес жизни 15 человек, более 200 получили ранения. Террористы, граждане Белоруссии - Дмитрий Коновалов и Владислав Ковалев, вскоре были арестованы. Осенью 2011 года суд приговорил обоих к высшей мере наказания - смертной казни. Ковалев подавал прошение о помиловании, однако президент Белоруссии Александр Лукашенко помиловать осужденных отказался - в связи с "исключительной опасностью и тяжестью последствий для общества от совершенных преступлений". В марте 2012 года приговор был приведен в исполнение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2010 год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29 </a:t>
            </a:r>
            <a:r>
              <a:rPr lang="ru-RU" sz="2000" dirty="0">
                <a:solidFill>
                  <a:srgbClr val="002060"/>
                </a:solidFill>
              </a:rPr>
              <a:t>марта 2010 года в 07.57 взрыв раздался на станции московского метро "Лубянка" во втором вагоне поезда "Красная стрела". В 08.37 второй взрыв произошел в третьем вагоне поезда, прибывшем на второй путь станции "Парк Культуры" </a:t>
            </a:r>
            <a:r>
              <a:rPr lang="ru-RU" sz="2000" dirty="0" err="1">
                <a:solidFill>
                  <a:srgbClr val="002060"/>
                </a:solidFill>
              </a:rPr>
              <a:t>Сокольнической</a:t>
            </a:r>
            <a:r>
              <a:rPr lang="ru-RU" sz="2000" dirty="0">
                <a:solidFill>
                  <a:srgbClr val="002060"/>
                </a:solidFill>
              </a:rPr>
              <a:t> линии. Взрывные устройства были закреплены на террористках-смертницах.</a:t>
            </a:r>
          </a:p>
        </p:txBody>
      </p:sp>
    </p:spTree>
    <p:extLst>
      <p:ext uri="{BB962C8B-B14F-4D97-AF65-F5344CB8AC3E}">
        <p14:creationId xmlns:p14="http://schemas.microsoft.com/office/powerpoint/2010/main" val="189537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32875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БОРЬБА С МИРОВЫМ ТЕРРОРИЗМОМ ПРЕДПОЛАГАЕТ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71612"/>
            <a:ext cx="5004048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3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НЕОБХОДИМОСТЬ КОНСОЛИДАЦИИ УСИЛИЙ ПО БОРЬБЕ С ТЕРРОРИЗМОМ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БОРЬБА ДОЛЖНА БЫТЬ БЕЗ «ДВОЙНЫХ СТАНДАРТОВ»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 ПОНИМАНИЕ ПРИЧИН ПОРАЖДАЮЩИХ ТЕРРОРИЗМ, И ТОЛКАЮЩИЙ ЛЮДЕЙ СОВЕРШАТЬ МАССОВЫЕ УБИЙСТВА </a:t>
            </a:r>
          </a:p>
          <a:p>
            <a:endParaRPr lang="ru-RU" dirty="0"/>
          </a:p>
        </p:txBody>
      </p:sp>
      <p:pic>
        <p:nvPicPr>
          <p:cNvPr id="11266" name="Picture 2" descr="http://pwpt.ru/uploads/presentation_screenshots/bfaccbdeddb22b71eef4375a838d97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80728"/>
            <a:ext cx="8786842" cy="400052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</a:rPr>
              <a:t>Цель урока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познакомиться с понятиями «терроризм» и «международный терроризм»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59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bousoksh4.ru/images/p126_1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0810" y="0"/>
            <a:ext cx="931481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84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ВОПРОСЫ ДЛЯ ЗАКРЕПЛЕНИЯ ЗНАНИЙ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с латинского переводится слово «террор»?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Каким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бизнесом занимаются террористы, кроме совершения терактов?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террора, который не несет материальных и человеческих жертв, а имеет своей целью массовое устрашение.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 делать при звуках стрельбы?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 просите террористов отпустить…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вашем освобождении, когда можно покидать помещение?</a:t>
            </a: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нужно дышать при применении газа?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ОТВЕТЫ НА ВОПРОСЫ ДЛЯ ЗАКРЕПЛЕНИЯ ЗНАНИЙ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Страх, ужас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Торговля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наркотиками, оружием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Угроза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осуществления теракта через СМИ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Лечь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пол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Больных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детей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приказа</a:t>
            </a:r>
          </a:p>
          <a:p>
            <a:pPr marL="587502" indent="-514350">
              <a:lnSpc>
                <a:spcPct val="90000"/>
              </a:lnSpc>
              <a:spcBef>
                <a:spcPts val="8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Поверхностно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плотную ткань</a:t>
            </a:r>
          </a:p>
        </p:txBody>
      </p:sp>
    </p:spTree>
    <p:extLst>
      <p:ext uri="{BB962C8B-B14F-4D97-AF65-F5344CB8AC3E}">
        <p14:creationId xmlns:p14="http://schemas.microsoft.com/office/powerpoint/2010/main" val="195050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388" y="0"/>
            <a:ext cx="9129611" cy="11430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/>
              <a:t>Ситуационная задача №1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ru-RU" altLang="ru-RU" sz="7200" b="1" dirty="0" smtClean="0">
                <a:solidFill>
                  <a:srgbClr val="FF0000"/>
                </a:solidFill>
              </a:rPr>
              <a:t>ЗАХВАТ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7200" b="1" dirty="0" smtClean="0">
                <a:solidFill>
                  <a:srgbClr val="FF0000"/>
                </a:solidFill>
              </a:rPr>
              <a:t>ЗАЛОЖНИКОВ</a:t>
            </a:r>
          </a:p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9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9786" cy="90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dirty="0" smtClean="0"/>
              <a:t>Порядок выполнения задачи №1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72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4196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76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388" y="0"/>
            <a:ext cx="9129611" cy="1143000"/>
          </a:xfrm>
          <a:prstGeom prst="rect">
            <a:avLst/>
          </a:prstGeo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800" b="1" kern="1200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dirty="0" smtClean="0"/>
              <a:t>Ситуационная задача №2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7200" b="1" dirty="0">
                <a:solidFill>
                  <a:srgbClr val="FF0000"/>
                </a:solidFill>
              </a:rPr>
              <a:t>Вы обнаружили подозрительный предмет  в </a:t>
            </a:r>
            <a:r>
              <a:rPr lang="ru-RU" altLang="ru-RU" sz="7200" b="1" dirty="0" smtClean="0">
                <a:solidFill>
                  <a:srgbClr val="FF0000"/>
                </a:solidFill>
              </a:rPr>
              <a:t>гимназии</a:t>
            </a:r>
            <a:endParaRPr lang="ru-RU" altLang="ru-RU" sz="72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66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12" y="2394099"/>
            <a:ext cx="9143999" cy="446390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ru-RU" altLang="ru-RU" sz="7200" b="1" dirty="0" smtClean="0">
              <a:solidFill>
                <a:srgbClr val="0099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12" y="-315416"/>
            <a:ext cx="9129786" cy="9087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dirty="0" smtClean="0"/>
              <a:t>Порядок выполнения задачи №2</a:t>
            </a:r>
          </a:p>
        </p:txBody>
      </p:sp>
    </p:spTree>
    <p:extLst>
      <p:ext uri="{BB962C8B-B14F-4D97-AF65-F5344CB8AC3E}">
        <p14:creationId xmlns:p14="http://schemas.microsoft.com/office/powerpoint/2010/main" val="3612696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752" cy="1114444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ПОДВЕДЕНИЕ ИТОГОВ ЗАНЯТИЯ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5509846" cy="15097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</a:rPr>
              <a:t>Каждый учащийся получил от сотрудника МЧС </a:t>
            </a:r>
            <a:r>
              <a:rPr lang="ru-RU" sz="3000" b="1" dirty="0" err="1" smtClean="0">
                <a:solidFill>
                  <a:srgbClr val="002060"/>
                </a:solidFill>
              </a:rPr>
              <a:t>Бузуева</a:t>
            </a:r>
            <a:r>
              <a:rPr lang="ru-RU" sz="3000" b="1" dirty="0" smtClean="0">
                <a:solidFill>
                  <a:srgbClr val="002060"/>
                </a:solidFill>
              </a:rPr>
              <a:t> С.В. памятку «Вместе против Террора!»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562960" cy="25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Домашний\Pictures\Снимок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30861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Использованные источники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9144000" cy="5085184"/>
          </a:xfrm>
        </p:spPr>
        <p:txBody>
          <a:bodyPr>
            <a:noAutofit/>
          </a:bodyPr>
          <a:lstStyle/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en-US" alt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</a:t>
            </a:r>
            <a:r>
              <a:rPr lang="en-US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nsportal.ru/shkola/osnovy-bezopasnosti-zhiznedeyatelnosti/library/2014/09/12/prezentatsiya-terrorizm-ugroza</a:t>
            </a:r>
            <a:endParaRPr lang="ru-RU" alt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en-US" alt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</a:t>
            </a:r>
            <a:r>
              <a:rPr lang="ru-RU" altLang="ru-RU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иванов-ам.рф</a:t>
            </a:r>
            <a:r>
              <a:rPr lang="ru-RU" alt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/</a:t>
            </a:r>
            <a:r>
              <a:rPr lang="en-US" altLang="ru-RU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antiterror</a:t>
            </a:r>
            <a:r>
              <a:rPr lang="en-US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/antiterror.html</a:t>
            </a:r>
            <a:endParaRPr lang="ru-RU" alt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en-US" alt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http://</a:t>
            </a:r>
            <a:r>
              <a:rPr lang="en-US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ppt-online.org/14107</a:t>
            </a:r>
            <a:endParaRPr lang="ru-RU" altLang="ru-RU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87502" indent="-514350">
              <a:lnSpc>
                <a:spcPct val="80000"/>
              </a:lnSpc>
              <a:spcBef>
                <a:spcPts val="700"/>
              </a:spcBef>
              <a:buClrTx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Памятка - </a:t>
            </a:r>
            <a:r>
              <a:rPr lang="en-US" alt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https://cloud.mail.ru/public/GxUB/ZnWGh6JcB</a:t>
            </a:r>
            <a:endParaRPr lang="ru-RU" altLang="ru-RU" sz="2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89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80728"/>
            <a:ext cx="8786842" cy="4000528"/>
          </a:xfrm>
        </p:spPr>
        <p:txBody>
          <a:bodyPr>
            <a:normAutofit fontScale="90000"/>
          </a:bodyPr>
          <a:lstStyle/>
          <a:p>
            <a:pPr algn="l"/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 smtClean="0">
                <a:solidFill>
                  <a:schemeClr val="accent6">
                    <a:lumMod val="50000"/>
                  </a:schemeClr>
                </a:solidFill>
              </a:rPr>
              <a:t>Задачи урока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познакомиться с понятиями «терроризм» и «международный терроризм»;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виды и методы терроризма;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рассмотреть примеры международных террористических актов;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</a:t>
            </a:r>
            <a:r>
              <a:rPr lang="ru-RU" sz="3600" dirty="0">
                <a:solidFill>
                  <a:srgbClr val="002060"/>
                </a:solidFill>
              </a:rPr>
              <a:t>рассмотреть </a:t>
            </a:r>
            <a:r>
              <a:rPr lang="ru-RU" sz="3600" dirty="0" smtClean="0">
                <a:solidFill>
                  <a:srgbClr val="002060"/>
                </a:solidFill>
              </a:rPr>
              <a:t>запрещенные террористические организации в России;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- правила поведения при угрозе и во время террористического акта.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251520" y="260648"/>
            <a:ext cx="4320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Терроризм (от латинского TERROR – страх, ужас)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 – насильственные действия преступных лиц с целью подрыва существующей власти, осложнения международных отношений, политических и экономических вымогательств у государств и корпораций.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63478"/>
              </p:ext>
            </p:extLst>
          </p:nvPr>
        </p:nvGraphicFramePr>
        <p:xfrm>
          <a:off x="3304853" y="3861048"/>
          <a:ext cx="162718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3" imgW="1966020" imgH="1966020" progId="">
                  <p:embed/>
                </p:oleObj>
              </mc:Choice>
              <mc:Fallback>
                <p:oleObj r:id="rId3" imgW="1966020" imgH="19660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853" y="3861048"/>
                        <a:ext cx="1627187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Содержимое 7" descr="i[9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340768"/>
            <a:ext cx="3500462" cy="40005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18872"/>
            <a:ext cx="9144000" cy="163677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терроризма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555776" y="1038260"/>
            <a:ext cx="8022336" cy="685800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Террористы были всегда….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287524"/>
            <a:ext cx="91440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ru-RU" sz="24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ea typeface="Times New Roman" pitchFamily="18" charset="0"/>
                <a:cs typeface="Courier New" pitchFamily="49" charset="0"/>
              </a:rPr>
              <a:t>Самая ранняя  террористическая  группировка  – секта </a:t>
            </a:r>
            <a:r>
              <a:rPr kumimoji="0" lang="ru-RU" sz="2400" b="1" i="1" u="none" strike="noStrike" normalizeH="0" baseline="0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ea typeface="Times New Roman" pitchFamily="18" charset="0"/>
                <a:cs typeface="Courier New" pitchFamily="49" charset="0"/>
              </a:rPr>
              <a:t>сикариев</a:t>
            </a:r>
            <a:r>
              <a:rPr kumimoji="0" lang="ru-RU" sz="2400" b="1" i="1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  <a:ea typeface="Times New Roman" pitchFamily="18" charset="0"/>
                <a:cs typeface="Courier New" pitchFamily="49" charset="0"/>
              </a:rPr>
              <a:t>, которая действовала  в  Палестине  в  I  веке  новой  эры.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Мусульманская секта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ассошафинов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, убивавшие халифов, префектов, губернаторов и даже правителей.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В эти же времена в Индии действовали различные тайные общества.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В Китае тайные общества, Триады, были основаны в конце семнадцатого века.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i="1" dirty="0" smtClean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1800" b="1" i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7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0" y="118872"/>
            <a:ext cx="9144000" cy="122189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70-е-90-е годы </a:t>
            </a:r>
            <a:r>
              <a:rPr 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XIX</a:t>
            </a:r>
            <a:r>
              <a:rPr lang="ru-RU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века</a:t>
            </a: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1475656" y="1143000"/>
            <a:ext cx="8022336" cy="685800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«Пропаганда делом» анархистов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28836"/>
            <a:ext cx="8784976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4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Основная идея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состояла в отрицании всякой государственной власти и проповеди ничем не ограниченной свободы каждой отдельно взятой личности.</a:t>
            </a:r>
          </a:p>
          <a:p>
            <a:pPr algn="just"/>
            <a:r>
              <a:rPr lang="ru-RU" sz="24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Главными идеологами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анархизма на различных этапах его развития были Прудон,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Штирнер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, Кропоткин.</a:t>
            </a:r>
          </a:p>
          <a:p>
            <a:pPr algn="just"/>
            <a:r>
              <a:rPr lang="ru-RU" sz="24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Создание нового общества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предлагалось начать с уничтожения государства, они признают лишь одно действие – разрушение.</a:t>
            </a:r>
          </a:p>
          <a:p>
            <a:pPr>
              <a:buFont typeface="Wingdings" pitchFamily="2" charset="2"/>
              <a:buChar char="Ø"/>
            </a:pPr>
            <a:endParaRPr lang="ru-RU" b="1" i="1" dirty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0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Отличительные особенности терроризма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Порождает высокую общественную опасность.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Публичный характер.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Преднамеренное создание обстановки страха, подавленности, напряженности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300" dirty="0" smtClean="0">
                <a:solidFill>
                  <a:srgbClr val="002060"/>
                </a:solidFill>
              </a:rPr>
              <a:t>Психологическое воздействие</a:t>
            </a: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на население.</a:t>
            </a:r>
            <a:endParaRPr lang="ru-RU" sz="3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atlant-pravo.ru/upload/medialibrary/146/terror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573" y="2204864"/>
            <a:ext cx="513420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214282" y="214290"/>
            <a:ext cx="8501122" cy="357475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Современный терроризм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это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a:t>
            </a:r>
            <a:endParaRPr lang="ru-RU" sz="320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098" name="Picture 2" descr="http://images.forwallpaper.com/files/thumbs/preview/110/1101955__fighters-for-freedom_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600374" cy="24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tdata.ru/u18/photo3426/20364221382-0/huge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344418" cy="31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928826"/>
          </a:xfrm>
        </p:spPr>
        <p:txBody>
          <a:bodyPr>
            <a:noAutofit/>
          </a:bodyPr>
          <a:lstStyle/>
          <a:p>
            <a:pPr algn="just"/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Международный терроризм - </a:t>
            </a:r>
            <a:br>
              <a:rPr lang="ru-RU" sz="3200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  <a:t>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</a:t>
            </a:r>
            <a:endParaRPr lang="ru-RU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5122" name="Picture 2" descr="http://vdvbezheck.ru/pic/users/1/img/interesnfakty/ff05cbc01c4a939b46824a547ba016c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5193138" cy="29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689</Words>
  <Application>Microsoft Office PowerPoint</Application>
  <PresentationFormat>Экран (4:3)</PresentationFormat>
  <Paragraphs>111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Международный терроризм- угроза национальной безопасности России</vt:lpstr>
      <vt:lpstr>  Цель урока:  - познакомиться с понятиями «терроризм» и «международный терроризм» </vt:lpstr>
      <vt:lpstr>  Задачи урока:  - познакомиться с понятиями «терроризм» и «международный терроризм»;  - виды и методы терроризма; - рассмотреть примеры международных террористических актов; - рассмотреть запрещенные террористические организации в России; - правила поведения при угрозе и во время террористического акта.  </vt:lpstr>
      <vt:lpstr>Презентация PowerPoint</vt:lpstr>
      <vt:lpstr>Презентация PowerPoint</vt:lpstr>
      <vt:lpstr>Презентация PowerPoint</vt:lpstr>
      <vt:lpstr>Отличительные особенности терроризма </vt:lpstr>
      <vt:lpstr>Современный терроризм - это серии разнообразных террористических акций, направленных против широкого круга лиц и объектов, тщательно подготовленные и осуществляемые квалифицированными кадрами и хорошо организованными группировками.</vt:lpstr>
      <vt:lpstr>  Международный терроризм -  организованная сеть террористов, осуществляющая акции, проводимые с целью подрыва конституционного строя отдельных стран либо международного правопорядка или международных отношений в целом.</vt:lpstr>
      <vt:lpstr>В России  террористическими признаны порядка 24 организаций, в США – 42.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БОРЬБА С МИРОВЫМ ТЕРРОРИЗМОМ ПРЕДПОЛАГАЕТ</vt:lpstr>
      <vt:lpstr>Презентация PowerPoint</vt:lpstr>
      <vt:lpstr>ВОПРОСЫ ДЛЯ ЗАКРЕПЛЕНИЯ ЗНАНИЙ</vt:lpstr>
      <vt:lpstr>ОТВЕТЫ НА ВОПРОСЫ ДЛЯ ЗАКРЕПЛЕНИЯ ЗНАНИЙ</vt:lpstr>
      <vt:lpstr>Презентация PowerPoint</vt:lpstr>
      <vt:lpstr>Порядок выполнения задачи №1</vt:lpstr>
      <vt:lpstr>Презентация PowerPoint</vt:lpstr>
      <vt:lpstr>Порядок выполнения задачи №2</vt:lpstr>
      <vt:lpstr>ПОДВЕДЕНИЕ ИТОГОВ ЗАНЯТИЯ</vt:lpstr>
      <vt:lpstr>Использованные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терроризм- угроза национальной безопасности</dc:title>
  <dc:creator>Домашний</dc:creator>
  <cp:lastModifiedBy>1</cp:lastModifiedBy>
  <cp:revision>51</cp:revision>
  <dcterms:modified xsi:type="dcterms:W3CDTF">2015-11-06T11:47:04Z</dcterms:modified>
</cp:coreProperties>
</file>