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86" r:id="rId5"/>
    <p:sldId id="297" r:id="rId6"/>
    <p:sldId id="296" r:id="rId7"/>
    <p:sldId id="274" r:id="rId8"/>
    <p:sldId id="280" r:id="rId9"/>
    <p:sldId id="292" r:id="rId10"/>
    <p:sldId id="293" r:id="rId11"/>
    <p:sldId id="281" r:id="rId12"/>
    <p:sldId id="282" r:id="rId13"/>
    <p:sldId id="265" r:id="rId14"/>
    <p:sldId id="264" r:id="rId15"/>
    <p:sldId id="287" r:id="rId16"/>
    <p:sldId id="288" r:id="rId17"/>
    <p:sldId id="290" r:id="rId18"/>
    <p:sldId id="257" r:id="rId19"/>
    <p:sldId id="270" r:id="rId20"/>
    <p:sldId id="266" r:id="rId21"/>
    <p:sldId id="269" r:id="rId22"/>
    <p:sldId id="268" r:id="rId23"/>
    <p:sldId id="294" r:id="rId24"/>
    <p:sldId id="285" r:id="rId25"/>
    <p:sldId id="298" r:id="rId26"/>
    <p:sldId id="258" r:id="rId27"/>
    <p:sldId id="299" r:id="rId28"/>
    <p:sldId id="302" r:id="rId29"/>
    <p:sldId id="301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Служебные части речи.  </a:t>
            </a:r>
            <a:br>
              <a:rPr lang="ru-RU" dirty="0" smtClean="0"/>
            </a:br>
            <a:r>
              <a:rPr lang="ru-RU" sz="5300" dirty="0" smtClean="0"/>
              <a:t>      </a:t>
            </a:r>
            <a:r>
              <a:rPr lang="ru-RU" sz="5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Предлог  как часть речи.</a:t>
            </a:r>
            <a:endParaRPr lang="ru-RU" sz="5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8" descr="Рисунок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2486025" cy="30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25146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Они неделимы и целы,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Корней и приставок в них нет,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Нельзя отыскать в них морфемы – 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И в этом их главный секрет!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1.А</a:t>
            </a:r>
          </a:p>
          <a:p>
            <a:r>
              <a:rPr lang="ru-RU" dirty="0" smtClean="0"/>
              <a:t>2.Б</a:t>
            </a:r>
          </a:p>
          <a:p>
            <a:r>
              <a:rPr lang="ru-RU" dirty="0" smtClean="0"/>
              <a:t>3.Б</a:t>
            </a:r>
          </a:p>
          <a:p>
            <a:r>
              <a:rPr lang="ru-RU" dirty="0" smtClean="0"/>
              <a:t>4.В</a:t>
            </a:r>
          </a:p>
          <a:p>
            <a:r>
              <a:rPr lang="ru-RU" dirty="0" smtClean="0"/>
              <a:t>5.А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ряд слов: Голубыми, небесами, великолепными, коврами, блестя, солнце, снег, лежит; прозрачный, лес, один, чернеет, ель, иней, зеленеет, речка, льдом, блестит.</a:t>
            </a:r>
          </a:p>
          <a:p>
            <a:r>
              <a:rPr lang="ru-RU" b="1" i="1" dirty="0" smtClean="0"/>
              <a:t>Вопросы и задания: </a:t>
            </a:r>
          </a:p>
          <a:p>
            <a:r>
              <a:rPr lang="ru-RU" dirty="0" smtClean="0"/>
              <a:t>Можем ли мы назвать прочитанное текстом? Почему? Из какого стихотворения эти строки и кто автор? Восстановите отрывок стихотворения.  С помощью каких слов это сделать?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«Зимнее утро»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3048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Под голубыми небесами</a:t>
            </a:r>
            <a:br>
              <a:rPr lang="ru-RU" sz="2000" dirty="0" smtClean="0"/>
            </a:br>
            <a:r>
              <a:rPr lang="ru-RU" sz="2000" dirty="0" smtClean="0"/>
              <a:t>Великолепными коврами,</a:t>
            </a:r>
            <a:br>
              <a:rPr lang="ru-RU" sz="2000" dirty="0" smtClean="0"/>
            </a:br>
            <a:r>
              <a:rPr lang="ru-RU" sz="2000" dirty="0" smtClean="0"/>
              <a:t>Блестя на солнце, снег лежит;</a:t>
            </a:r>
            <a:br>
              <a:rPr lang="ru-RU" sz="2000" dirty="0" smtClean="0"/>
            </a:br>
            <a:r>
              <a:rPr lang="ru-RU" sz="2000" dirty="0" smtClean="0"/>
              <a:t>Прозрачный лес один чернеет,</a:t>
            </a:r>
            <a:br>
              <a:rPr lang="ru-RU" sz="2000" dirty="0" smtClean="0"/>
            </a:br>
            <a:r>
              <a:rPr lang="ru-RU" sz="2000" dirty="0" smtClean="0"/>
              <a:t>И ель сквозь иней зеленеет,</a:t>
            </a:r>
            <a:br>
              <a:rPr lang="ru-RU" sz="2000" dirty="0" smtClean="0"/>
            </a:br>
            <a:r>
              <a:rPr lang="ru-RU" sz="2000" dirty="0" smtClean="0"/>
              <a:t>И речка подо льдом блестит…</a:t>
            </a:r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По данным ключевым словам попробуйте составить определение предлога.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Предлоги, служебные слова, отношение, имя существительное, числительное, местоимение, другие слова в речи.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>
                <a:solidFill>
                  <a:srgbClr val="00B050"/>
                </a:solidFill>
              </a:rPr>
              <a:t>Предлог- служебная часть речи, которая выражает зависимость имени существительного, числительного и местоимения от других слов в словосочетании и в предложении.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Предлоги не изменяются и не являются членами предложения.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Предлоги выражают различные отношения: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00B050"/>
                </a:solidFill>
              </a:rPr>
              <a:t>Пространственные: </a:t>
            </a:r>
            <a:r>
              <a:rPr lang="ru-RU" dirty="0" smtClean="0">
                <a:solidFill>
                  <a:srgbClr val="00B0F0"/>
                </a:solidFill>
              </a:rPr>
              <a:t>работает на заводе, живет в деревне;</a:t>
            </a:r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ru-RU" dirty="0" smtClean="0">
                <a:solidFill>
                  <a:srgbClr val="00B050"/>
                </a:solidFill>
              </a:rPr>
              <a:t>Временные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B0F0"/>
                </a:solidFill>
              </a:rPr>
              <a:t>заморозки по утрам, отдыхали на каникулах;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>
                <a:solidFill>
                  <a:srgbClr val="00B050"/>
                </a:solidFill>
              </a:rPr>
              <a:t>.Причинные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B0F0"/>
                </a:solidFill>
              </a:rPr>
              <a:t>ошибка по невнимательности, пропустил из-за болезни;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4. Целевые:</a:t>
            </a:r>
            <a:r>
              <a:rPr lang="ru-RU" dirty="0" smtClean="0">
                <a:solidFill>
                  <a:srgbClr val="0070C0"/>
                </a:solidFill>
              </a:rPr>
              <a:t> пригласить в гости, купить для работы, поехать ради друга;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5. Меры и степени: </a:t>
            </a:r>
            <a:r>
              <a:rPr lang="ru-RU" dirty="0" smtClean="0">
                <a:solidFill>
                  <a:srgbClr val="0070C0"/>
                </a:solidFill>
              </a:rPr>
              <a:t>наполнить до краев, окунуться с головой, поехать ради друга;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6. Объектные: </a:t>
            </a:r>
            <a:r>
              <a:rPr lang="ru-RU" dirty="0" smtClean="0">
                <a:solidFill>
                  <a:srgbClr val="0070C0"/>
                </a:solidFill>
              </a:rPr>
              <a:t>думать о друге, помнить про лекцию, скучать по родителям.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важно!!!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1.Предлоги </a:t>
            </a:r>
            <a:r>
              <a:rPr lang="ru-RU" sz="3200" dirty="0" smtClean="0">
                <a:solidFill>
                  <a:srgbClr val="00B0F0"/>
                </a:solidFill>
              </a:rPr>
              <a:t>благодаря, согласно, вопреки </a:t>
            </a:r>
            <a:r>
              <a:rPr lang="ru-RU" dirty="0" smtClean="0"/>
              <a:t>употребляются с дательным падежом, например:    </a:t>
            </a:r>
            <a:r>
              <a:rPr lang="ru-RU" dirty="0" smtClean="0">
                <a:solidFill>
                  <a:srgbClr val="00B050"/>
                </a:solidFill>
              </a:rPr>
              <a:t>Благодаря отцу я и сестры знаем французский, немецкий и английский языки.</a:t>
            </a:r>
            <a:r>
              <a:rPr lang="ru-RU" dirty="0" smtClean="0"/>
              <a:t>( А.Чехов)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!!!</a:t>
            </a:r>
            <a:r>
              <a:rPr lang="ru-RU" dirty="0" smtClean="0"/>
              <a:t>Не следует употреблять предлог благодаря, когда речь идет о причинах, вызывающих отрицательные последствия. Нельзя сказать «</a:t>
            </a:r>
            <a:r>
              <a:rPr lang="ru-RU" dirty="0" smtClean="0">
                <a:solidFill>
                  <a:srgbClr val="00B050"/>
                </a:solidFill>
              </a:rPr>
              <a:t>Благодаря снежным заносам движение прервано».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некоторых случаях употребление предлогов 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B050"/>
                </a:solidFill>
              </a:rPr>
              <a:t>на</a:t>
            </a:r>
            <a:r>
              <a:rPr lang="ru-RU" dirty="0" smtClean="0"/>
              <a:t> в пространственном значении зависит от того, с каким именем существительным они употребляются, например: </a:t>
            </a:r>
            <a:r>
              <a:rPr lang="ru-RU" dirty="0" smtClean="0">
                <a:solidFill>
                  <a:srgbClr val="00B050"/>
                </a:solidFill>
              </a:rPr>
              <a:t>учиться в школе- учиться на курсах, жить в Западной Сибири- жить на Урале, ехать в Крым- ехать на Кавказ </a:t>
            </a:r>
            <a:r>
              <a:rPr lang="ru-RU" dirty="0" smtClean="0"/>
              <a:t>и т.д.</a:t>
            </a:r>
          </a:p>
          <a:p>
            <a:r>
              <a:rPr lang="ru-RU" dirty="0" smtClean="0"/>
              <a:t>Предлоги </a:t>
            </a:r>
            <a:r>
              <a:rPr lang="ru-RU" dirty="0" smtClean="0">
                <a:solidFill>
                  <a:srgbClr val="00B050"/>
                </a:solidFill>
              </a:rPr>
              <a:t>из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B050"/>
                </a:solidFill>
              </a:rPr>
              <a:t>с</a:t>
            </a:r>
            <a:r>
              <a:rPr lang="ru-RU" dirty="0" smtClean="0"/>
              <a:t> имеют антонимы в и на: </a:t>
            </a:r>
            <a:r>
              <a:rPr lang="ru-RU" dirty="0" smtClean="0">
                <a:solidFill>
                  <a:srgbClr val="00B050"/>
                </a:solidFill>
              </a:rPr>
              <a:t>из школы- в школу, с Камчатки- на Камчатку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841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cap="none" dirty="0" smtClean="0">
                <a:solidFill>
                  <a:schemeClr val="accent2"/>
                </a:solidFill>
                <a:effectLst/>
              </a:rPr>
              <a:t>   Отгадай кроссворд. Назови вид</a:t>
            </a:r>
            <a:br>
              <a:rPr lang="ru-RU" sz="4800" cap="none" dirty="0" smtClean="0">
                <a:solidFill>
                  <a:schemeClr val="accent2"/>
                </a:solidFill>
                <a:effectLst/>
              </a:rPr>
            </a:br>
            <a:r>
              <a:rPr lang="ru-RU" sz="4800" cap="none" dirty="0" smtClean="0">
                <a:solidFill>
                  <a:schemeClr val="accent2"/>
                </a:solidFill>
                <a:effectLst/>
              </a:rPr>
              <a:t>связи в этих словосочетаниях:</a:t>
            </a:r>
            <a:endParaRPr lang="ru-RU" sz="4800" cap="none" dirty="0">
              <a:solidFill>
                <a:schemeClr val="accent2"/>
              </a:solidFill>
              <a:effectLst/>
            </a:endParaRPr>
          </a:p>
        </p:txBody>
      </p:sp>
      <p:sp>
        <p:nvSpPr>
          <p:cNvPr id="23555" name="Содержимое 7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572000" cy="47244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ru-RU" b="1" u="sng" dirty="0" smtClean="0"/>
              <a:t>ЛЕЧИТЬСЯ … (ВРАЧ)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ТЕТРАДЬ ...(МЕТЕМАТИКА)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СКАЗАТЬ ... (СВИДЕТЕЛИ)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СМЕЯТЬСЯ … (ЛОДЫРЬ)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ИГРАТЬ ... (ХОККЕЙ)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ВРЕДНЫЙ .. (ЗДОРОВЬЕ)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СДАТЬСЯ … (БОЙ)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ВЫСТУПИТЬ ...(СОБРАНИЕ)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ОТРЫВОК .. (РАССКАЗ)</a:t>
            </a:r>
          </a:p>
          <a:p>
            <a:pPr>
              <a:buFont typeface="Wingdings 2" pitchFamily="18" charset="2"/>
              <a:buNone/>
            </a:pPr>
            <a:r>
              <a:rPr lang="ru-RU" b="1" u="sng" dirty="0" smtClean="0"/>
              <a:t>АВТОБУС … (КОНДУКТОР)</a:t>
            </a:r>
          </a:p>
        </p:txBody>
      </p:sp>
      <p:sp>
        <p:nvSpPr>
          <p:cNvPr id="23556" name="Содержимое 8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038600" cy="443484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192881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50" y="2428875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50" y="150018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00750" y="292893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0750" y="3429000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50" y="4429125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0750" y="492918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50" y="5429250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50" y="592931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00813" y="492918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00813" y="2000250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0688" y="24288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0688" y="292893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00813" y="24288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00688" y="392906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00813" y="292893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00813" y="392906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00688" y="442912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00813" y="442912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00813" y="54292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00813" y="592931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00688" y="592931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00750" y="192881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50" y="2428875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0750" y="292893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00750" y="3429000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00750" y="392906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00750" y="4429125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50" y="492918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00750" y="5429250"/>
            <a:ext cx="50006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0750" y="5929313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00750" y="1500188"/>
            <a:ext cx="500063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0688" y="392906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0688" y="442912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00813" y="442912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00813" y="492918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0813" y="54292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00813" y="592931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00688" y="592931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0813" y="392906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00813" y="292893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00688" y="292893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0688" y="24288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0813" y="24288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0813" y="1928813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очень интересно…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некоторых языках предлоги стоят после тех слов, к которым относятся. Например, в языке народов коми русское выражение «на дороге» звучит так : ТУЙ ВАЛЫН( «дороге на»)</a:t>
            </a:r>
          </a:p>
          <a:p>
            <a:r>
              <a:rPr lang="ru-RU" dirty="0" smtClean="0"/>
              <a:t>  « туй»-дорога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валын</a:t>
            </a:r>
            <a:r>
              <a:rPr lang="ru-RU" dirty="0" smtClean="0"/>
              <a:t>»- на</a:t>
            </a:r>
          </a:p>
          <a:p>
            <a:r>
              <a:rPr lang="ru-RU" dirty="0" smtClean="0"/>
              <a:t>В венгерском языке предлоги тоже стоят после слова и даже пишутся  слитно с тем именем существительным, к которому они относятся:</a:t>
            </a:r>
          </a:p>
          <a:p>
            <a:r>
              <a:rPr lang="ru-RU" dirty="0" smtClean="0"/>
              <a:t>БУДАПЕШТБЕН- «в Будапеште»( «</a:t>
            </a:r>
            <a:r>
              <a:rPr lang="ru-RU" dirty="0" err="1" smtClean="0"/>
              <a:t>бен</a:t>
            </a:r>
            <a:r>
              <a:rPr lang="ru-RU" dirty="0" smtClean="0"/>
              <a:t>»-предлог «в»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>Цель: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-дать общее понятие о предлоге как служебной части речи,  важнейшими грамматическими особенностями которой являются неизменяемость и невозможность быть членом предложения;</a:t>
            </a:r>
            <a:br>
              <a:rPr lang="ru-RU" sz="1800" dirty="0" smtClean="0"/>
            </a:br>
            <a:r>
              <a:rPr lang="ru-RU" sz="1800" dirty="0" smtClean="0"/>
              <a:t>-познакомить учащихся с разрядами предлогов: производными и непроизводными, простыми  , сложными и  составными.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r>
              <a:rPr lang="ru-RU" u="sng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Образовательные:</a:t>
            </a:r>
          </a:p>
          <a:p>
            <a:r>
              <a:rPr lang="ru-RU" dirty="0" smtClean="0"/>
              <a:t>- закрепить отличия служебных частей речи от самостоятельных;</a:t>
            </a:r>
          </a:p>
          <a:p>
            <a:r>
              <a:rPr lang="ru-RU" dirty="0" smtClean="0"/>
              <a:t>- совершенствовать умение находить предлог в тексте на основе совокупности признаков;</a:t>
            </a:r>
          </a:p>
          <a:p>
            <a:r>
              <a:rPr lang="ru-RU" dirty="0" smtClean="0"/>
              <a:t>- выяснить роль предлогов в словосочетаниях, в том числе показать разнообразие отношений, которые могут передаваться через предлоги; формировать умение определять эти отношения.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Развивающие:</a:t>
            </a:r>
          </a:p>
          <a:p>
            <a:r>
              <a:rPr lang="ru-RU" dirty="0" smtClean="0"/>
              <a:t>- развивать речь учащихся, память, положительные эмоции, логическое мышление, умение сравнивать и выбирать верное, оценивать достигнутые результаты.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Воспитательные:</a:t>
            </a:r>
          </a:p>
          <a:p>
            <a:r>
              <a:rPr lang="ru-RU" dirty="0" smtClean="0"/>
              <a:t>- воспитывать интерес  к русскому языку, умение слушать учителя и одноклассников, уважительное отношение друг к другу, ответственное отношение к учёбе, аккуратность, дисциплинированность.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происхождению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3484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Производные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в, к, над, от, для, за, до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и другие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Непроизводные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Вдоль, ввиду,  в целях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и другие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Непроизводные предлоги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Возникли очень давно, поэтому в настоящее время не соотносятся с какими-либо знаменательными словами: </a:t>
            </a:r>
            <a:r>
              <a:rPr lang="ru-RU" dirty="0" smtClean="0">
                <a:solidFill>
                  <a:srgbClr val="C00000"/>
                </a:solidFill>
              </a:rPr>
              <a:t>из, от, с, у, к, на, за, от, через, при, над…</a:t>
            </a:r>
          </a:p>
          <a:p>
            <a:endParaRPr lang="ru-RU" dirty="0" smtClean="0"/>
          </a:p>
          <a:p>
            <a:r>
              <a:rPr lang="ru-RU" dirty="0" smtClean="0"/>
              <a:t> Большинство непроизводных предлогов многозначны и омонимичны приставкам: </a:t>
            </a:r>
            <a:r>
              <a:rPr lang="ru-RU" dirty="0" err="1" smtClean="0">
                <a:solidFill>
                  <a:srgbClr val="C00000"/>
                </a:solidFill>
              </a:rPr>
              <a:t>заехать-за</a:t>
            </a:r>
            <a:r>
              <a:rPr lang="ru-RU" dirty="0" smtClean="0">
                <a:solidFill>
                  <a:srgbClr val="C00000"/>
                </a:solidFill>
              </a:rPr>
              <a:t> лесом, отъехать, от леса, съехать- с горы…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Производные  предлоги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Образовались в более позднее время от слов других частей речи и разделяются на </a:t>
            </a:r>
            <a:r>
              <a:rPr lang="ru-RU" dirty="0" smtClean="0">
                <a:solidFill>
                  <a:srgbClr val="C00000"/>
                </a:solidFill>
              </a:rPr>
              <a:t>наречные, отыменные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C00000"/>
                </a:solidFill>
              </a:rPr>
              <a:t> глагольные</a:t>
            </a:r>
            <a:r>
              <a:rPr lang="ru-RU" dirty="0" smtClean="0"/>
              <a:t> предлоги.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НАРЕЧНЫЕ </a:t>
            </a:r>
            <a:r>
              <a:rPr lang="ru-RU" dirty="0" smtClean="0"/>
              <a:t>предлоги в основном выражают пространственные и временные отношения и употребляются обычно с родительным падежом,  например:</a:t>
            </a:r>
            <a:r>
              <a:rPr lang="ru-RU" dirty="0" smtClean="0">
                <a:solidFill>
                  <a:srgbClr val="00B050"/>
                </a:solidFill>
              </a:rPr>
              <a:t> возле дома, около реки, вокруг города…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ОТЫМЕННЫЕ </a:t>
            </a:r>
            <a:r>
              <a:rPr lang="ru-RU" dirty="0" smtClean="0"/>
              <a:t>предлоги образовались из различных падежных форм имен существительных и выражают объектные и некоторые обстоятельственные отношения; употребляются обычно с родительным падежом, например:</a:t>
            </a:r>
            <a:r>
              <a:rPr lang="ru-RU" dirty="0" smtClean="0">
                <a:solidFill>
                  <a:srgbClr val="00B050"/>
                </a:solidFill>
              </a:rPr>
              <a:t> насчет работы,  ввиду обвала, в течение урока…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ГЛАГОЛЬНЫЕ</a:t>
            </a:r>
            <a:r>
              <a:rPr lang="ru-RU" dirty="0" smtClean="0"/>
              <a:t> предлоги произошли от деепричастий и выражают различные обстоятельственные отношения(причинные, временные, уступительные и др.), например: </a:t>
            </a:r>
            <a:r>
              <a:rPr lang="ru-RU" dirty="0" smtClean="0">
                <a:solidFill>
                  <a:srgbClr val="00B050"/>
                </a:solidFill>
              </a:rPr>
              <a:t>спустя неделю, несмотря на болезнь, благодаря заботам…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Следует различать производные предлоги от омонимичных им самостоятельных частей речи: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Навстречу  мне  выбежала собака- на встречу с друзьями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Идти на встречу с друзьями- навстречу мне; в следствие включилась целая бригада- вследствие болезни; вдали появился- в дали голубой.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 структуре: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Простыми</a:t>
            </a:r>
            <a:r>
              <a:rPr lang="ru-RU" dirty="0" smtClean="0"/>
              <a:t> являются предлоги, состоящие из одного слова: </a:t>
            </a:r>
            <a:r>
              <a:rPr lang="ru-RU" dirty="0" smtClean="0">
                <a:solidFill>
                  <a:srgbClr val="00B050"/>
                </a:solidFill>
              </a:rPr>
              <a:t>в , на, к , при, пред, через, благодаря…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Сложными </a:t>
            </a:r>
            <a:r>
              <a:rPr lang="ru-RU" dirty="0" smtClean="0"/>
              <a:t>являются предлоги, образованные соединением двух непроизводных предлогов</a:t>
            </a:r>
            <a:r>
              <a:rPr lang="ru-RU" dirty="0" smtClean="0">
                <a:solidFill>
                  <a:srgbClr val="00B050"/>
                </a:solidFill>
              </a:rPr>
              <a:t>: из-за, из-под…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Составными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являются предлоги, состоящие из нескольких слов</a:t>
            </a:r>
            <a:r>
              <a:rPr lang="ru-RU" dirty="0" smtClean="0">
                <a:solidFill>
                  <a:srgbClr val="00B050"/>
                </a:solidFill>
              </a:rPr>
              <a:t>: не смотря на, в отличие, в связи…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Упражнение 287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Через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 связи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Вследствие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Из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По направлению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 течение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Несмотря на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01625" y="457200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b="1" cap="none" smtClean="0">
                <a:solidFill>
                  <a:srgbClr val="FF0000"/>
                </a:solidFill>
                <a:effectLst/>
              </a:rPr>
              <a:t>Синонимия и антонимия предлогов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1. Синоним предлогов </a:t>
            </a:r>
            <a:r>
              <a:rPr lang="ru-RU" sz="2400" b="1" i="1" dirty="0" smtClean="0">
                <a:solidFill>
                  <a:schemeClr val="accent2"/>
                </a:solidFill>
              </a:rPr>
              <a:t>возле, вблизи.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2. Антоним предлога </a:t>
            </a:r>
            <a:r>
              <a:rPr lang="ru-RU" sz="2400" b="1" i="1" dirty="0" smtClean="0">
                <a:solidFill>
                  <a:schemeClr val="accent2"/>
                </a:solidFill>
              </a:rPr>
              <a:t>вдоль.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3. Синоним предлогов </a:t>
            </a:r>
            <a:r>
              <a:rPr lang="ru-RU" sz="2400" b="1" i="1" dirty="0" smtClean="0">
                <a:solidFill>
                  <a:schemeClr val="accent2"/>
                </a:solidFill>
              </a:rPr>
              <a:t>наперекор, против, несмотря на.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4. Антоним предлога </a:t>
            </a:r>
            <a:r>
              <a:rPr lang="ru-RU" sz="2400" b="1" i="1" dirty="0" smtClean="0">
                <a:solidFill>
                  <a:schemeClr val="accent2"/>
                </a:solidFill>
              </a:rPr>
              <a:t>впереди.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5. Антоним предлога </a:t>
            </a:r>
            <a:r>
              <a:rPr lang="ru-RU" sz="2400" b="1" i="1" dirty="0" smtClean="0">
                <a:solidFill>
                  <a:schemeClr val="accent2"/>
                </a:solidFill>
              </a:rPr>
              <a:t>до</a:t>
            </a:r>
            <a:r>
              <a:rPr lang="ru-RU" sz="2400" b="1" dirty="0" smtClean="0">
                <a:solidFill>
                  <a:schemeClr val="tx1"/>
                </a:solidFill>
              </a:rPr>
              <a:t> (со значением времени).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6. Синоним предлога </a:t>
            </a:r>
            <a:r>
              <a:rPr lang="ru-RU" sz="2400" b="1" i="1" dirty="0" smtClean="0">
                <a:solidFill>
                  <a:schemeClr val="accent2"/>
                </a:solidFill>
              </a:rPr>
              <a:t>через.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7. Синоним предлога </a:t>
            </a:r>
            <a:r>
              <a:rPr lang="ru-RU" sz="2400" b="1" i="1" dirty="0" smtClean="0">
                <a:solidFill>
                  <a:schemeClr val="accent2"/>
                </a:solidFill>
              </a:rPr>
              <a:t>кругом.</a:t>
            </a:r>
          </a:p>
        </p:txBody>
      </p:sp>
      <p:sp>
        <p:nvSpPr>
          <p:cNvPr id="17412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25" y="2071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2375" y="2071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75" y="207168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0875" y="235743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66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723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436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78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93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151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0875" y="264318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723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86625" y="2928938"/>
            <a:ext cx="276225" cy="276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866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00875" y="292893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1512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5787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4362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2937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866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436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937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151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866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436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2937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151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237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436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85787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721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2937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151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000875" y="321468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000875" y="350043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000875" y="3786188"/>
            <a:ext cx="285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46" name="Прямоугольник 45"/>
          <p:cNvSpPr/>
          <p:nvPr/>
        </p:nvSpPr>
        <p:spPr>
          <a:xfrm flipH="1" flipV="1">
            <a:off x="7286625" y="2071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H="1" flipV="1">
            <a:off x="7572375" y="2071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flipH="1" flipV="1">
            <a:off x="58578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flipH="1" flipV="1">
            <a:off x="61436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flipH="1" flipV="1">
            <a:off x="64293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flipH="1" flipV="1">
            <a:off x="67151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flipH="1" flipV="1">
            <a:off x="728662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H="1" flipV="1">
            <a:off x="7572375" y="2357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H="1" flipV="1">
            <a:off x="61436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 flipV="1">
            <a:off x="58578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H="1" flipV="1">
            <a:off x="64293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H="1" flipV="1">
            <a:off x="757237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flipH="1" flipV="1">
            <a:off x="72866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 flipV="1">
            <a:off x="6715125" y="2643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flipH="1" flipV="1">
            <a:off x="585787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flipH="1" flipV="1">
            <a:off x="614362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flipH="1" flipV="1">
            <a:off x="642937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flipH="1" flipV="1">
            <a:off x="671512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 flipV="1">
            <a:off x="7286625" y="29289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flipH="1" flipV="1">
            <a:off x="61436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flipH="1" flipV="1">
            <a:off x="642937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flipH="1" flipV="1">
            <a:off x="61436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flipH="1" flipV="1">
            <a:off x="72866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flipH="1" flipV="1">
            <a:off x="671512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flipH="1" flipV="1">
            <a:off x="6429375" y="32146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flipH="1" flipV="1">
            <a:off x="61436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flipH="1" flipV="1">
            <a:off x="585787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flipH="1" flipV="1">
            <a:off x="55721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flipH="1" flipV="1">
            <a:off x="757237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H="1" flipV="1">
            <a:off x="72866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H="1" flipV="1">
            <a:off x="6715125" y="35004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flipH="1" flipV="1">
            <a:off x="671512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flipH="1" flipV="1">
            <a:off x="6429375" y="378618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 вправо 78">
            <a:hlinkClick r:id="" action="ppaction://noaction"/>
          </p:cNvPr>
          <p:cNvSpPr/>
          <p:nvPr/>
        </p:nvSpPr>
        <p:spPr>
          <a:xfrm>
            <a:off x="7929563" y="5857875"/>
            <a:ext cx="500062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Сергеевич Пушкин</a:t>
            </a:r>
            <a:br>
              <a:rPr lang="ru-RU" dirty="0" smtClean="0"/>
            </a:br>
            <a:r>
              <a:rPr lang="ru-RU" dirty="0" smtClean="0"/>
              <a:t>              «Зимнее утро»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356588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Нега — наслаждение ;</a:t>
            </a:r>
          </a:p>
          <a:p>
            <a:r>
              <a:rPr lang="ru-RU" dirty="0" smtClean="0"/>
              <a:t>Взор — взгляд, но в тексте — глаза ;</a:t>
            </a:r>
          </a:p>
          <a:p>
            <a:r>
              <a:rPr lang="ru-RU" dirty="0" smtClean="0"/>
              <a:t>Вечор — вчера ;</a:t>
            </a:r>
          </a:p>
          <a:p>
            <a:r>
              <a:rPr lang="ru-RU" dirty="0" smtClean="0"/>
              <a:t>Нынче — сейчас ;</a:t>
            </a:r>
          </a:p>
          <a:p>
            <a:r>
              <a:rPr lang="ru-RU" dirty="0" smtClean="0"/>
              <a:t>Озарена — освещена ;</a:t>
            </a:r>
          </a:p>
          <a:p>
            <a:r>
              <a:rPr lang="ru-RU" dirty="0" smtClean="0"/>
              <a:t>Велеть — приказать ;</a:t>
            </a:r>
          </a:p>
          <a:p>
            <a:r>
              <a:rPr lang="ru-RU" dirty="0" err="1" smtClean="0"/>
              <a:t>Запречь</a:t>
            </a:r>
            <a:r>
              <a:rPr lang="ru-RU" dirty="0" smtClean="0"/>
              <a:t> — запрячь;</a:t>
            </a:r>
          </a:p>
          <a:p>
            <a:r>
              <a:rPr lang="ru-RU" b="1" dirty="0" smtClean="0"/>
              <a:t>Аврора</a:t>
            </a:r>
            <a:r>
              <a:rPr lang="ru-RU" dirty="0" smtClean="0"/>
              <a:t> (от лат. « </a:t>
            </a:r>
            <a:r>
              <a:rPr lang="ru-RU" dirty="0" err="1" smtClean="0"/>
              <a:t>aura</a:t>
            </a:r>
            <a:r>
              <a:rPr lang="ru-RU" dirty="0" smtClean="0"/>
              <a:t>» — «предрассветный ветерок») — богиня зари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Григорьевич Цыплаков</a:t>
            </a:r>
            <a:br>
              <a:rPr lang="ru-RU" dirty="0" smtClean="0"/>
            </a:br>
            <a:r>
              <a:rPr lang="ru-RU" dirty="0" smtClean="0"/>
              <a:t>(1915-1986)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110162" cy="5110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u="sng" dirty="0" smtClean="0"/>
              <a:t>   </a:t>
            </a:r>
            <a:r>
              <a:rPr lang="ru-RU" sz="2800" u="sng" dirty="0" err="1" smtClean="0">
                <a:solidFill>
                  <a:srgbClr val="FF0000"/>
                </a:solidFill>
              </a:rPr>
              <a:t>Сп</a:t>
            </a:r>
            <a:r>
              <a:rPr lang="ru-RU" sz="2800" u="sng" dirty="0" smtClean="0">
                <a:solidFill>
                  <a:srgbClr val="FF0000"/>
                </a:solidFill>
              </a:rPr>
              <a:t>..</a:t>
            </a:r>
            <a:r>
              <a:rPr lang="ru-RU" sz="2800" u="sng" dirty="0" err="1" smtClean="0">
                <a:solidFill>
                  <a:srgbClr val="FF0000"/>
                </a:solidFill>
              </a:rPr>
              <a:t>шу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школу, </a:t>
            </a:r>
            <a:r>
              <a:rPr lang="ru-RU" sz="2800" dirty="0" err="1" smtClean="0"/>
              <a:t>заг</a:t>
            </a:r>
            <a:r>
              <a:rPr lang="ru-RU" sz="2800" dirty="0" smtClean="0"/>
              <a:t>..</a:t>
            </a:r>
            <a:r>
              <a:rPr lang="ru-RU" sz="2800" dirty="0" err="1" smtClean="0"/>
              <a:t>реть</a:t>
            </a:r>
            <a:r>
              <a:rPr lang="ru-RU" sz="2800" dirty="0" smtClean="0"/>
              <a:t> на </a:t>
            </a:r>
            <a:r>
              <a:rPr lang="ru-RU" sz="2800" u="sng" dirty="0" smtClean="0">
                <a:solidFill>
                  <a:srgbClr val="FF0000"/>
                </a:solidFill>
              </a:rPr>
              <a:t>со..</a:t>
            </a:r>
            <a:r>
              <a:rPr lang="ru-RU" sz="2800" u="sng" dirty="0" err="1" smtClean="0">
                <a:solidFill>
                  <a:srgbClr val="FF0000"/>
                </a:solidFill>
              </a:rPr>
              <a:t>нце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/>
              <a:t>предл</a:t>
            </a:r>
            <a:r>
              <a:rPr lang="ru-RU" sz="2800" dirty="0" smtClean="0"/>
              <a:t>..жить </a:t>
            </a:r>
            <a:r>
              <a:rPr lang="ru-RU" sz="2800" dirty="0" err="1" smtClean="0"/>
              <a:t>помощ</a:t>
            </a:r>
            <a:r>
              <a:rPr lang="ru-RU" sz="2800" dirty="0" smtClean="0"/>
              <a:t>..,  </a:t>
            </a:r>
            <a:r>
              <a:rPr lang="ru-RU" sz="2800" dirty="0" err="1" smtClean="0"/>
              <a:t>вым</a:t>
            </a:r>
            <a:r>
              <a:rPr lang="ru-RU" sz="2800" dirty="0" smtClean="0"/>
              <a:t>..</a:t>
            </a:r>
            <a:r>
              <a:rPr lang="ru-RU" sz="2800" dirty="0" err="1" smtClean="0"/>
              <a:t>кнуть</a:t>
            </a:r>
            <a:r>
              <a:rPr lang="ru-RU" sz="2800" dirty="0" smtClean="0"/>
              <a:t> под дождем, </a:t>
            </a:r>
            <a:r>
              <a:rPr lang="ru-RU" sz="2800" u="sng" dirty="0" smtClean="0">
                <a:solidFill>
                  <a:srgbClr val="FF0000"/>
                </a:solidFill>
              </a:rPr>
              <a:t>цветущее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р..</a:t>
            </a:r>
            <a:r>
              <a:rPr lang="ru-RU" sz="2800" dirty="0" err="1" smtClean="0"/>
              <a:t>стение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</a:t>
            </a:r>
            <a:r>
              <a:rPr lang="ru-RU" sz="2800" dirty="0" smtClean="0"/>
              <a:t>..рать пыль, об..</a:t>
            </a:r>
            <a:r>
              <a:rPr lang="ru-RU" sz="2800" dirty="0" err="1" smtClean="0"/>
              <a:t>грать</a:t>
            </a:r>
            <a:r>
              <a:rPr lang="ru-RU" sz="2800" dirty="0" smtClean="0"/>
              <a:t> в шахматы, </a:t>
            </a:r>
            <a:r>
              <a:rPr lang="ru-RU" sz="2800" dirty="0" err="1" smtClean="0"/>
              <a:t>подск</a:t>
            </a:r>
            <a:r>
              <a:rPr lang="ru-RU" sz="2800" dirty="0" smtClean="0"/>
              <a:t>..</a:t>
            </a:r>
            <a:r>
              <a:rPr lang="ru-RU" sz="2800" dirty="0" err="1" smtClean="0"/>
              <a:t>чить</a:t>
            </a:r>
            <a:r>
              <a:rPr lang="ru-RU" sz="2800" dirty="0" smtClean="0"/>
              <a:t> от неожиданности</a:t>
            </a:r>
            <a:r>
              <a:rPr lang="ru-RU" sz="2800" u="sng" dirty="0" smtClean="0"/>
              <a:t>, </a:t>
            </a:r>
            <a:r>
              <a:rPr lang="ru-RU" sz="2800" u="sng" dirty="0" smtClean="0">
                <a:solidFill>
                  <a:srgbClr val="FF0000"/>
                </a:solidFill>
              </a:rPr>
              <a:t>пр..школьный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участок, </a:t>
            </a:r>
            <a:r>
              <a:rPr lang="ru-RU" sz="2800" dirty="0" err="1" smtClean="0"/>
              <a:t>соломен</a:t>
            </a:r>
            <a:r>
              <a:rPr lang="ru-RU" sz="2800" dirty="0" smtClean="0"/>
              <a:t>(</a:t>
            </a:r>
            <a:r>
              <a:rPr lang="ru-RU" sz="2800" dirty="0" err="1" smtClean="0"/>
              <a:t>нн</a:t>
            </a:r>
            <a:r>
              <a:rPr lang="ru-RU" sz="2800" dirty="0" smtClean="0"/>
              <a:t>)</a:t>
            </a:r>
            <a:r>
              <a:rPr lang="ru-RU" sz="2800" dirty="0" err="1" smtClean="0"/>
              <a:t>ая</a:t>
            </a:r>
            <a:r>
              <a:rPr lang="ru-RU" sz="2800" dirty="0" smtClean="0"/>
              <a:t> шляпа,</a:t>
            </a:r>
            <a:r>
              <a:rPr lang="ru-RU" sz="2800" u="sng" dirty="0" smtClean="0"/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две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св..</a:t>
            </a:r>
            <a:r>
              <a:rPr lang="ru-RU" sz="2800" dirty="0" err="1" smtClean="0"/>
              <a:t>чи</a:t>
            </a:r>
            <a:r>
              <a:rPr lang="ru-RU" sz="2800" dirty="0" smtClean="0"/>
              <a:t>, научно(популярная ) передача,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я </a:t>
            </a:r>
            <a:r>
              <a:rPr lang="ru-RU" sz="2800" dirty="0" smtClean="0"/>
              <a:t>рас(</a:t>
            </a:r>
            <a:r>
              <a:rPr lang="ru-RU" sz="2800" dirty="0" err="1" smtClean="0"/>
              <a:t>сс</a:t>
            </a:r>
            <a:r>
              <a:rPr lang="ru-RU" sz="2800" dirty="0" smtClean="0"/>
              <a:t>)</a:t>
            </a:r>
            <a:r>
              <a:rPr lang="ru-RU" sz="2800" dirty="0" err="1" smtClean="0"/>
              <a:t>ердилась</a:t>
            </a:r>
            <a:r>
              <a:rPr lang="ru-RU" sz="2800" dirty="0" smtClean="0"/>
              <a:t>, с(</a:t>
            </a:r>
            <a:r>
              <a:rPr lang="ru-RU" sz="2800" dirty="0" err="1" smtClean="0"/>
              <a:t>ъ</a:t>
            </a:r>
            <a:r>
              <a:rPr lang="ru-RU" sz="2800" dirty="0" smtClean="0"/>
              <a:t>/</a:t>
            </a:r>
            <a:r>
              <a:rPr lang="ru-RU" sz="2800" dirty="0" err="1" smtClean="0"/>
              <a:t>ь</a:t>
            </a:r>
            <a:r>
              <a:rPr lang="ru-RU" sz="2800" dirty="0" smtClean="0"/>
              <a:t>)есть пол(яблока), как в воду гл..дел, пр..интересный рас(</a:t>
            </a:r>
            <a:r>
              <a:rPr lang="ru-RU" sz="2800" dirty="0" err="1" smtClean="0"/>
              <a:t>сс</a:t>
            </a:r>
            <a:r>
              <a:rPr lang="ru-RU" sz="2800" dirty="0" smtClean="0"/>
              <a:t>)</a:t>
            </a:r>
            <a:r>
              <a:rPr lang="ru-RU" sz="2800" dirty="0" err="1" smtClean="0"/>
              <a:t>каз</a:t>
            </a:r>
            <a:r>
              <a:rPr lang="ru-RU" sz="2800" dirty="0" smtClean="0"/>
              <a:t>, </a:t>
            </a:r>
            <a:r>
              <a:rPr lang="ru-RU" sz="2800" dirty="0" err="1" smtClean="0"/>
              <a:t>кле</a:t>
            </a:r>
            <a:r>
              <a:rPr lang="ru-RU" sz="2800" dirty="0" smtClean="0"/>
              <a:t>..</a:t>
            </a:r>
            <a:r>
              <a:rPr lang="ru-RU" sz="2800" dirty="0" err="1" smtClean="0"/>
              <a:t>щий</a:t>
            </a:r>
            <a:r>
              <a:rPr lang="ru-RU" sz="2800" dirty="0" smtClean="0"/>
              <a:t> карандаш, зам..</a:t>
            </a:r>
            <a:r>
              <a:rPr lang="ru-RU" sz="2800" dirty="0" err="1" smtClean="0"/>
              <a:t>реть</a:t>
            </a:r>
            <a:r>
              <a:rPr lang="ru-RU" sz="2800" dirty="0" smtClean="0"/>
              <a:t> от восторга, пройти через чащу, </a:t>
            </a:r>
            <a:r>
              <a:rPr lang="ru-RU" sz="2800" u="sng" dirty="0" err="1" smtClean="0">
                <a:solidFill>
                  <a:srgbClr val="FF0000"/>
                </a:solidFill>
              </a:rPr>
              <a:t>усевш</a:t>
            </a:r>
            <a:r>
              <a:rPr lang="ru-RU" sz="2800" u="sng" dirty="0" smtClean="0">
                <a:solidFill>
                  <a:srgbClr val="FF0000"/>
                </a:solidFill>
              </a:rPr>
              <a:t>..</a:t>
            </a:r>
            <a:r>
              <a:rPr lang="ru-RU" sz="2800" u="sng" dirty="0" err="1" smtClean="0">
                <a:solidFill>
                  <a:srgbClr val="FF0000"/>
                </a:solidFill>
              </a:rPr>
              <a:t>сь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под  дер..</a:t>
            </a:r>
            <a:r>
              <a:rPr lang="ru-RU" sz="2800" dirty="0" err="1" smtClean="0"/>
              <a:t>вом</a:t>
            </a:r>
            <a:r>
              <a:rPr lang="ru-RU" sz="2800" dirty="0" smtClean="0"/>
              <a:t>, </a:t>
            </a:r>
            <a:r>
              <a:rPr lang="ru-RU" sz="2800" u="sng" dirty="0" err="1" smtClean="0">
                <a:solidFill>
                  <a:srgbClr val="FF0000"/>
                </a:solidFill>
              </a:rPr>
              <a:t>выс</a:t>
            </a:r>
            <a:r>
              <a:rPr lang="ru-RU" sz="2800" u="sng" dirty="0" smtClean="0">
                <a:solidFill>
                  <a:srgbClr val="FF0000"/>
                </a:solidFill>
              </a:rPr>
              <a:t>..ко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над </a:t>
            </a:r>
            <a:r>
              <a:rPr lang="ru-RU" sz="2800" dirty="0" err="1" smtClean="0"/>
              <a:t>з</a:t>
            </a:r>
            <a:r>
              <a:rPr lang="ru-RU" sz="2800" dirty="0" smtClean="0"/>
              <a:t>..млей, (не)</a:t>
            </a:r>
            <a:r>
              <a:rPr lang="ru-RU" sz="2800" dirty="0" err="1" smtClean="0"/>
              <a:t>брежность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В.Г.Цыплаков «Зимнее утро»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Фразеологизм</a:t>
            </a:r>
            <a:br>
              <a:rPr lang="ru-RU" dirty="0" smtClean="0"/>
            </a:br>
            <a:r>
              <a:rPr lang="ru-RU" dirty="0" smtClean="0"/>
              <a:t>         « Как в воду глядел»-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352800" cy="4439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67200" y="3200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Значение данного оборота — «словно знал заранее», «словно предугадал».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318405" cy="392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u="sng" dirty="0" smtClean="0"/>
              <a:t>   </a:t>
            </a:r>
            <a:r>
              <a:rPr lang="ru-RU" sz="2800" u="sng" dirty="0" err="1" smtClean="0">
                <a:solidFill>
                  <a:srgbClr val="FF0000"/>
                </a:solidFill>
              </a:rPr>
              <a:t>Сп</a:t>
            </a:r>
            <a:r>
              <a:rPr lang="ru-RU" sz="2800" u="sng" dirty="0" smtClean="0">
                <a:solidFill>
                  <a:srgbClr val="FF0000"/>
                </a:solidFill>
              </a:rPr>
              <a:t>..</a:t>
            </a:r>
            <a:r>
              <a:rPr lang="ru-RU" sz="2800" u="sng" dirty="0" err="1" smtClean="0">
                <a:solidFill>
                  <a:srgbClr val="FF0000"/>
                </a:solidFill>
              </a:rPr>
              <a:t>шу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школу, </a:t>
            </a:r>
            <a:r>
              <a:rPr lang="ru-RU" sz="2800" dirty="0" err="1" smtClean="0"/>
              <a:t>заг</a:t>
            </a:r>
            <a:r>
              <a:rPr lang="ru-RU" sz="2800" dirty="0" smtClean="0"/>
              <a:t>..</a:t>
            </a:r>
            <a:r>
              <a:rPr lang="ru-RU" sz="2800" dirty="0" err="1" smtClean="0"/>
              <a:t>реть</a:t>
            </a:r>
            <a:r>
              <a:rPr lang="ru-RU" sz="2800" dirty="0" smtClean="0"/>
              <a:t> на </a:t>
            </a:r>
            <a:r>
              <a:rPr lang="ru-RU" sz="2800" u="sng" dirty="0" smtClean="0">
                <a:solidFill>
                  <a:srgbClr val="FF0000"/>
                </a:solidFill>
              </a:rPr>
              <a:t>со..</a:t>
            </a:r>
            <a:r>
              <a:rPr lang="ru-RU" sz="2800" u="sng" dirty="0" err="1" smtClean="0">
                <a:solidFill>
                  <a:srgbClr val="FF0000"/>
                </a:solidFill>
              </a:rPr>
              <a:t>нце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/>
              <a:t>предл</a:t>
            </a:r>
            <a:r>
              <a:rPr lang="ru-RU" sz="2800" dirty="0" smtClean="0"/>
              <a:t>..жить </a:t>
            </a:r>
            <a:r>
              <a:rPr lang="ru-RU" sz="2800" dirty="0" err="1" smtClean="0"/>
              <a:t>помощ</a:t>
            </a:r>
            <a:r>
              <a:rPr lang="ru-RU" sz="2800" dirty="0" smtClean="0"/>
              <a:t>..,  </a:t>
            </a:r>
            <a:r>
              <a:rPr lang="ru-RU" sz="2800" dirty="0" err="1" smtClean="0"/>
              <a:t>вым</a:t>
            </a:r>
            <a:r>
              <a:rPr lang="ru-RU" sz="2800" dirty="0" smtClean="0"/>
              <a:t>..</a:t>
            </a:r>
            <a:r>
              <a:rPr lang="ru-RU" sz="2800" dirty="0" err="1" smtClean="0"/>
              <a:t>кнуть</a:t>
            </a:r>
            <a:r>
              <a:rPr lang="ru-RU" sz="2800" dirty="0" smtClean="0"/>
              <a:t> под дождем, </a:t>
            </a:r>
            <a:r>
              <a:rPr lang="ru-RU" sz="2800" u="sng" dirty="0" smtClean="0">
                <a:solidFill>
                  <a:srgbClr val="FF0000"/>
                </a:solidFill>
              </a:rPr>
              <a:t>цветущее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р..</a:t>
            </a:r>
            <a:r>
              <a:rPr lang="ru-RU" sz="2800" dirty="0" err="1" smtClean="0"/>
              <a:t>стение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</a:t>
            </a:r>
            <a:r>
              <a:rPr lang="ru-RU" sz="2800" dirty="0" smtClean="0"/>
              <a:t>..рать пыль, об..</a:t>
            </a:r>
            <a:r>
              <a:rPr lang="ru-RU" sz="2800" dirty="0" err="1" smtClean="0"/>
              <a:t>грать</a:t>
            </a:r>
            <a:r>
              <a:rPr lang="ru-RU" sz="2800" dirty="0" smtClean="0"/>
              <a:t> в шахматы, </a:t>
            </a:r>
            <a:r>
              <a:rPr lang="ru-RU" sz="2800" dirty="0" err="1" smtClean="0"/>
              <a:t>подск</a:t>
            </a:r>
            <a:r>
              <a:rPr lang="ru-RU" sz="2800" dirty="0" smtClean="0"/>
              <a:t>..</a:t>
            </a:r>
            <a:r>
              <a:rPr lang="ru-RU" sz="2800" dirty="0" err="1" smtClean="0"/>
              <a:t>чить</a:t>
            </a:r>
            <a:r>
              <a:rPr lang="ru-RU" sz="2800" dirty="0" smtClean="0"/>
              <a:t> от неожиданности</a:t>
            </a:r>
            <a:r>
              <a:rPr lang="ru-RU" sz="2800" u="sng" dirty="0" smtClean="0"/>
              <a:t>, </a:t>
            </a:r>
            <a:r>
              <a:rPr lang="ru-RU" sz="2800" u="sng" dirty="0" smtClean="0">
                <a:solidFill>
                  <a:srgbClr val="FF0000"/>
                </a:solidFill>
              </a:rPr>
              <a:t>пр..школьный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участок, </a:t>
            </a:r>
            <a:r>
              <a:rPr lang="ru-RU" sz="2800" dirty="0" err="1" smtClean="0"/>
              <a:t>соломен</a:t>
            </a:r>
            <a:r>
              <a:rPr lang="ru-RU" sz="2800" dirty="0" smtClean="0"/>
              <a:t>(</a:t>
            </a:r>
            <a:r>
              <a:rPr lang="ru-RU" sz="2800" dirty="0" err="1" smtClean="0"/>
              <a:t>нн</a:t>
            </a:r>
            <a:r>
              <a:rPr lang="ru-RU" sz="2800" dirty="0" smtClean="0"/>
              <a:t>)</a:t>
            </a:r>
            <a:r>
              <a:rPr lang="ru-RU" sz="2800" dirty="0" err="1" smtClean="0"/>
              <a:t>ая</a:t>
            </a:r>
            <a:r>
              <a:rPr lang="ru-RU" sz="2800" dirty="0" smtClean="0"/>
              <a:t> шляпа,</a:t>
            </a:r>
            <a:r>
              <a:rPr lang="ru-RU" sz="2800" u="sng" dirty="0" smtClean="0"/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две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св..</a:t>
            </a:r>
            <a:r>
              <a:rPr lang="ru-RU" sz="2800" dirty="0" err="1" smtClean="0"/>
              <a:t>чи</a:t>
            </a:r>
            <a:r>
              <a:rPr lang="ru-RU" sz="2800" dirty="0" smtClean="0"/>
              <a:t>, научно(популярная ) передача,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я </a:t>
            </a:r>
            <a:r>
              <a:rPr lang="ru-RU" sz="2800" dirty="0" smtClean="0"/>
              <a:t>рас(</a:t>
            </a:r>
            <a:r>
              <a:rPr lang="ru-RU" sz="2800" dirty="0" err="1" smtClean="0"/>
              <a:t>сс</a:t>
            </a:r>
            <a:r>
              <a:rPr lang="ru-RU" sz="2800" dirty="0" smtClean="0"/>
              <a:t>)</a:t>
            </a:r>
            <a:r>
              <a:rPr lang="ru-RU" sz="2800" dirty="0" err="1" smtClean="0"/>
              <a:t>ердилась</a:t>
            </a:r>
            <a:r>
              <a:rPr lang="ru-RU" sz="2800" dirty="0" smtClean="0"/>
              <a:t>, с(</a:t>
            </a:r>
            <a:r>
              <a:rPr lang="ru-RU" sz="2800" dirty="0" err="1" smtClean="0"/>
              <a:t>ъ</a:t>
            </a:r>
            <a:r>
              <a:rPr lang="ru-RU" sz="2800" dirty="0" smtClean="0"/>
              <a:t>/</a:t>
            </a:r>
            <a:r>
              <a:rPr lang="ru-RU" sz="2800" dirty="0" err="1" smtClean="0"/>
              <a:t>ь</a:t>
            </a:r>
            <a:r>
              <a:rPr lang="ru-RU" sz="2800" dirty="0" smtClean="0"/>
              <a:t>)есть пол(яблока), как в воду гл..дел, пр..интересный рас(</a:t>
            </a:r>
            <a:r>
              <a:rPr lang="ru-RU" sz="2800" dirty="0" err="1" smtClean="0"/>
              <a:t>сс</a:t>
            </a:r>
            <a:r>
              <a:rPr lang="ru-RU" sz="2800" dirty="0" smtClean="0"/>
              <a:t>)</a:t>
            </a:r>
            <a:r>
              <a:rPr lang="ru-RU" sz="2800" dirty="0" err="1" smtClean="0"/>
              <a:t>каз</a:t>
            </a:r>
            <a:r>
              <a:rPr lang="ru-RU" sz="2800" dirty="0" smtClean="0"/>
              <a:t>, </a:t>
            </a:r>
            <a:r>
              <a:rPr lang="ru-RU" sz="2800" dirty="0" err="1" smtClean="0"/>
              <a:t>кле</a:t>
            </a:r>
            <a:r>
              <a:rPr lang="ru-RU" sz="2800" dirty="0" smtClean="0"/>
              <a:t>..</a:t>
            </a:r>
            <a:r>
              <a:rPr lang="ru-RU" sz="2800" dirty="0" err="1" smtClean="0"/>
              <a:t>щий</a:t>
            </a:r>
            <a:r>
              <a:rPr lang="ru-RU" sz="2800" dirty="0" smtClean="0"/>
              <a:t> карандаш, зам..</a:t>
            </a:r>
            <a:r>
              <a:rPr lang="ru-RU" sz="2800" dirty="0" err="1" smtClean="0"/>
              <a:t>реть</a:t>
            </a:r>
            <a:r>
              <a:rPr lang="ru-RU" sz="2800" dirty="0" smtClean="0"/>
              <a:t> от восторга, пройти через чащу, </a:t>
            </a:r>
            <a:r>
              <a:rPr lang="ru-RU" sz="2800" u="sng" dirty="0" err="1" smtClean="0">
                <a:solidFill>
                  <a:srgbClr val="FF0000"/>
                </a:solidFill>
              </a:rPr>
              <a:t>усевш</a:t>
            </a:r>
            <a:r>
              <a:rPr lang="ru-RU" sz="2800" u="sng" dirty="0" smtClean="0">
                <a:solidFill>
                  <a:srgbClr val="FF0000"/>
                </a:solidFill>
              </a:rPr>
              <a:t>..</a:t>
            </a:r>
            <a:r>
              <a:rPr lang="ru-RU" sz="2800" u="sng" dirty="0" err="1" smtClean="0">
                <a:solidFill>
                  <a:srgbClr val="FF0000"/>
                </a:solidFill>
              </a:rPr>
              <a:t>сь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под  дер..</a:t>
            </a:r>
            <a:r>
              <a:rPr lang="ru-RU" sz="2800" dirty="0" err="1" smtClean="0"/>
              <a:t>вом</a:t>
            </a:r>
            <a:r>
              <a:rPr lang="ru-RU" sz="2800" dirty="0" smtClean="0"/>
              <a:t>, </a:t>
            </a:r>
            <a:r>
              <a:rPr lang="ru-RU" sz="2800" u="sng" dirty="0" err="1" smtClean="0">
                <a:solidFill>
                  <a:srgbClr val="FF0000"/>
                </a:solidFill>
              </a:rPr>
              <a:t>выс</a:t>
            </a:r>
            <a:r>
              <a:rPr lang="ru-RU" sz="2800" u="sng" dirty="0" smtClean="0">
                <a:solidFill>
                  <a:srgbClr val="FF0000"/>
                </a:solidFill>
              </a:rPr>
              <a:t>..ко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над </a:t>
            </a:r>
            <a:r>
              <a:rPr lang="ru-RU" sz="2800" dirty="0" err="1" smtClean="0"/>
              <a:t>з</a:t>
            </a:r>
            <a:r>
              <a:rPr lang="ru-RU" sz="2800" dirty="0" smtClean="0"/>
              <a:t>..млей, (не)</a:t>
            </a:r>
            <a:r>
              <a:rPr lang="ru-RU" sz="2800" dirty="0" err="1" smtClean="0"/>
              <a:t>брежность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Части речи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fontAlgn="ctr">
              <a:buNone/>
            </a:pPr>
            <a:r>
              <a:rPr lang="ru-RU" dirty="0" smtClean="0"/>
              <a:t>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</a:t>
            </a:r>
            <a:r>
              <a:rPr lang="ru-RU" sz="3800" dirty="0" smtClean="0">
                <a:solidFill>
                  <a:srgbClr val="00B0F0"/>
                </a:solidFill>
              </a:rPr>
              <a:t>Самостоятельные части речи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    Имя существительное</a:t>
            </a:r>
          </a:p>
          <a:p>
            <a:pPr font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Имя прилагательное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Имя числительное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Глагол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Причастие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Деепричастие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Наречие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Местоимение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sz="3400" dirty="0" smtClean="0">
                <a:solidFill>
                  <a:srgbClr val="00B0F0"/>
                </a:solidFill>
              </a:rPr>
              <a:t>Служебные части речи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Предлог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Союз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Частица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          </a:t>
            </a:r>
            <a:r>
              <a:rPr lang="ru-RU" sz="3400" dirty="0" smtClean="0">
                <a:solidFill>
                  <a:srgbClr val="00B0F0"/>
                </a:solidFill>
              </a:rPr>
              <a:t>Особая часть речи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междометие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Различия между самостоятельными и служебными частями речи:</a:t>
            </a:r>
          </a:p>
          <a:p>
            <a:r>
              <a:rPr lang="ru-RU" u="sng" dirty="0" smtClean="0"/>
              <a:t>Самостоятельные части речи:</a:t>
            </a:r>
          </a:p>
          <a:p>
            <a:r>
              <a:rPr lang="ru-RU" dirty="0" smtClean="0"/>
              <a:t>- можно задать вопрос;</a:t>
            </a:r>
          </a:p>
          <a:p>
            <a:r>
              <a:rPr lang="ru-RU" dirty="0" smtClean="0"/>
              <a:t>- являются членами предложения;</a:t>
            </a:r>
          </a:p>
          <a:p>
            <a:r>
              <a:rPr lang="ru-RU" dirty="0" smtClean="0"/>
              <a:t>- между непроизводным предлогом и самостоятельной частью речи можно вставить слово (например, </a:t>
            </a:r>
            <a:r>
              <a:rPr lang="ru-RU" i="1" dirty="0" smtClean="0"/>
              <a:t>на </a:t>
            </a:r>
            <a:r>
              <a:rPr lang="ru-RU" i="1" u="sng" dirty="0" smtClean="0"/>
              <a:t>это </a:t>
            </a:r>
            <a:r>
              <a:rPr lang="ru-RU" i="1" dirty="0" smtClean="0"/>
              <a:t>подобие).</a:t>
            </a:r>
          </a:p>
          <a:p>
            <a:r>
              <a:rPr lang="ru-RU" u="sng" dirty="0" smtClean="0"/>
              <a:t>Служебные части речи:</a:t>
            </a:r>
          </a:p>
          <a:p>
            <a:r>
              <a:rPr lang="ru-RU" dirty="0" smtClean="0"/>
              <a:t>-нельзя задать вопрос;</a:t>
            </a:r>
          </a:p>
          <a:p>
            <a:r>
              <a:rPr lang="ru-RU" dirty="0" smtClean="0"/>
              <a:t>- нельзя вставить слово;</a:t>
            </a:r>
          </a:p>
          <a:p>
            <a:r>
              <a:rPr lang="ru-RU" dirty="0" smtClean="0"/>
              <a:t>-можно заменить другим предлогом (синонимом);</a:t>
            </a:r>
          </a:p>
          <a:p>
            <a:r>
              <a:rPr lang="ru-RU" dirty="0" smtClean="0"/>
              <a:t>- не являются членом предложения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1.     </a:t>
            </a:r>
            <a:r>
              <a:rPr lang="ru-RU" b="1" dirty="0" smtClean="0"/>
              <a:t>Дуб рос около небольшого озера.  ОКОЛО является:</a:t>
            </a:r>
            <a:br>
              <a:rPr lang="ru-RU" b="1" dirty="0" smtClean="0"/>
            </a:br>
            <a:r>
              <a:rPr lang="ru-RU" dirty="0" smtClean="0"/>
              <a:t>А) предлогом;</a:t>
            </a:r>
            <a:br>
              <a:rPr lang="ru-RU" dirty="0" smtClean="0"/>
            </a:br>
            <a:r>
              <a:rPr lang="ru-RU" dirty="0" smtClean="0"/>
              <a:t>Б) союзом;</a:t>
            </a:r>
            <a:br>
              <a:rPr lang="ru-RU" dirty="0" smtClean="0"/>
            </a:br>
            <a:r>
              <a:rPr lang="ru-RU" dirty="0" smtClean="0"/>
              <a:t>В) наречием.</a:t>
            </a:r>
          </a:p>
          <a:p>
            <a:r>
              <a:rPr lang="ru-RU" dirty="0" smtClean="0"/>
              <a:t>2.      </a:t>
            </a:r>
            <a:r>
              <a:rPr lang="ru-RU" b="1" dirty="0" smtClean="0"/>
              <a:t>Как правильно написать:</a:t>
            </a:r>
            <a:br>
              <a:rPr lang="ru-RU" b="1" dirty="0" smtClean="0"/>
            </a:br>
            <a:r>
              <a:rPr lang="ru-RU" dirty="0" smtClean="0"/>
              <a:t>А) по вас;</a:t>
            </a:r>
            <a:br>
              <a:rPr lang="ru-RU" dirty="0" smtClean="0"/>
            </a:br>
            <a:r>
              <a:rPr lang="ru-RU" dirty="0" smtClean="0"/>
              <a:t>Б) по вам;</a:t>
            </a:r>
            <a:br>
              <a:rPr lang="ru-RU" dirty="0" smtClean="0"/>
            </a:br>
            <a:r>
              <a:rPr lang="ru-RU" dirty="0" smtClean="0"/>
              <a:t>В) по вами.</a:t>
            </a:r>
          </a:p>
          <a:p>
            <a:r>
              <a:rPr lang="ru-RU" dirty="0" smtClean="0"/>
              <a:t>3.      </a:t>
            </a:r>
            <a:r>
              <a:rPr lang="ru-RU" b="1" dirty="0" smtClean="0"/>
              <a:t>В предложении: Какой сегодня чудесный день!  КАКОЙ – это:</a:t>
            </a:r>
            <a:br>
              <a:rPr lang="ru-RU" b="1" dirty="0" smtClean="0"/>
            </a:br>
            <a:r>
              <a:rPr lang="ru-RU" dirty="0" smtClean="0"/>
              <a:t>А) частица;</a:t>
            </a:r>
            <a:br>
              <a:rPr lang="ru-RU" dirty="0" smtClean="0"/>
            </a:br>
            <a:r>
              <a:rPr lang="ru-RU" dirty="0" smtClean="0"/>
              <a:t>Б) местоимение;</a:t>
            </a:r>
            <a:br>
              <a:rPr lang="ru-RU" dirty="0" smtClean="0"/>
            </a:br>
            <a:r>
              <a:rPr lang="ru-RU" dirty="0" smtClean="0"/>
              <a:t>В) союз.</a:t>
            </a:r>
          </a:p>
          <a:p>
            <a:r>
              <a:rPr lang="ru-RU" dirty="0" smtClean="0"/>
              <a:t>4.      </a:t>
            </a:r>
            <a:r>
              <a:rPr lang="ru-RU" b="1" dirty="0" smtClean="0"/>
              <a:t>В предложении: Уж небо осенью дышало.   УЖ – это:</a:t>
            </a:r>
            <a:br>
              <a:rPr lang="ru-RU" b="1" dirty="0" smtClean="0"/>
            </a:br>
            <a:r>
              <a:rPr lang="ru-RU" dirty="0" smtClean="0"/>
              <a:t>А) частица;</a:t>
            </a:r>
            <a:br>
              <a:rPr lang="ru-RU" dirty="0" smtClean="0"/>
            </a:br>
            <a:r>
              <a:rPr lang="ru-RU" dirty="0" smtClean="0"/>
              <a:t>Б) союз;</a:t>
            </a:r>
            <a:br>
              <a:rPr lang="ru-RU" dirty="0" smtClean="0"/>
            </a:br>
            <a:r>
              <a:rPr lang="ru-RU" dirty="0" smtClean="0"/>
              <a:t>В) наречие.</a:t>
            </a:r>
          </a:p>
          <a:p>
            <a:r>
              <a:rPr lang="ru-RU" dirty="0" smtClean="0"/>
              <a:t>5.      </a:t>
            </a:r>
            <a:r>
              <a:rPr lang="ru-RU" b="1" dirty="0" smtClean="0"/>
              <a:t>В предложении: Пусть всегда будет солнце.   ПУСТЬ – это:</a:t>
            </a:r>
            <a:br>
              <a:rPr lang="ru-RU" b="1" dirty="0" smtClean="0"/>
            </a:br>
            <a:r>
              <a:rPr lang="ru-RU" dirty="0" smtClean="0"/>
              <a:t>А) частица;</a:t>
            </a:r>
            <a:br>
              <a:rPr lang="ru-RU" dirty="0" smtClean="0"/>
            </a:br>
            <a:r>
              <a:rPr lang="ru-RU" dirty="0" smtClean="0"/>
              <a:t>Б) предлог;</a:t>
            </a:r>
            <a:br>
              <a:rPr lang="ru-RU" dirty="0" smtClean="0"/>
            </a:br>
            <a:r>
              <a:rPr lang="ru-RU" dirty="0" smtClean="0"/>
              <a:t>В) союз.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1130</Words>
  <Application>Microsoft Office PowerPoint</Application>
  <PresentationFormat>Экран (4:3)</PresentationFormat>
  <Paragraphs>229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     Служебные части речи.         Предлог  как часть речи.</vt:lpstr>
      <vt:lpstr>      Цель:   -дать общее понятие о предлоге как служебной части речи,  важнейшими грамматическими особенностями которой являются неизменяемость и невозможность быть членом предложения; -познакомить учащихся с разрядами предлогов: производными и непроизводными, простыми  , сложными и  составными. </vt:lpstr>
      <vt:lpstr>Презентация PowerPoint</vt:lpstr>
      <vt:lpstr>                Фразеологизм          « Как в воду глядел»- </vt:lpstr>
      <vt:lpstr>Презентация PowerPoint</vt:lpstr>
      <vt:lpstr>Презентация PowerPoint</vt:lpstr>
      <vt:lpstr>                  Части речи</vt:lpstr>
      <vt:lpstr>Презентация PowerPoint</vt:lpstr>
      <vt:lpstr>                       Тест</vt:lpstr>
      <vt:lpstr>ключ</vt:lpstr>
      <vt:lpstr>Презентация PowerPoint</vt:lpstr>
      <vt:lpstr>             «Зимнее утро»</vt:lpstr>
      <vt:lpstr>   По данным ключевым словам попробуйте составить определение предлога.</vt:lpstr>
      <vt:lpstr>Презентация PowerPoint</vt:lpstr>
      <vt:lpstr>Предлоги выражают различные отношения:</vt:lpstr>
      <vt:lpstr>Это важно!!!</vt:lpstr>
      <vt:lpstr>Презентация PowerPoint</vt:lpstr>
      <vt:lpstr>   Отгадай кроссворд. Назови вид связи в этих словосочетаниях:</vt:lpstr>
      <vt:lpstr>Это очень интересно…</vt:lpstr>
      <vt:lpstr>По происхождению </vt:lpstr>
      <vt:lpstr>Непроизводные предлоги</vt:lpstr>
      <vt:lpstr>Производные  предлоги</vt:lpstr>
      <vt:lpstr>  Следует различать производные предлоги от омонимичных им самостоятельных частей речи:</vt:lpstr>
      <vt:lpstr>       По структуре:</vt:lpstr>
      <vt:lpstr>Упражнение 287</vt:lpstr>
      <vt:lpstr>Синонимия и антонимия предлогов</vt:lpstr>
      <vt:lpstr>Александр Сергеевич Пушкин               «Зимнее утро»</vt:lpstr>
      <vt:lpstr>Презентация PowerPoint</vt:lpstr>
      <vt:lpstr>Виктор Григорьевич Цыплаков (1915-1986)</vt:lpstr>
      <vt:lpstr>В.Г.Цыплаков «Зимнее утро»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Служебные части речи.         Предлог  как часть речи.</dc:title>
  <cp:lastModifiedBy>Наталья</cp:lastModifiedBy>
  <cp:revision>59</cp:revision>
  <dcterms:modified xsi:type="dcterms:W3CDTF">2015-10-24T14:00:59Z</dcterms:modified>
</cp:coreProperties>
</file>