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5" r:id="rId2"/>
    <p:sldMasterId id="2147483657" r:id="rId3"/>
  </p:sldMasterIdLst>
  <p:sldIdLst>
    <p:sldId id="256" r:id="rId4"/>
    <p:sldId id="257" r:id="rId5"/>
    <p:sldId id="278" r:id="rId6"/>
    <p:sldId id="266" r:id="rId7"/>
    <p:sldId id="277" r:id="rId8"/>
    <p:sldId id="267" r:id="rId9"/>
    <p:sldId id="260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6FF99"/>
    <a:srgbClr val="00CC00"/>
    <a:srgbClr val="FFCCFF"/>
    <a:srgbClr val="FF66FF"/>
    <a:srgbClr val="FF00FF"/>
    <a:srgbClr val="CC00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7" autoAdjust="0"/>
    <p:restoredTop sz="94660"/>
  </p:normalViewPr>
  <p:slideViewPr>
    <p:cSldViewPr>
      <p:cViewPr varScale="1">
        <p:scale>
          <a:sx n="84" d="100"/>
          <a:sy n="84" d="100"/>
        </p:scale>
        <p:origin x="15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7449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450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C722CA-9A1B-404C-994D-C8779FFB4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96237-AC56-4E3B-8254-0D0BD18B9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17DCB-BB12-4A15-B890-01A97F58E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143000"/>
            <a:ext cx="7772400" cy="21558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447800"/>
          </a:xfrm>
        </p:spPr>
        <p:txBody>
          <a:bodyPr/>
          <a:lstStyle>
            <a:lvl1pPr marL="0" indent="0" algn="ctr">
              <a:buFontTx/>
              <a:buNone/>
              <a:defRPr sz="4400"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1BCF2912-2A6D-4991-976D-CDCB22F2A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B502A-EAD8-4E83-9053-0FBCC4DC7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2077E-B454-4A02-A28B-92EC11605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146C5-D451-41A9-8748-4367851DE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12D9B-FC6A-4505-A704-9159ED394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3CC8D-6F9B-415A-9706-461B80857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151CE-B7CF-4589-A31B-7AE159AA6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CD2EF-D2AF-4213-806A-8EA3A9E9B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75244-A185-45F4-B8F9-CEBE8147B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40F6-80C0-4723-8259-16349AC46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5C118-E56E-403F-8D02-D60F55408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9E497-A155-4721-BF44-917C684A5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A8699-B045-490E-B599-E4E875D7E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143000"/>
            <a:ext cx="7772400" cy="21558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447800"/>
          </a:xfrm>
        </p:spPr>
        <p:txBody>
          <a:bodyPr/>
          <a:lstStyle>
            <a:lvl1pPr marL="0" indent="0" algn="ctr">
              <a:buFontTx/>
              <a:buNone/>
              <a:defRPr sz="4400"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F29DCE62-334A-4D0E-8F09-9074C1946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E6C72-2421-40DE-A850-EDA68F40F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63EDF-27BE-4E30-BA0F-2E973FFD0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2B5BA-E40B-4D2F-8B0B-193F3721E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3EBA9-4EFF-4E01-91BC-EF7D2AE6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B97D1-8E7E-40E6-9719-083DC8DAB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D13B4-C03D-4663-AA5E-3942310F5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AB7F3-9A4A-4132-8D50-05E4474BD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C4766-263F-45B8-A75E-84832FD0D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A7E7-C392-46DE-B7DC-31AD6A17A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6200E-C91B-4A7D-911F-62779E2BF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7EB57-E3D9-476B-9203-F4847A54B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4CC9B-D38B-4EA3-9AB8-CD9486DB0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73D3F-9B12-4BB2-AC85-B30451FE8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417DA-426A-4CC1-8EB1-011DE7460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DA6CA-52CB-49F2-98B2-C8CBB6654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A9B4A-969D-4F3E-B1A6-164C91FED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2D599-0A8D-4BA9-9BC4-CB89B54B8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ABC13-E0EE-4777-A8F4-6C0579251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5F799-09D8-407F-89EE-17876AE24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8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6400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1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2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3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4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5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6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7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8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9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0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1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2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3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4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5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6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7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8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9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0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1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2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3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4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6425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26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427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2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29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40EF265-B759-45D2-AC46-B092D6E9A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629400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BCEB27D-339E-4826-91F0-D0DC24F27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629400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FBC947-68C6-44E9-BE60-F1C71F811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0" Type="http://schemas.openxmlformats.org/officeDocument/2006/relationships/slide" Target="slide2.xml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5" Type="http://schemas.openxmlformats.org/officeDocument/2006/relationships/slide" Target="slide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2"/>
            </a:gs>
            <a:gs pos="100000">
              <a:schemeClr val="bg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838200" y="428604"/>
            <a:ext cx="7734328" cy="3071834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scene3d>
            <a:camera prst="legacyObliqueBottom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>
            <a:flatTx/>
          </a:bodyPr>
          <a:lstStyle/>
          <a:p>
            <a:pPr eaLnBrk="1" hangingPunct="1"/>
            <a:r>
              <a:rPr lang="ru-RU" sz="4800" dirty="0" smtClean="0"/>
              <a:t>Гражданская оборона  составная часть обороноспособности страны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786190"/>
            <a:ext cx="6400800" cy="1447800"/>
          </a:xfrm>
        </p:spPr>
        <p:txBody>
          <a:bodyPr/>
          <a:lstStyle/>
          <a:p>
            <a:r>
              <a:rPr lang="ru-RU" sz="4000" dirty="0" smtClean="0"/>
              <a:t>Средства индивидуальной защиты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43438" y="5500702"/>
            <a:ext cx="4102100" cy="11557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Автор: Нурмухамедов А.Ф.</a:t>
            </a:r>
          </a:p>
          <a:p>
            <a:pPr algn="ctr"/>
            <a:r>
              <a:rPr lang="ru-RU" dirty="0" smtClean="0"/>
              <a:t>М</a:t>
            </a:r>
            <a:r>
              <a:rPr lang="ru-RU" dirty="0"/>
              <a:t>Б</a:t>
            </a:r>
            <a:r>
              <a:rPr lang="ru-RU" dirty="0" smtClean="0"/>
              <a:t>ОУ «Гимназия 3» </a:t>
            </a:r>
            <a:r>
              <a:rPr lang="ru-RU" dirty="0" smtClean="0"/>
              <a:t>г. Казань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01000" cy="431800"/>
          </a:xfrm>
        </p:spPr>
        <p:txBody>
          <a:bodyPr/>
          <a:lstStyle/>
          <a:p>
            <a:pPr eaLnBrk="1" hangingPunct="1"/>
            <a:r>
              <a:rPr lang="ru-RU" sz="3400" smtClean="0"/>
              <a:t>Средства Индивидуальной Защиты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908050"/>
            <a:ext cx="8001000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300" dirty="0" smtClean="0"/>
              <a:t>Противогазы появились с появлением химического оружия, а именно в 1-ую мировую войну. 22 апреля 1915 года погибло 5 тыс. чел. и 10 </a:t>
            </a:r>
            <a:r>
              <a:rPr lang="ru-RU" sz="2300" dirty="0" err="1" smtClean="0"/>
              <a:t>тыс</a:t>
            </a:r>
            <a:r>
              <a:rPr lang="ru-RU" sz="2300" dirty="0" smtClean="0"/>
              <a:t> пострадало. Для защиты армии и населения нужно было надежное и доступное средство защиты.</a:t>
            </a:r>
          </a:p>
          <a:p>
            <a:pPr eaLnBrk="1" hangingPunct="1">
              <a:lnSpc>
                <a:spcPct val="90000"/>
              </a:lnSpc>
            </a:pPr>
            <a:r>
              <a:rPr lang="ru-RU" sz="2300" dirty="0" smtClean="0"/>
              <a:t>Развитие усовершенствований шло с появлением новых материалов и технологий, а также зависело от появления новых видов оружия массового поражения</a:t>
            </a:r>
          </a:p>
          <a:p>
            <a:pPr eaLnBrk="1" hangingPunct="1">
              <a:lnSpc>
                <a:spcPct val="90000"/>
              </a:lnSpc>
            </a:pPr>
            <a:endParaRPr lang="ru-RU" sz="2300" dirty="0" smtClean="0"/>
          </a:p>
        </p:txBody>
      </p:sp>
      <p:pic>
        <p:nvPicPr>
          <p:cNvPr id="5" name="Содержимое 6" descr="thumb_DSC_7583_s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235" y="3933056"/>
            <a:ext cx="3299721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6" descr="105377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4500" l="36000" r="69000"/>
                    </a14:imgEffect>
                  </a14:imgLayer>
                </a14:imgProps>
              </a:ext>
            </a:extLst>
          </a:blip>
          <a:srcRect l="29957" r="27790"/>
          <a:stretch/>
        </p:blipFill>
        <p:spPr>
          <a:xfrm>
            <a:off x="4935971" y="4084086"/>
            <a:ext cx="1125755" cy="266429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5194920" cy="579350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/>
              <a:t>К средствам индивидуальной защиты  относятся специальные приборы, предметы, обувь, одежда и лекарственные препараты, предназначенные для личного использования с целью предупреждения или уменьшения действия на организм человека поражающих факторов современного оружия, а также вредных факторов производства и окружающей среды.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Для </a:t>
            </a:r>
            <a:r>
              <a:rPr lang="ru-RU" sz="2400" dirty="0"/>
              <a:t>защиты органов дыхания используют фильтрующие и изолирующие противогазы, а также ватно-марлевые повязки.</a:t>
            </a:r>
          </a:p>
          <a:p>
            <a:pPr eaLnBrk="1" hangingPunct="1">
              <a:lnSpc>
                <a:spcPct val="90000"/>
              </a:lnSpc>
            </a:pPr>
            <a:endParaRPr lang="ru-RU" dirty="0"/>
          </a:p>
          <a:p>
            <a:endParaRPr lang="ru-RU" dirty="0"/>
          </a:p>
        </p:txBody>
      </p:sp>
      <p:pic>
        <p:nvPicPr>
          <p:cNvPr id="4" name="Содержимое 5" descr="kzu-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16632"/>
            <a:ext cx="2514961" cy="3302982"/>
          </a:xfrm>
          <a:prstGeom prst="rect">
            <a:avLst/>
          </a:prstGeom>
        </p:spPr>
      </p:pic>
      <p:pic>
        <p:nvPicPr>
          <p:cNvPr id="6" name="Содержимое 4" descr="0266138502.jpg"/>
          <p:cNvPicPr>
            <a:picLocks noChangeAspect="1"/>
          </p:cNvPicPr>
          <p:nvPr/>
        </p:nvPicPr>
        <p:blipFill rotWithShape="1">
          <a:blip r:embed="rId5"/>
          <a:srcRect l="8164" t="7735" r="9008" b="7055"/>
          <a:stretch/>
        </p:blipFill>
        <p:spPr>
          <a:xfrm>
            <a:off x="6061726" y="3212976"/>
            <a:ext cx="2847876" cy="272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3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Из истории противогаза</a:t>
            </a:r>
          </a:p>
        </p:txBody>
      </p:sp>
      <p:pic>
        <p:nvPicPr>
          <p:cNvPr id="9219" name="Picture 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700213"/>
            <a:ext cx="2947987" cy="2879725"/>
          </a:xfrm>
          <a:noFill/>
        </p:spPr>
      </p:pic>
      <p:pic>
        <p:nvPicPr>
          <p:cNvPr id="9220" name="Picture 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1268413"/>
            <a:ext cx="1903412" cy="2185987"/>
          </a:xfrm>
          <a:noFill/>
        </p:spPr>
      </p:pic>
      <p:pic>
        <p:nvPicPr>
          <p:cNvPr id="24581" name="Picture 5" descr="zelinsk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1476375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gas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1268413"/>
            <a:ext cx="16192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288" y="188913"/>
            <a:ext cx="14620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Для РАНЕНЫХ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2636838"/>
            <a:ext cx="2484437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____rkka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9700" y="4337050"/>
            <a:ext cx="12684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 descr="0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87675" y="4797425"/>
            <a:ext cx="161925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AutoShape 1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516563"/>
            <a:ext cx="576263" cy="5381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591" name="Picture 15" descr="ОБЩЕВОЙСКОВОЙ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35825" y="4610100"/>
            <a:ext cx="16573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2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12"/>
          <a:srcRect/>
          <a:stretch>
            <a:fillRect/>
          </a:stretch>
        </p:blipFill>
        <p:spPr>
          <a:xfrm>
            <a:off x="1258888" y="4670425"/>
            <a:ext cx="1628775" cy="21875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3762375" y="2619375"/>
          <a:ext cx="161925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Точечный рисунок" r:id="rId3" imgW="1619476" imgH="1619476" progId="Paint.Picture">
                  <p:embed/>
                </p:oleObj>
              </mc:Choice>
              <mc:Fallback>
                <p:oleObj name="Точечный рисунок" r:id="rId3" imgW="1619476" imgH="1619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75" y="2619375"/>
                        <a:ext cx="1619250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03" name="Picture 3" descr="C:\Documents and Settings\user\Мои документы\для школы\Библиотека ОБЖ\PRESENT\Средства индивидуальной защиты\{D41922DF-950F-4A50-BD90-35888999C7D0}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30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2195513" y="144463"/>
            <a:ext cx="4608512" cy="62071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000" b="1"/>
              <a:t>СИЗ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2071670" y="942945"/>
            <a:ext cx="3024188" cy="842981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ru-RU" b="1" dirty="0">
                <a:solidFill>
                  <a:srgbClr val="333300"/>
                </a:solidFill>
              </a:rPr>
              <a:t>Средства защиты органов дыхания и глаз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7019925" y="857232"/>
            <a:ext cx="1800225" cy="92869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ru-RU" b="1" dirty="0"/>
              <a:t>Средства защиты кожи</a:t>
            </a: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179388" y="1989138"/>
            <a:ext cx="2178034" cy="5048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 dirty="0"/>
              <a:t>диффузионные</a:t>
            </a: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2555874" y="1989138"/>
            <a:ext cx="2087563" cy="504825"/>
          </a:xfrm>
          <a:prstGeom prst="rect">
            <a:avLst/>
          </a:prstGeom>
          <a:solidFill>
            <a:srgbClr val="0033CC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 dirty="0"/>
              <a:t>фильтрующие</a:t>
            </a:r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4787900" y="1989138"/>
            <a:ext cx="2070116" cy="504825"/>
          </a:xfrm>
          <a:prstGeom prst="rect">
            <a:avLst/>
          </a:prstGeom>
          <a:solidFill>
            <a:srgbClr val="336600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66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/>
              <a:t>изолирующие</a:t>
            </a:r>
          </a:p>
        </p:txBody>
      </p:sp>
      <p:sp>
        <p:nvSpPr>
          <p:cNvPr id="10248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37413" y="2133600"/>
            <a:ext cx="1727200" cy="86518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ru-RU" b="1"/>
              <a:t>Защитные костюмы</a:t>
            </a:r>
          </a:p>
        </p:txBody>
      </p:sp>
      <p:sp>
        <p:nvSpPr>
          <p:cNvPr id="10249" name="Rectangl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2412" y="2781300"/>
            <a:ext cx="1533505" cy="1219204"/>
          </a:xfrm>
          <a:prstGeom prst="rect">
            <a:avLst/>
          </a:prstGeom>
          <a:solidFill>
            <a:srgbClr val="FF7C80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7C80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ru-RU" b="1" dirty="0"/>
              <a:t>Камера защитная детская</a:t>
            </a: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2339975" y="2852738"/>
            <a:ext cx="1223963" cy="1008062"/>
          </a:xfrm>
          <a:prstGeom prst="rect">
            <a:avLst/>
          </a:prstGeom>
          <a:solidFill>
            <a:srgbClr val="3366FF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ru-RU" b="1"/>
              <a:t>респираторы</a:t>
            </a:r>
          </a:p>
        </p:txBody>
      </p:sp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3779838" y="2852738"/>
            <a:ext cx="1363666" cy="1008062"/>
          </a:xfrm>
          <a:prstGeom prst="rect">
            <a:avLst/>
          </a:prstGeom>
          <a:solidFill>
            <a:srgbClr val="CC00CC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00CC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ru-RU" b="1" dirty="0"/>
              <a:t>противогазы</a:t>
            </a:r>
          </a:p>
        </p:txBody>
      </p:sp>
      <p:sp>
        <p:nvSpPr>
          <p:cNvPr id="10252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508625" y="2924175"/>
            <a:ext cx="1635143" cy="792163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/>
              <a:t>шланговые</a:t>
            </a:r>
          </a:p>
        </p:txBody>
      </p:sp>
      <p:sp>
        <p:nvSpPr>
          <p:cNvPr id="10253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56325" y="4005263"/>
            <a:ext cx="1916137" cy="720725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rgbClr val="333300"/>
                </a:solidFill>
              </a:rPr>
              <a:t>автономные</a:t>
            </a:r>
          </a:p>
        </p:txBody>
      </p:sp>
      <p:sp>
        <p:nvSpPr>
          <p:cNvPr id="10254" name="Rectangl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00562" y="4076700"/>
            <a:ext cx="1500197" cy="792163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ru-RU" b="1" dirty="0" smtClean="0"/>
              <a:t>Гражданские</a:t>
            </a:r>
            <a:endParaRPr lang="ru-RU" b="1" dirty="0"/>
          </a:p>
        </p:txBody>
      </p:sp>
      <p:sp>
        <p:nvSpPr>
          <p:cNvPr id="10255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143240" y="5013325"/>
            <a:ext cx="1428760" cy="792163"/>
          </a:xfrm>
          <a:prstGeom prst="rect">
            <a:avLst/>
          </a:prstGeom>
          <a:solidFill>
            <a:srgbClr val="FF66FF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ru-RU" b="1" dirty="0"/>
              <a:t>Промышленные</a:t>
            </a:r>
          </a:p>
        </p:txBody>
      </p:sp>
      <p:sp>
        <p:nvSpPr>
          <p:cNvPr id="10256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2000" y="5949950"/>
            <a:ext cx="1223963" cy="792163"/>
          </a:xfrm>
          <a:prstGeom prst="rect">
            <a:avLst/>
          </a:prstGeom>
          <a:solidFill>
            <a:srgbClr val="FFCCFF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rgbClr val="333300"/>
                </a:solidFill>
              </a:rPr>
              <a:t>военные</a:t>
            </a:r>
          </a:p>
        </p:txBody>
      </p:sp>
      <p:sp>
        <p:nvSpPr>
          <p:cNvPr id="10257" name="Rectangle 1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76375" y="4294188"/>
            <a:ext cx="1595427" cy="719137"/>
          </a:xfrm>
          <a:prstGeom prst="rect">
            <a:avLst/>
          </a:prstGeom>
          <a:solidFill>
            <a:srgbClr val="6699FF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ru-RU" b="1" dirty="0" err="1"/>
              <a:t>безклапанные</a:t>
            </a:r>
            <a:endParaRPr lang="ru-RU" b="1" dirty="0"/>
          </a:p>
        </p:txBody>
      </p:sp>
      <p:sp>
        <p:nvSpPr>
          <p:cNvPr id="10258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57158" y="5589588"/>
            <a:ext cx="1766917" cy="719137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rgbClr val="333300"/>
                </a:solidFill>
              </a:rPr>
              <a:t>С клапаном</a:t>
            </a:r>
          </a:p>
        </p:txBody>
      </p:sp>
      <p:cxnSp>
        <p:nvCxnSpPr>
          <p:cNvPr id="10259" name="AutoShape 21"/>
          <p:cNvCxnSpPr>
            <a:cxnSpLocks noChangeShapeType="1"/>
            <a:stCxn id="10242" idx="2"/>
            <a:endCxn id="10243" idx="0"/>
          </p:cNvCxnSpPr>
          <p:nvPr/>
        </p:nvCxnSpPr>
        <p:spPr bwMode="auto">
          <a:xfrm rot="5400000">
            <a:off x="3952882" y="396058"/>
            <a:ext cx="177770" cy="9160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0" name="AutoShape 23"/>
          <p:cNvCxnSpPr>
            <a:cxnSpLocks noChangeShapeType="1"/>
            <a:stCxn id="10242" idx="3"/>
            <a:endCxn id="10244" idx="0"/>
          </p:cNvCxnSpPr>
          <p:nvPr/>
        </p:nvCxnSpPr>
        <p:spPr bwMode="auto">
          <a:xfrm>
            <a:off x="6804025" y="454819"/>
            <a:ext cx="1116013" cy="4024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261" name="AutoShape 24"/>
          <p:cNvCxnSpPr>
            <a:cxnSpLocks noChangeShapeType="1"/>
            <a:stCxn id="10243" idx="1"/>
            <a:endCxn id="10245" idx="0"/>
          </p:cNvCxnSpPr>
          <p:nvPr/>
        </p:nvCxnSpPr>
        <p:spPr bwMode="auto">
          <a:xfrm rot="10800000" flipV="1">
            <a:off x="1268406" y="1364436"/>
            <a:ext cx="803265" cy="62470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262" name="AutoShape 25"/>
          <p:cNvCxnSpPr>
            <a:cxnSpLocks noChangeShapeType="1"/>
            <a:stCxn id="10243" idx="3"/>
            <a:endCxn id="10247" idx="0"/>
          </p:cNvCxnSpPr>
          <p:nvPr/>
        </p:nvCxnSpPr>
        <p:spPr bwMode="auto">
          <a:xfrm>
            <a:off x="5095858" y="1364436"/>
            <a:ext cx="727100" cy="62470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263" name="AutoShape 26"/>
          <p:cNvCxnSpPr>
            <a:cxnSpLocks noChangeShapeType="1"/>
            <a:stCxn id="10243" idx="2"/>
            <a:endCxn id="10246" idx="0"/>
          </p:cNvCxnSpPr>
          <p:nvPr/>
        </p:nvCxnSpPr>
        <p:spPr bwMode="auto">
          <a:xfrm rot="16200000" flipH="1">
            <a:off x="3490104" y="1879586"/>
            <a:ext cx="203212" cy="1589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264" name="AutoShape 27"/>
          <p:cNvCxnSpPr>
            <a:cxnSpLocks noChangeShapeType="1"/>
            <a:stCxn id="10245" idx="2"/>
            <a:endCxn id="10249" idx="0"/>
          </p:cNvCxnSpPr>
          <p:nvPr/>
        </p:nvCxnSpPr>
        <p:spPr bwMode="auto">
          <a:xfrm rot="5400000">
            <a:off x="1000117" y="2513011"/>
            <a:ext cx="287337" cy="24924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265" name="AutoShape 28"/>
          <p:cNvCxnSpPr>
            <a:cxnSpLocks noChangeShapeType="1"/>
            <a:stCxn id="10246" idx="2"/>
            <a:endCxn id="10250" idx="0"/>
          </p:cNvCxnSpPr>
          <p:nvPr/>
        </p:nvCxnSpPr>
        <p:spPr bwMode="auto">
          <a:xfrm rot="5400000">
            <a:off x="3096420" y="2349501"/>
            <a:ext cx="358775" cy="64769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6" name="AutoShape 29"/>
          <p:cNvCxnSpPr>
            <a:cxnSpLocks noChangeShapeType="1"/>
            <a:stCxn id="10246" idx="2"/>
            <a:endCxn id="10251" idx="0"/>
          </p:cNvCxnSpPr>
          <p:nvPr/>
        </p:nvCxnSpPr>
        <p:spPr bwMode="auto">
          <a:xfrm rot="16200000" flipH="1">
            <a:off x="3851276" y="2242342"/>
            <a:ext cx="358775" cy="86201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7" name="AutoShape 30"/>
          <p:cNvCxnSpPr>
            <a:cxnSpLocks noChangeShapeType="1"/>
            <a:stCxn id="10247" idx="2"/>
            <a:endCxn id="10252" idx="0"/>
          </p:cNvCxnSpPr>
          <p:nvPr/>
        </p:nvCxnSpPr>
        <p:spPr bwMode="auto">
          <a:xfrm rot="16200000" flipH="1">
            <a:off x="5859471" y="2457449"/>
            <a:ext cx="430212" cy="50323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8" name="AutoShape 31"/>
          <p:cNvCxnSpPr>
            <a:cxnSpLocks noChangeShapeType="1"/>
            <a:stCxn id="10252" idx="2"/>
            <a:endCxn id="10253" idx="0"/>
          </p:cNvCxnSpPr>
          <p:nvPr/>
        </p:nvCxnSpPr>
        <p:spPr bwMode="auto">
          <a:xfrm rot="16200000" flipH="1">
            <a:off x="6575833" y="3466701"/>
            <a:ext cx="288925" cy="7881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9" name="AutoShape 32"/>
          <p:cNvCxnSpPr>
            <a:cxnSpLocks noChangeShapeType="1"/>
            <a:stCxn id="10250" idx="2"/>
            <a:endCxn id="10257" idx="0"/>
          </p:cNvCxnSpPr>
          <p:nvPr/>
        </p:nvCxnSpPr>
        <p:spPr bwMode="auto">
          <a:xfrm rot="5400000">
            <a:off x="2396329" y="3738560"/>
            <a:ext cx="433388" cy="6778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70" name="AutoShape 33"/>
          <p:cNvCxnSpPr>
            <a:cxnSpLocks noChangeShapeType="1"/>
            <a:stCxn id="10257" idx="2"/>
            <a:endCxn id="10258" idx="0"/>
          </p:cNvCxnSpPr>
          <p:nvPr/>
        </p:nvCxnSpPr>
        <p:spPr bwMode="auto">
          <a:xfrm rot="5400000">
            <a:off x="1469222" y="4784720"/>
            <a:ext cx="576263" cy="103347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71" name="AutoShape 37"/>
          <p:cNvCxnSpPr>
            <a:cxnSpLocks noChangeShapeType="1"/>
            <a:stCxn id="10244" idx="2"/>
            <a:endCxn id="10248" idx="0"/>
          </p:cNvCxnSpPr>
          <p:nvPr/>
        </p:nvCxnSpPr>
        <p:spPr bwMode="auto">
          <a:xfrm rot="16200000" flipH="1">
            <a:off x="7836688" y="1869274"/>
            <a:ext cx="347675" cy="180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72" name="AutoShape 38"/>
          <p:cNvCxnSpPr>
            <a:cxnSpLocks noChangeShapeType="1"/>
            <a:stCxn id="10254" idx="1"/>
            <a:endCxn id="10255" idx="0"/>
          </p:cNvCxnSpPr>
          <p:nvPr/>
        </p:nvCxnSpPr>
        <p:spPr bwMode="auto">
          <a:xfrm rot="10800000" flipV="1">
            <a:off x="3857620" y="4472781"/>
            <a:ext cx="642942" cy="54054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0273" name="AutoShape 39"/>
          <p:cNvCxnSpPr>
            <a:cxnSpLocks noChangeShapeType="1"/>
            <a:stCxn id="10255" idx="3"/>
            <a:endCxn id="10256" idx="0"/>
          </p:cNvCxnSpPr>
          <p:nvPr/>
        </p:nvCxnSpPr>
        <p:spPr bwMode="auto">
          <a:xfrm>
            <a:off x="4572000" y="5409407"/>
            <a:ext cx="611982" cy="54054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0274" name="AutoShape 40"/>
          <p:cNvCxnSpPr>
            <a:cxnSpLocks noChangeShapeType="1"/>
            <a:stCxn id="10251" idx="3"/>
            <a:endCxn id="10254" idx="0"/>
          </p:cNvCxnSpPr>
          <p:nvPr/>
        </p:nvCxnSpPr>
        <p:spPr bwMode="auto">
          <a:xfrm>
            <a:off x="5143504" y="3356769"/>
            <a:ext cx="107157" cy="71993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contrast="30000"/>
          </a:blip>
          <a:srcRect t="13945" r="56270"/>
          <a:stretch>
            <a:fillRect/>
          </a:stretch>
        </p:blipFill>
        <p:spPr>
          <a:xfrm>
            <a:off x="2339975" y="836613"/>
            <a:ext cx="3841750" cy="5688012"/>
          </a:xfrm>
        </p:spPr>
      </p:pic>
      <p:sp>
        <p:nvSpPr>
          <p:cNvPr id="11267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6491288"/>
            <a:ext cx="2520950" cy="322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164288" y="1628800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КЗД 4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Респираторы безклапанные</a:t>
            </a:r>
          </a:p>
        </p:txBody>
      </p:sp>
      <p:pic>
        <p:nvPicPr>
          <p:cNvPr id="1229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960563"/>
            <a:ext cx="2416175" cy="2413000"/>
          </a:xfrm>
          <a:noFill/>
        </p:spPr>
      </p:pic>
      <p:pic>
        <p:nvPicPr>
          <p:cNvPr id="12292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635375" y="1700213"/>
            <a:ext cx="2776538" cy="2185987"/>
          </a:xfrm>
          <a:noFill/>
        </p:spPr>
      </p:pic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971550" y="4508500"/>
            <a:ext cx="1677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Лепесток 200</a:t>
            </a:r>
          </a:p>
        </p:txBody>
      </p:sp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4427538" y="4005263"/>
            <a:ext cx="1271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Сирия 3М</a:t>
            </a:r>
          </a:p>
        </p:txBody>
      </p:sp>
      <p:pic>
        <p:nvPicPr>
          <p:cNvPr id="12295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732588" y="2492375"/>
            <a:ext cx="2189162" cy="2189163"/>
          </a:xfrm>
          <a:noFill/>
        </p:spPr>
      </p:pic>
      <p:sp>
        <p:nvSpPr>
          <p:cNvPr id="12296" name="Text Box 16"/>
          <p:cNvSpPr txBox="1">
            <a:spLocks noChangeArrowheads="1"/>
          </p:cNvSpPr>
          <p:nvPr/>
        </p:nvSpPr>
        <p:spPr bwMode="auto">
          <a:xfrm>
            <a:off x="7092950" y="4797425"/>
            <a:ext cx="1525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Бриз (Кама)</a:t>
            </a:r>
          </a:p>
        </p:txBody>
      </p:sp>
      <p:sp>
        <p:nvSpPr>
          <p:cNvPr id="12297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6491288"/>
            <a:ext cx="2520950" cy="322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bstract5">
  <a:themeElements>
    <a:clrScheme name="Abstract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stract5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bstract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tract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tract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tract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tract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tract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tract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tract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tract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tract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tract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tract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bstract2">
  <a:themeElements>
    <a:clrScheme name="Abstrac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stract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bstrac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trac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trac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trac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trac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trac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trac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trac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trac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trac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trac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trac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537</TotalTime>
  <Words>189</Words>
  <Application>Microsoft Office PowerPoint</Application>
  <PresentationFormat>Экран (4:3)</PresentationFormat>
  <Paragraphs>32</Paragraphs>
  <Slides>8</Slides>
  <Notes>0</Notes>
  <HiddenSlides>2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Times New Roman</vt:lpstr>
      <vt:lpstr>Verdana</vt:lpstr>
      <vt:lpstr>Wingdings</vt:lpstr>
      <vt:lpstr>Соревнование</vt:lpstr>
      <vt:lpstr>Abstract5</vt:lpstr>
      <vt:lpstr>Abstract2</vt:lpstr>
      <vt:lpstr>Точечный рисунок</vt:lpstr>
      <vt:lpstr>Гражданская оборона  составная часть обороноспособности страны</vt:lpstr>
      <vt:lpstr>Средства Индивидуальной Защиты</vt:lpstr>
      <vt:lpstr>Презентация PowerPoint</vt:lpstr>
      <vt:lpstr>Из истории противогаза</vt:lpstr>
      <vt:lpstr>Презентация PowerPoint</vt:lpstr>
      <vt:lpstr>Презентация PowerPoint</vt:lpstr>
      <vt:lpstr>Презентация PowerPoint</vt:lpstr>
      <vt:lpstr>Респираторы безклапанные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Средства индивидуальной защиты</dc:title>
  <dc:creator>Альб</dc:creator>
  <cp:lastModifiedBy>ssd</cp:lastModifiedBy>
  <cp:revision>16</cp:revision>
  <dcterms:created xsi:type="dcterms:W3CDTF">2006-12-01T17:55:30Z</dcterms:created>
  <dcterms:modified xsi:type="dcterms:W3CDTF">2015-10-21T14:53:50Z</dcterms:modified>
</cp:coreProperties>
</file>