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148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2B5D6F-AEEB-46B6-B931-09A45E1D96D4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548680"/>
            <a:ext cx="373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МОУДОД школа искусств </a:t>
            </a:r>
          </a:p>
          <a:p>
            <a:r>
              <a:rPr lang="ru-RU" dirty="0" smtClean="0"/>
              <a:t>имени Н. А. Римского- Корсакова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1992" y="2492896"/>
            <a:ext cx="6315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Сергей Сергеевич Прокофьев</a:t>
            </a:r>
          </a:p>
          <a:p>
            <a:pPr algn="ctr"/>
            <a:r>
              <a:rPr lang="ru-RU" sz="3200" b="1" dirty="0" smtClean="0"/>
              <a:t>«Тарантелла»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861048"/>
            <a:ext cx="3097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подготовлена</a:t>
            </a:r>
          </a:p>
          <a:p>
            <a:r>
              <a:rPr lang="ru-RU" dirty="0"/>
              <a:t>у</a:t>
            </a:r>
            <a:r>
              <a:rPr lang="ru-RU" dirty="0" smtClean="0"/>
              <a:t>чащейся 6 класса</a:t>
            </a:r>
          </a:p>
          <a:p>
            <a:r>
              <a:rPr lang="ru-RU" dirty="0" smtClean="0"/>
              <a:t>Кузьминой Еленой,</a:t>
            </a:r>
          </a:p>
          <a:p>
            <a:r>
              <a:rPr lang="ru-RU" dirty="0"/>
              <a:t>к</a:t>
            </a:r>
            <a:r>
              <a:rPr lang="ru-RU" dirty="0" smtClean="0"/>
              <a:t>ласс преподавателя</a:t>
            </a:r>
          </a:p>
          <a:p>
            <a:r>
              <a:rPr lang="ru-RU" dirty="0" smtClean="0"/>
              <a:t>Мельниковой Т. 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5949280"/>
            <a:ext cx="109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Тихвин</a:t>
            </a:r>
          </a:p>
          <a:p>
            <a:r>
              <a:rPr lang="ru-RU" dirty="0" smtClean="0"/>
              <a:t>2012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8640"/>
            <a:ext cx="748883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100" y="476672"/>
            <a:ext cx="6860356" cy="5832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7083"/>
            <a:ext cx="6336704" cy="56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7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20688"/>
            <a:ext cx="62696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Литература:</a:t>
            </a:r>
          </a:p>
          <a:p>
            <a:endParaRPr lang="ru-RU" sz="2800" b="1" dirty="0"/>
          </a:p>
          <a:p>
            <a:r>
              <a:rPr lang="ru-RU" sz="1600" b="1" dirty="0" smtClean="0"/>
              <a:t>Нестьев И. «Жизнь С. Прокофьева», М., 1973</a:t>
            </a:r>
          </a:p>
          <a:p>
            <a:endParaRPr lang="ru-RU" sz="1600" b="1" dirty="0"/>
          </a:p>
          <a:p>
            <a:r>
              <a:rPr lang="ru-RU" sz="1600" b="1" dirty="0" smtClean="0"/>
              <a:t>Мартынов И. «С. Прокофьев. Жизнь и творчество», М.,1974</a:t>
            </a:r>
          </a:p>
          <a:p>
            <a:endParaRPr lang="ru-RU" sz="1600" b="1" dirty="0"/>
          </a:p>
          <a:p>
            <a:r>
              <a:rPr lang="ru-RU" sz="1600" b="1" dirty="0" smtClean="0"/>
              <a:t>Прокофьев С. С. «Автобиография». М., 1982</a:t>
            </a:r>
          </a:p>
          <a:p>
            <a:endParaRPr lang="ru-RU" sz="1600" b="1" dirty="0"/>
          </a:p>
          <a:p>
            <a:r>
              <a:rPr lang="ru-RU" sz="1600" b="1" dirty="0" smtClean="0"/>
              <a:t>Савкина Н. П. «С. С. Прокофьев», М., 1982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96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684" y="219364"/>
            <a:ext cx="3778632" cy="51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949280"/>
            <a:ext cx="4787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Сергей Сергеевич Прокофьев</a:t>
            </a:r>
          </a:p>
          <a:p>
            <a:pPr algn="ctr"/>
            <a:r>
              <a:rPr lang="ru-RU" sz="2400" b="1" dirty="0" smtClean="0"/>
              <a:t>1891 - 1953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698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6405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Великий советский композитор С. С. Прокофьев по праву</a:t>
            </a:r>
          </a:p>
          <a:p>
            <a:r>
              <a:rPr lang="ru-RU" sz="1600" b="1" dirty="0"/>
              <a:t>н</a:t>
            </a:r>
            <a:r>
              <a:rPr lang="ru-RU" sz="1600" b="1" dirty="0" smtClean="0"/>
              <a:t>азывается классиком </a:t>
            </a:r>
            <a:r>
              <a:rPr lang="en-US" sz="1600" b="1" dirty="0" smtClean="0"/>
              <a:t>XX</a:t>
            </a:r>
            <a:r>
              <a:rPr lang="ru-RU" sz="1600" b="1" dirty="0" smtClean="0"/>
              <a:t> века. Его музыка рождена живым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щущением времени. Он передал в своём творчестве строй</a:t>
            </a:r>
          </a:p>
          <a:p>
            <a:r>
              <a:rPr lang="ru-RU" sz="1600" b="1" dirty="0"/>
              <a:t>ч</a:t>
            </a:r>
            <a:r>
              <a:rPr lang="ru-RU" sz="1600" b="1" dirty="0" smtClean="0"/>
              <a:t>увств современников, веру в победу светлого начала в </a:t>
            </a:r>
          </a:p>
          <a:p>
            <a:r>
              <a:rPr lang="ru-RU" sz="1600" b="1" dirty="0"/>
              <a:t>ж</a:t>
            </a:r>
            <a:r>
              <a:rPr lang="ru-RU" sz="1600" b="1" dirty="0" smtClean="0"/>
              <a:t>изни.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2103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9487" y="249289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3920" y="2204864"/>
            <a:ext cx="5757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Прокофьев – смелый художник – новатор. Он открыл</a:t>
            </a:r>
          </a:p>
          <a:p>
            <a:r>
              <a:rPr lang="ru-RU" sz="1600" b="1" dirty="0" smtClean="0"/>
              <a:t>«новые миры» в музыке – в области мелодии, ритма, </a:t>
            </a:r>
          </a:p>
          <a:p>
            <a:r>
              <a:rPr lang="ru-RU" sz="1600" b="1" dirty="0"/>
              <a:t>г</a:t>
            </a:r>
            <a:r>
              <a:rPr lang="ru-RU" sz="1600" b="1" dirty="0" smtClean="0"/>
              <a:t>армонии, инструментовки.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78904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6700" y="3973706"/>
            <a:ext cx="5920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Творчеств</a:t>
            </a:r>
            <a:r>
              <a:rPr lang="ru-RU" b="1" dirty="0" smtClean="0"/>
              <a:t>о  Прокофьева многогранно. Его музыка</a:t>
            </a:r>
          </a:p>
          <a:p>
            <a:r>
              <a:rPr lang="ru-RU" b="1" dirty="0" smtClean="0"/>
              <a:t>поражает богатством образов: лирика и эпос,</a:t>
            </a:r>
          </a:p>
          <a:p>
            <a:r>
              <a:rPr lang="ru-RU" b="1" dirty="0" smtClean="0"/>
              <a:t> трагедия и комедия.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9487" y="580526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03921" y="5589240"/>
            <a:ext cx="54216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  <a:r>
              <a:rPr lang="ru-RU" sz="1600" b="1" dirty="0" smtClean="0"/>
              <a:t>рокофьев писал сложнейшие произведения для 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зрослых и детскую музыку предназначенную для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амых маленьких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9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5098"/>
            <a:ext cx="3744416" cy="312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3933056"/>
            <a:ext cx="6271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«Я – проявление жизни, которая даёт мне силы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опротивляться всему недуховному».</a:t>
            </a:r>
          </a:p>
          <a:p>
            <a:pPr algn="r"/>
            <a:r>
              <a:rPr lang="ru-RU" sz="2000" b="1" dirty="0" smtClean="0"/>
              <a:t>С. Прокофьев.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705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37428"/>
            <a:ext cx="3721100" cy="50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548680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Цикл «Детская музыка» был написан в 1935 году. Летом,</a:t>
            </a:r>
          </a:p>
          <a:p>
            <a:r>
              <a:rPr lang="ru-RU" sz="1400" b="1" dirty="0"/>
              <a:t>о</a:t>
            </a:r>
            <a:r>
              <a:rPr lang="ru-RU" sz="1400" b="1" dirty="0" smtClean="0"/>
              <a:t>дновременно с «Ромео и Джульеттой» Прокофьев сочинял</a:t>
            </a:r>
          </a:p>
          <a:p>
            <a:r>
              <a:rPr lang="ru-RU" sz="1400" b="1" dirty="0"/>
              <a:t>л</a:t>
            </a:r>
            <a:r>
              <a:rPr lang="ru-RU" sz="1400" b="1" dirty="0" smtClean="0"/>
              <a:t>ёгкие пьески для детей. К осени их набралась целая дюжина, </a:t>
            </a:r>
          </a:p>
          <a:p>
            <a:r>
              <a:rPr lang="ru-RU" sz="1400" b="1" dirty="0"/>
              <a:t>к</a:t>
            </a:r>
            <a:r>
              <a:rPr lang="ru-RU" sz="1400" b="1" dirty="0" smtClean="0"/>
              <a:t>оторая и составила  цикл. Создатель подошёл к его написанию как</a:t>
            </a:r>
          </a:p>
          <a:p>
            <a:r>
              <a:rPr lang="ru-RU" sz="1400" b="1" dirty="0"/>
              <a:t>к</a:t>
            </a:r>
            <a:r>
              <a:rPr lang="ru-RU" sz="1400" b="1" dirty="0" smtClean="0"/>
              <a:t>омпозитор</a:t>
            </a:r>
            <a:r>
              <a:rPr lang="en-US" sz="1400" b="1" dirty="0" smtClean="0"/>
              <a:t> XX</a:t>
            </a:r>
            <a:r>
              <a:rPr lang="ru-RU" sz="1400" b="1" dirty="0" smtClean="0"/>
              <a:t>  века – композитор – новатор.</a:t>
            </a:r>
          </a:p>
          <a:p>
            <a:r>
              <a:rPr lang="ru-RU" sz="1400" b="1" dirty="0" smtClean="0"/>
              <a:t>Прокофьев точно почувствовал образы и интонации, близкие</a:t>
            </a:r>
          </a:p>
          <a:p>
            <a:r>
              <a:rPr lang="ru-RU" sz="1400" b="1" dirty="0" smtClean="0"/>
              <a:t>детям. Это акварельные зарисовки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«Утро», «Вечер», «Дождь и радуга»</a:t>
            </a:r>
            <a:r>
              <a:rPr lang="en-US" sz="1400" b="1" dirty="0" smtClean="0"/>
              <a:t>),</a:t>
            </a:r>
            <a:r>
              <a:rPr lang="ru-RU" sz="1400" b="1" dirty="0" smtClean="0"/>
              <a:t> живые сцены детских игр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«Марш», «Пятнашки»</a:t>
            </a:r>
            <a:r>
              <a:rPr lang="en-US" sz="1400" b="1" dirty="0" smtClean="0"/>
              <a:t>)</a:t>
            </a:r>
            <a:r>
              <a:rPr lang="ru-RU" sz="1400" b="1" dirty="0" smtClean="0"/>
              <a:t>, танцевальные пьесы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«Вальс», «Тарантелла»</a:t>
            </a:r>
            <a:r>
              <a:rPr lang="en-US" sz="1400" b="1" dirty="0" smtClean="0"/>
              <a:t>)</a:t>
            </a:r>
            <a:r>
              <a:rPr lang="ru-RU" sz="1400" b="1" dirty="0" smtClean="0"/>
              <a:t>, детские переживания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«Сказочка», «Раскаяние»</a:t>
            </a:r>
            <a:r>
              <a:rPr lang="en-US" sz="1400" b="1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00" y="3429000"/>
            <a:ext cx="1905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44" y="1689435"/>
            <a:ext cx="4574596" cy="4691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476672"/>
            <a:ext cx="60151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Все двенадцать пьес имеют чётко выраженную</a:t>
            </a:r>
          </a:p>
          <a:p>
            <a:pPr algn="ctr"/>
            <a:r>
              <a:rPr lang="ru-RU" sz="1600" b="1" dirty="0" smtClean="0"/>
              <a:t>трёхчастность строения. Пьесы сюиты композиционно</a:t>
            </a:r>
          </a:p>
          <a:p>
            <a:pPr algn="ctr"/>
            <a:r>
              <a:rPr lang="ru-RU" sz="1600" b="1" dirty="0" smtClean="0"/>
              <a:t> связаны, их объединяет сюжетная линия музыкального</a:t>
            </a:r>
          </a:p>
          <a:p>
            <a:pPr algn="ctr"/>
            <a:r>
              <a:rPr lang="ru-RU" sz="1600" b="1" dirty="0" smtClean="0"/>
              <a:t> повествования, описывающего события дня ребёнка – </a:t>
            </a:r>
          </a:p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 утра и до вечера.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9450" y="2170406"/>
            <a:ext cx="444455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Тарантелла» - четвёртая пьеса цикла.</a:t>
            </a:r>
          </a:p>
          <a:p>
            <a:r>
              <a:rPr lang="ru-RU" sz="1600" b="1" dirty="0" smtClean="0"/>
              <a:t>Это итальянский народный танец в 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опровождении гитары, </a:t>
            </a:r>
            <a:r>
              <a:rPr lang="ru-RU" sz="1600" b="1" dirty="0"/>
              <a:t>т</a:t>
            </a:r>
            <a:r>
              <a:rPr lang="ru-RU" sz="1600" b="1" dirty="0" smtClean="0"/>
              <a:t>амбурина и</a:t>
            </a:r>
          </a:p>
          <a:p>
            <a:r>
              <a:rPr lang="ru-RU" sz="1600" b="1" dirty="0"/>
              <a:t>к</a:t>
            </a:r>
            <a:r>
              <a:rPr lang="ru-RU" sz="1600" b="1" dirty="0" smtClean="0"/>
              <a:t>астаньет. Музыкальный размер 6/8, 3/8.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С историей Тарантеллы связано много 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легенд. Танец считался единственным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средством излечения при укусе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тарантула. По </a:t>
            </a:r>
            <a:r>
              <a:rPr lang="ru-RU" sz="1600" b="1" dirty="0"/>
              <a:t>И</a:t>
            </a:r>
            <a:r>
              <a:rPr lang="ru-RU" sz="1600" b="1" dirty="0" smtClean="0"/>
              <a:t>талии странствовали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специальные оркестры, под игру</a:t>
            </a:r>
          </a:p>
          <a:p>
            <a:r>
              <a:rPr lang="ru-RU" sz="1600" b="1" dirty="0" smtClean="0"/>
              <a:t>  которых танцевали больные люди.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Музыка обычно импровизировалась.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И основе танца лежит один мотив или</a:t>
            </a:r>
          </a:p>
          <a:p>
            <a:r>
              <a:rPr lang="ru-RU" sz="1600" b="1" dirty="0"/>
              <a:t>р</a:t>
            </a:r>
            <a:r>
              <a:rPr lang="ru-RU" sz="1600" b="1" dirty="0" smtClean="0"/>
              <a:t>итмическая фигура, повторение</a:t>
            </a:r>
          </a:p>
          <a:p>
            <a:r>
              <a:rPr lang="ru-RU" sz="1600" b="1" dirty="0"/>
              <a:t>к</a:t>
            </a:r>
            <a:r>
              <a:rPr lang="ru-RU" sz="1600" b="1" dirty="0" smtClean="0"/>
              <a:t>оторой оказывало завораживающее</a:t>
            </a:r>
          </a:p>
          <a:p>
            <a:r>
              <a:rPr lang="ru-RU" dirty="0"/>
              <a:t>действие</a:t>
            </a:r>
            <a:r>
              <a:rPr lang="ru-RU" sz="1600" b="1" dirty="0" smtClean="0"/>
              <a:t> на танцующих.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607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"/>
            <a:ext cx="3312368" cy="3676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382860"/>
            <a:ext cx="37160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Пьеса написана в трёхчастной форме. Музыка крайних разделов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тмечена упругостью ритма и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тремительностью, присущей темпераментному итальянскому</a:t>
            </a:r>
          </a:p>
          <a:p>
            <a:r>
              <a:rPr lang="ru-RU" sz="1600" b="1" dirty="0"/>
              <a:t>т</a:t>
            </a:r>
            <a:r>
              <a:rPr lang="ru-RU" sz="1600" b="1" dirty="0" smtClean="0"/>
              <a:t>анцу. С первых же нот непрерывное движение триолей даёт пульсацию всему произведению.</a:t>
            </a:r>
          </a:p>
          <a:p>
            <a:r>
              <a:rPr lang="ru-RU" sz="1600" b="1" dirty="0" smtClean="0"/>
              <a:t>Яркий контраст привносит в музыку этой пьесы  мелодия среднего раздела, полная  мягкого юмора и улыбки.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1" y="4149080"/>
            <a:ext cx="731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Основная тональность произведения –</a:t>
            </a:r>
            <a:r>
              <a:rPr lang="en-US" sz="1600" b="1" dirty="0" smtClean="0"/>
              <a:t>d-moll</a:t>
            </a:r>
            <a:r>
              <a:rPr lang="ru-RU" sz="1600" b="1" dirty="0" smtClean="0"/>
              <a:t>, а середина написана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 одноименном мажоре. Благодаря этому приёму, композитор смог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ярко воплотить смену настроения, но несмотря на это, между разделами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сё равно наблюдается связь </a:t>
            </a:r>
            <a:r>
              <a:rPr lang="en-US" sz="1600" b="1" dirty="0" smtClean="0"/>
              <a:t>(</a:t>
            </a:r>
            <a:r>
              <a:rPr lang="ru-RU" sz="1600" b="1" dirty="0" smtClean="0"/>
              <a:t>ритмическая и фактурная</a:t>
            </a:r>
            <a:r>
              <a:rPr lang="en-US" sz="1600" b="1" dirty="0" smtClean="0"/>
              <a:t>)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487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0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0"/>
            <a:ext cx="5203160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206" y="3717032"/>
            <a:ext cx="76774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Круг интересов Прокофьева не ограничивался только музыкой и был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громен – живопись, литература, философия, кино, </a:t>
            </a:r>
            <a:r>
              <a:rPr lang="ru-RU" sz="1600" b="1" dirty="0"/>
              <a:t>м</a:t>
            </a:r>
            <a:r>
              <a:rPr lang="ru-RU" sz="1600" b="1" dirty="0" smtClean="0"/>
              <a:t>ода. Будучи</a:t>
            </a:r>
          </a:p>
          <a:p>
            <a:r>
              <a:rPr lang="ru-RU" sz="1600" b="1" dirty="0"/>
              <a:t>ч</a:t>
            </a:r>
            <a:r>
              <a:rPr lang="ru-RU" sz="1600" b="1" dirty="0" smtClean="0"/>
              <a:t>резвычайно разностороннею личностью. Он ярко отметил себя во</a:t>
            </a:r>
          </a:p>
          <a:p>
            <a:r>
              <a:rPr lang="ru-RU" sz="1600" b="1" dirty="0"/>
              <a:t>м</a:t>
            </a:r>
            <a:r>
              <a:rPr lang="ru-RU" sz="1600" b="1" dirty="0" smtClean="0"/>
              <a:t>ногих областях культурной жизни того времени. Сергей Сергеевич</a:t>
            </a:r>
          </a:p>
          <a:p>
            <a:r>
              <a:rPr lang="ru-RU" sz="1600" b="1" dirty="0"/>
              <a:t>б</a:t>
            </a:r>
            <a:r>
              <a:rPr lang="ru-RU" sz="1600" b="1" dirty="0" smtClean="0"/>
              <a:t>ыл талантливым шахматистом и, если бы не главное дело жизни,</a:t>
            </a:r>
          </a:p>
          <a:p>
            <a:r>
              <a:rPr lang="ru-RU" sz="1600" b="1" dirty="0"/>
              <a:t>м</a:t>
            </a:r>
            <a:r>
              <a:rPr lang="ru-RU" sz="1600" b="1" dirty="0" smtClean="0"/>
              <a:t>ог легко взойти и на шахматный Олимп. Кстати, и в шахматах он был </a:t>
            </a:r>
          </a:p>
          <a:p>
            <a:r>
              <a:rPr lang="ru-RU" sz="1600" b="1" dirty="0"/>
              <a:t>г</a:t>
            </a:r>
            <a:r>
              <a:rPr lang="ru-RU" sz="1600" b="1" dirty="0" smtClean="0"/>
              <a:t>ениальным новатором – ему принадлежит создание «девятерных</a:t>
            </a:r>
          </a:p>
          <a:p>
            <a:r>
              <a:rPr lang="ru-RU" sz="1600" b="1" dirty="0"/>
              <a:t>ш</a:t>
            </a:r>
            <a:r>
              <a:rPr lang="ru-RU" sz="1600" b="1" dirty="0" smtClean="0"/>
              <a:t>ахмат». Даже простое общение со своими современниками Прокофьев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ревращал в искусство. Пример тому – его «Деревянная  книга». Это </a:t>
            </a:r>
          </a:p>
          <a:p>
            <a:r>
              <a:rPr lang="ru-RU" sz="1600" b="1" dirty="0" smtClean="0"/>
              <a:t>Уникальное собрание высказываний выдающихся людей.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4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476672"/>
            <a:ext cx="73895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4BDAE3-7B6F-42F9-A29F-FB528BFE8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198</TotalTime>
  <Words>640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CSC(2)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18</cp:revision>
  <dcterms:created xsi:type="dcterms:W3CDTF">2012-01-21T14:56:24Z</dcterms:created>
  <dcterms:modified xsi:type="dcterms:W3CDTF">2014-05-14T06:37:59Z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TC030005980</vt:lpwstr>
  </property>
</Properties>
</file>