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97" r:id="rId2"/>
    <p:sldId id="295" r:id="rId3"/>
    <p:sldId id="257" r:id="rId4"/>
    <p:sldId id="260" r:id="rId5"/>
    <p:sldId id="259" r:id="rId6"/>
    <p:sldId id="266" r:id="rId7"/>
    <p:sldId id="269" r:id="rId8"/>
    <p:sldId id="271" r:id="rId9"/>
    <p:sldId id="267" r:id="rId10"/>
    <p:sldId id="268" r:id="rId11"/>
    <p:sldId id="272" r:id="rId12"/>
    <p:sldId id="274" r:id="rId13"/>
    <p:sldId id="275" r:id="rId14"/>
    <p:sldId id="286" r:id="rId15"/>
    <p:sldId id="287" r:id="rId16"/>
    <p:sldId id="288" r:id="rId17"/>
    <p:sldId id="289" r:id="rId18"/>
    <p:sldId id="290" r:id="rId19"/>
    <p:sldId id="276" r:id="rId20"/>
    <p:sldId id="273" r:id="rId21"/>
    <p:sldId id="277" r:id="rId22"/>
    <p:sldId id="278" r:id="rId23"/>
    <p:sldId id="279" r:id="rId24"/>
    <p:sldId id="284" r:id="rId25"/>
    <p:sldId id="280" r:id="rId26"/>
    <p:sldId id="281" r:id="rId27"/>
    <p:sldId id="282" r:id="rId28"/>
    <p:sldId id="285" r:id="rId29"/>
    <p:sldId id="283" r:id="rId30"/>
    <p:sldId id="291" r:id="rId31"/>
    <p:sldId id="292" r:id="rId32"/>
    <p:sldId id="293" r:id="rId33"/>
    <p:sldId id="261" r:id="rId34"/>
    <p:sldId id="264" r:id="rId35"/>
    <p:sldId id="263" r:id="rId36"/>
    <p:sldId id="262" r:id="rId37"/>
    <p:sldId id="265" r:id="rId38"/>
    <p:sldId id="298"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410"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20"/>
    </p:cViewPr>
  </p:sorterViewPr>
  <p:notesViewPr>
    <p:cSldViewPr>
      <p:cViewPr varScale="1">
        <p:scale>
          <a:sx n="40" d="100"/>
          <a:sy n="40" d="100"/>
        </p:scale>
        <p:origin x="-2012" y="-5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7651F0F-7BE4-4538-9D0A-71525F8E97A4}" type="datetimeFigureOut">
              <a:rPr lang="ru-RU"/>
              <a:pPr>
                <a:defRPr/>
              </a:pPr>
              <a:t>09.12.2013</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E6A0477-2A31-4719-A02A-DD8EFB166586}"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2247A8-DC2C-4E5B-AE11-BF63171324C5}" type="datetimeFigureOut">
              <a:rPr lang="ru-RU"/>
              <a:pPr>
                <a:defRPr/>
              </a:pPr>
              <a:t>09.12.2013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E47ABBC-6B99-4906-B33F-BF552EAF89BC}"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r>
              <a:rPr lang="ru-RU" smtClean="0"/>
              <a:t>Форма государства</a:t>
            </a:r>
          </a:p>
        </p:txBody>
      </p:sp>
      <p:sp>
        <p:nvSpPr>
          <p:cNvPr id="419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979EB1-5D24-4E71-B330-9C53E0EB91FC}" type="slidenum">
              <a:rPr lang="ru-RU" smtClean="0"/>
              <a:pPr/>
              <a:t>20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0EA8CE-EF73-4400-B67A-2D64C0166822}" type="slidenum">
              <a:rPr lang="ru-RU"/>
              <a:pPr>
                <a:defRPr/>
              </a:pPr>
              <a:t>‹#›</a:t>
            </a:fld>
            <a:endParaRPr lang="ru-RU" dirty="0"/>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6D2226-5F5D-4354-B4A7-34EF599C6416}" type="slidenum">
              <a:rPr lang="ru-RU"/>
              <a:pPr>
                <a:defRPr/>
              </a:pPr>
              <a:t>‹#›</a:t>
            </a:fld>
            <a:endParaRPr lang="ru-RU" dirty="0"/>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2F493F-72AB-4FE4-A84A-F6C712E34434}" type="slidenum">
              <a:rPr lang="ru-RU"/>
              <a:pPr>
                <a:defRPr/>
              </a:pPr>
              <a:t>‹#›</a:t>
            </a:fld>
            <a:endParaRPr lang="ru-RU" dirty="0"/>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BCF6F5-F1D0-4F89-86C0-5E8D64E58081}" type="slidenum">
              <a:rPr lang="ru-RU"/>
              <a:pPr>
                <a:defRPr/>
              </a:pPr>
              <a:t>‹#›</a:t>
            </a:fld>
            <a:endParaRPr lang="ru-RU" dirty="0"/>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FF4289-24D0-4B8C-9A5C-7167330C632B}" type="slidenum">
              <a:rPr lang="ru-RU"/>
              <a:pPr>
                <a:defRPr/>
              </a:pPr>
              <a:t>‹#›</a:t>
            </a:fld>
            <a:endParaRPr lang="ru-RU" dirty="0"/>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EE3BAA4-49F5-4D1A-B1AA-CE950CBC7F1C}" type="slidenum">
              <a:rPr lang="ru-RU"/>
              <a:pPr>
                <a:defRPr/>
              </a:pPr>
              <a:t>‹#›</a:t>
            </a:fld>
            <a:endParaRPr lang="ru-RU" dirty="0"/>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CE2EEF5-B2D3-4123-886F-E375BD4A8CFB}" type="slidenum">
              <a:rPr lang="ru-RU"/>
              <a:pPr>
                <a:defRPr/>
              </a:pPr>
              <a:t>‹#›</a:t>
            </a:fld>
            <a:endParaRPr lang="ru-RU" dirty="0"/>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DE9B50-6EBB-496C-AF50-2684F94E248D}" type="slidenum">
              <a:rPr lang="ru-RU"/>
              <a:pPr>
                <a:defRPr/>
              </a:pPr>
              <a:t>‹#›</a:t>
            </a:fld>
            <a:endParaRPr lang="ru-RU" dirty="0"/>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B084DB9-F5AC-47A4-8439-5D36A430A59A}" type="slidenum">
              <a:rPr lang="ru-RU"/>
              <a:pPr>
                <a:defRPr/>
              </a:pPr>
              <a:t>‹#›</a:t>
            </a:fld>
            <a:endParaRPr lang="ru-RU" dirty="0"/>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99B8BD-408F-4505-B33D-91E5ED619108}" type="slidenum">
              <a:rPr lang="ru-RU"/>
              <a:pPr>
                <a:defRPr/>
              </a:pPr>
              <a:t>‹#›</a:t>
            </a:fld>
            <a:endParaRPr lang="ru-RU" dirty="0"/>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FEFA7B-9462-463A-8344-30A9A6949220}" type="slidenum">
              <a:rPr lang="ru-RU"/>
              <a:pPr>
                <a:defRPr/>
              </a:pPr>
              <a:t>‹#›</a:t>
            </a:fld>
            <a:endParaRPr lang="ru-RU" dirty="0"/>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8134B8-1E56-481D-8266-3BEBC43C57A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ru.wikipedia.org/wiki/%D0%A0%D0%BE%D1%81%D1%81%D0%B8%D0%B9%D1%81%D0%BA%D0%B0%D1%8F_%D0%A4%D0%B5%D0%B4%D0%B5%D1%80%D0%B0%D1%86%D0%B8%D1%8F" TargetMode="External"/><Relationship Id="rId7" Type="http://schemas.openxmlformats.org/officeDocument/2006/relationships/image" Target="../media/image13.jpeg"/><Relationship Id="rId2" Type="http://schemas.openxmlformats.org/officeDocument/2006/relationships/hyperlink" Target="http://ru.wikipedia.org/wiki/%D0%93%D0%BE%D1%81%D1%83%D0%B4%D0%B0%D1%80%D1%81%D1%82%D0%B2%D0%B5%D0%BD%D0%BD%D1%8B%D0%B5_%D0%B4%D0%BE%D0%BB%D0%B6%D0%BD%D0%BE%D1%81%D1%82%D0%B8_%D0%A0%D0%BE%D1%81%D1%81%D0%B8%D0%B9%D1%81%D0%BA%D0%BE%D0%B9_%D0%A4%D0%B5%D0%B4%D0%B5%D1%80%D0%B0%D1%86%D0%B8%D0%B8" TargetMode="External"/><Relationship Id="rId1" Type="http://schemas.openxmlformats.org/officeDocument/2006/relationships/slideLayout" Target="../slideLayouts/slideLayout9.xml"/><Relationship Id="rId6" Type="http://schemas.openxmlformats.org/officeDocument/2006/relationships/hyperlink" Target="//commons.wikimedia.org/wiki/File:Vladimir_Putin_12015.jpg?uselang=ru" TargetMode="External"/><Relationship Id="rId5" Type="http://schemas.openxmlformats.org/officeDocument/2006/relationships/hyperlink" Target="http://ru.wikipedia.org/wiki/%D0%93%D0%BB%D0%B0%D0%B2%D0%B0_%D0%B3%D0%BE%D1%81%D1%83%D0%B4%D0%B0%D1%80%D1%81%D1%82%D0%B2%D0%B0" TargetMode="External"/><Relationship Id="rId4" Type="http://schemas.openxmlformats.org/officeDocument/2006/relationships/hyperlink" Target="http://ru.wikipedia.org/wiki/%D0%9F%D1%80%D0%B5%D0%B7%D0%B8%D0%B4%D0%B5%D0%BD%D1%82"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95%D0%BB%D1%8C%D1%86%D0%B8%D0%BD,_%D0%91%D0%BE%D1%80%D0%B8%D1%81_%D0%9D%D0%B8%D0%BA%D0%BE%D0%BB%D0%B0%D0%B5%D0%B2%D0%B8%D1%87" TargetMode="External"/><Relationship Id="rId3" Type="http://schemas.openxmlformats.org/officeDocument/2006/relationships/hyperlink" Target="http://ru.wikipedia.org/wiki/7_%D0%BC%D0%B0%D1%8F" TargetMode="External"/><Relationship Id="rId7" Type="http://schemas.openxmlformats.org/officeDocument/2006/relationships/hyperlink" Target="http://ru.wikipedia.org/wiki/10_%D0%B8%D1%8E%D0%BB%D1%8F" TargetMode="External"/><Relationship Id="rId2" Type="http://schemas.openxmlformats.org/officeDocument/2006/relationships/hyperlink" Target="http://ru.wikipedia.org/wiki/%D0%9F%D1%83%D1%82%D0%B8%D0%BD,_%D0%92%D0%BB%D0%B0%D0%B4%D0%B8%D0%BC%D0%B8%D1%80_%D0%92%D0%BB%D0%B0%D0%B4%D0%B8%D0%BC%D0%B8%D1%80%D0%BE%D0%B2%D0%B8%D1%87" TargetMode="External"/><Relationship Id="rId1" Type="http://schemas.openxmlformats.org/officeDocument/2006/relationships/slideLayout" Target="../slideLayouts/slideLayout7.xml"/><Relationship Id="rId6" Type="http://schemas.openxmlformats.org/officeDocument/2006/relationships/hyperlink" Target="http://ru.wikipedia.org/wiki/%D0%92%D1%8B%D0%B1%D0%BE%D1%80%D1%8B_%D0%BF%D1%80%D0%B5%D0%B7%D0%B8%D0%B4%D0%B5%D0%BD%D1%82%D0%B0_%D0%A0%D0%BE%D1%81%D1%81%D0%B8%D0%B9%D1%81%D0%BA%D0%BE%D0%B9_%D0%A4%D0%B5%D0%B4%D0%B5%D1%80%D0%B0%D1%86%D0%B8%D0%B8" TargetMode="External"/><Relationship Id="rId5" Type="http://schemas.openxmlformats.org/officeDocument/2006/relationships/hyperlink" Target="http://ru.wikipedia.org/wiki/%D0%9C%D0%BE%D1%81%D0%BA%D0%BE%D0%B2%D1%81%D0%BA%D0%B8%D0%B9_%D0%9A%D1%80%D0%B5%D0%BC%D0%BB%D1%8C" TargetMode="External"/><Relationship Id="rId4" Type="http://schemas.openxmlformats.org/officeDocument/2006/relationships/hyperlink" Target="http://ru.wikipedia.org/wiki/2012_%D0%B3%D0%BE%D0%B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ru.wikipedia.org/wiki/%D0%9F%D1%80%D0%B0%D0%B2%D0%B8%D1%82%D0%B5%D0%BB%D1%8C%D1%81%D1%82%D0%B2%D0%BE_%D0%A0%D0%BE%D1%81%D1%81%D0%B8%D0%B8" TargetMode="External"/><Relationship Id="rId2" Type="http://schemas.openxmlformats.org/officeDocument/2006/relationships/hyperlink" Target="http://ru.wikipedia.org/wiki/%D0%A4%D0%B5%D0%B4%D0%B5%D1%80%D0%B0%D0%BB%D1%8C%D0%BD%D1%8B%D0%B9_%D0%BA%D0%BE%D0%BD%D1%81%D1%82%D0%B8%D1%82%D1%83%D1%86%D0%B8%D0%BE%D0%BD%D0%BD%D1%8B%D0%B9_%D0%B7%D0%B0%D0%BA%D0%BE%D0%BD"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ru.wikipedia.org/wiki/%D0%A7%D0%B5%D1%80%D0%BD%D0%BE%D0%BC%D1%8B%D1%80%D0%B4%D0%B8%D0%BD,_%D0%92%D0%B8%D0%BA%D1%82%D0%BE%D1%80_%D0%A1%D1%82%D0%B5%D0%BF%D0%B0%D0%BD%D0%BE%D0%B2%D0%B8%D1%87" TargetMode="External"/><Relationship Id="rId3" Type="http://schemas.openxmlformats.org/officeDocument/2006/relationships/hyperlink" Target="http://ru.wikipedia.org/wiki/%D0%94%D0%BE%D0%BC_%D0%9F%D1%80%D0%B0%D0%B2%D0%B8%D1%82%D0%B5%D0%BB%D1%8C%D1%81%D1%82%D0%B2%D0%B0_%D0%A0%D0%BE%D1%81%D1%81%D0%B8%D0%B8" TargetMode="External"/><Relationship Id="rId7" Type="http://schemas.openxmlformats.org/officeDocument/2006/relationships/hyperlink" Target="http://ru.wikipedia.org/wiki/%D0%93%D0%B0%D0%B9%D0%B4%D0%B0%D1%80,_%D0%95%D0%B3%D0%BE%D1%80_%D0%A2%D0%B8%D0%BC%D1%83%D1%80%D0%BE%D0%B2%D0%B8%D1%87" TargetMode="External"/><Relationship Id="rId2" Type="http://schemas.openxmlformats.org/officeDocument/2006/relationships/hyperlink" Target="http://ru.wikipedia.org/wiki/%D0%9C%D0%B5%D0%B4%D0%B2%D0%B5%D0%B4%D0%B5%D0%B2,_%D0%94%D0%BC%D0%B8%D1%82%D1%80%D0%B8%D0%B9_%D0%90%D0%BD%D0%B0%D1%82%D0%BE%D0%BB%D1%8C%D0%B5%D0%B2%D0%B8%D1%87" TargetMode="External"/><Relationship Id="rId1" Type="http://schemas.openxmlformats.org/officeDocument/2006/relationships/slideLayout" Target="../slideLayouts/slideLayout7.xml"/><Relationship Id="rId6" Type="http://schemas.openxmlformats.org/officeDocument/2006/relationships/hyperlink" Target="http://ru.wikipedia.org/wiki/%D0%95%D0%BB%D1%8C%D1%86%D0%B8%D0%BD,_%D0%91%D0%BE%D1%80%D0%B8%D1%81_%D0%9D%D0%B8%D0%BA%D0%BE%D0%BB%D0%B0%D0%B5%D0%B2%D0%B8%D1%87" TargetMode="External"/><Relationship Id="rId5" Type="http://schemas.openxmlformats.org/officeDocument/2006/relationships/hyperlink" Target="http://ru.wikipedia.org/wiki/%D0%93%D0%BE%D1%81%D0%B4%D1%83%D0%BC%D0%B0" TargetMode="External"/><Relationship Id="rId4" Type="http://schemas.openxmlformats.org/officeDocument/2006/relationships/hyperlink" Target="http://ru.wikipedia.org/wiki/%D0%9F%D1%80%D0%B5%D0%B7%D0%B8%D0%B4%D0%B5%D0%BD%D1%82_%D0%A0%D0%BE%D1%81%D1%81%D0%B8%D0%B9%D1%81%D0%BA%D0%BE%D0%B9_%D0%A4%D0%B5%D0%B4%D0%B5%D1%80%D0%B0%D1%86%D0%B8%D0%B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u.wikipedia.org/wiki/%D0%91%D0%B5%D0%BB%D1%8B%D0%B9_%D0%B4%D0%BE%D0%BC_(%D0%9C%D0%BE%D1%81%D0%BA%D0%B2%D0%B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D0%9F%D1%80%D0%B0%D0%B2%D0%B0_%D1%87%D0%B5%D0%BB%D0%BE%D0%B2%D0%B5%D0%BA%D0%B0" TargetMode="External"/><Relationship Id="rId2" Type="http://schemas.openxmlformats.org/officeDocument/2006/relationships/hyperlink" Target="http://ru.wikipedia.org/wiki/%D0%93%D0%BE%D1%81%D1%83%D0%B4%D0%B0%D1%80%D1%81%D1%82%D0%B2%D0%B5%D0%BD%D0%BD%D0%B0%D1%8F_%D0%B4%D1%83%D0%BC%D0%B0" TargetMode="External"/><Relationship Id="rId1" Type="http://schemas.openxmlformats.org/officeDocument/2006/relationships/slideLayout" Target="../slideLayouts/slideLayout6.xml"/><Relationship Id="rId6" Type="http://schemas.openxmlformats.org/officeDocument/2006/relationships/hyperlink" Target="http://ru.wikipedia.org/wiki/%D0%9E%D0%BC%D0%B1%D1%83%D0%B4%D1%81%D0%BC%D0%B0%D0%BD" TargetMode="External"/><Relationship Id="rId5" Type="http://schemas.openxmlformats.org/officeDocument/2006/relationships/hyperlink" Target="http://ru.wikipedia.org/wiki/1993" TargetMode="External"/><Relationship Id="rId4" Type="http://schemas.openxmlformats.org/officeDocument/2006/relationships/hyperlink" Target="http://ru.wikipedia.org/wiki/%D0%9A%D0%BE%D0%BD%D1%81%D1%82%D0%B8%D1%82%D1%83%D1%86%D0%B8%D1%8F_%D0%A0%D0%BE%D1%81%D1%81%D0%B8%D0%B9%D1%81%D0%BA%D0%BE%D0%B9_%D0%A4%D0%B5%D0%B4%D0%B5%D1%80%D0%B0%D1%86%D0%B8%D0%B8"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B%D0%B0%D1%82%D0%B8%D0%BD%D1%81%D0%BA%D0%B8%D0%B9_%D1%8F%D0%B7%D1%8B%D0%B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ru.wikipedia.org/wiki/%D0%9F%D1%80%D0%B5%D0%B7%D0%B8%D0%B4%D0%B5%D0%BD%D1%82_%D0%A0%D0%BE%D1%81%D1%81%D0%B8%D0%B9%D1%81%D0%BA%D0%BE%D0%B9_%D0%A4%D0%B5%D0%B4%D0%B5%D1%80%D0%B0%D1%86%D0%B8%D0%B8"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ru.wikipedia.org/wiki/%D0%9C%D0%B5%D0%B4%D0%B2%D0%B5%D0%B4%D0%B5%D0%B2,_%D0%94%D0%BC%D0%B8%D1%82%D1%80%D0%B8%D0%B9_%D0%90%D0%BD%D0%B0%D1%82%D0%BE%D0%BB%D1%8C%D0%B5%D0%B2%D0%B8%D1%87" TargetMode="External"/><Relationship Id="rId5" Type="http://schemas.openxmlformats.org/officeDocument/2006/relationships/hyperlink" Target="http://ru.wikipedia.org/wiki/%D0%9F%D1%83%D1%82%D0%B8%D0%BD,_%D0%92%D0%BB%D0%B0%D0%B4%D0%B8%D0%BC%D0%B8%D1%80_%D0%92%D0%BB%D0%B0%D0%B4%D0%B8%D0%BC%D0%B8%D1%80%D0%BE%D0%B2%D0%B8%D1%87" TargetMode="External"/><Relationship Id="rId4" Type="http://schemas.openxmlformats.org/officeDocument/2006/relationships/hyperlink" Target="http://ru.wikipedia.org/wiki/%D0%95%D0%BB%D1%8C%D1%86%D0%B8%D0%BD,_%D0%91%D0%BE%D1%80%D0%B8%D1%81_%D0%9D%D0%B8%D0%BA%D0%BE%D0%BB%D0%B0%D0%B5%D0%B2%D0%B8%D1%8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95400" y="533400"/>
            <a:ext cx="6553200" cy="4524315"/>
          </a:xfrm>
          <a:prstGeom prst="rect">
            <a:avLst/>
          </a:prstGeom>
        </p:spPr>
        <p:txBody>
          <a:bodyPr>
            <a:spAutoFit/>
          </a:bodyPr>
          <a:lstStyle/>
          <a:p>
            <a:pPr>
              <a:defRPr/>
            </a:pPr>
            <a:endParaRPr lang="ru-RU" sz="2800" u="sng" dirty="0">
              <a:effectLst>
                <a:glow rad="63500">
                  <a:schemeClr val="accent4">
                    <a:satMod val="175000"/>
                    <a:alpha val="40000"/>
                  </a:schemeClr>
                </a:glow>
              </a:effectLst>
              <a:latin typeface="Times New Roman" pitchFamily="18" charset="0"/>
              <a:cs typeface="Times New Roman" pitchFamily="18" charset="0"/>
            </a:endParaRPr>
          </a:p>
          <a:p>
            <a:pPr>
              <a:defRPr/>
            </a:pPr>
            <a:endParaRPr lang="ru-RU" sz="2800" u="sng" dirty="0">
              <a:effectLst>
                <a:glow rad="63500">
                  <a:schemeClr val="accent4">
                    <a:satMod val="175000"/>
                    <a:alpha val="40000"/>
                  </a:schemeClr>
                </a:glow>
              </a:effectLst>
              <a:latin typeface="Times New Roman" pitchFamily="18" charset="0"/>
              <a:cs typeface="Times New Roman" pitchFamily="18" charset="0"/>
            </a:endParaRPr>
          </a:p>
          <a:p>
            <a:pPr>
              <a:defRPr/>
            </a:pPr>
            <a:r>
              <a:rPr lang="ru-RU" sz="2800" u="sng" dirty="0" smtClean="0">
                <a:effectLst>
                  <a:glow rad="63500">
                    <a:schemeClr val="accent4">
                      <a:satMod val="175000"/>
                      <a:alpha val="40000"/>
                    </a:schemeClr>
                  </a:glow>
                </a:effectLst>
                <a:latin typeface="Times New Roman" pitchFamily="18" charset="0"/>
                <a:cs typeface="Times New Roman" pitchFamily="18" charset="0"/>
              </a:rPr>
              <a:t> </a:t>
            </a:r>
            <a:endParaRPr lang="ru-RU" sz="2800" u="sng" dirty="0">
              <a:effectLst>
                <a:glow rad="63500">
                  <a:schemeClr val="accent4">
                    <a:satMod val="175000"/>
                    <a:alpha val="40000"/>
                  </a:schemeClr>
                </a:glow>
              </a:effectLst>
              <a:latin typeface="Times New Roman" pitchFamily="18" charset="0"/>
              <a:cs typeface="Times New Roman" pitchFamily="18" charset="0"/>
            </a:endParaRPr>
          </a:p>
          <a:p>
            <a:pPr>
              <a:defRPr/>
            </a:pPr>
            <a:r>
              <a:rPr lang="ru-RU" sz="2800" i="1" dirty="0">
                <a:effectLst>
                  <a:glow rad="63500">
                    <a:schemeClr val="accent4">
                      <a:satMod val="175000"/>
                      <a:alpha val="40000"/>
                    </a:schemeClr>
                  </a:glow>
                </a:effectLst>
                <a:latin typeface="Times New Roman" pitchFamily="18" charset="0"/>
                <a:cs typeface="Times New Roman" pitchFamily="18" charset="0"/>
              </a:rPr>
              <a:t>Конституция Российской Федерации – основной закон государства</a:t>
            </a:r>
            <a:r>
              <a:rPr lang="ru-RU" sz="4400" i="1" dirty="0">
                <a:effectLst>
                  <a:glow rad="63500">
                    <a:schemeClr val="accent4">
                      <a:satMod val="175000"/>
                      <a:alpha val="40000"/>
                    </a:schemeClr>
                  </a:glow>
                </a:effectLst>
                <a:latin typeface="Times New Roman" pitchFamily="18" charset="0"/>
                <a:cs typeface="Times New Roman" pitchFamily="18" charset="0"/>
              </a:rPr>
              <a:t>. Основы конституционного строя РФ.</a:t>
            </a:r>
          </a:p>
        </p:txBody>
      </p:sp>
      <p:sp>
        <p:nvSpPr>
          <p:cNvPr id="5" name="Прямоугольник 4"/>
          <p:cNvSpPr/>
          <p:nvPr/>
        </p:nvSpPr>
        <p:spPr>
          <a:xfrm>
            <a:off x="1447800" y="4876800"/>
            <a:ext cx="4876800" cy="461665"/>
          </a:xfrm>
          <a:prstGeom prst="rect">
            <a:avLst/>
          </a:prstGeom>
        </p:spPr>
        <p:txBody>
          <a:bodyPr>
            <a:spAutoFit/>
          </a:bodyPr>
          <a:lstStyle/>
          <a:p>
            <a:pPr>
              <a:defRPr/>
            </a:pPr>
            <a:r>
              <a:rPr lang="ru-RU" sz="2400" u="sng" dirty="0" smtClean="0">
                <a:effectLst>
                  <a:glow rad="63500">
                    <a:schemeClr val="accent4">
                      <a:satMod val="175000"/>
                      <a:alpha val="40000"/>
                    </a:schemeClr>
                  </a:glow>
                </a:effectLst>
                <a:latin typeface="Times New Roman" pitchFamily="18" charset="0"/>
                <a:cs typeface="Times New Roman" pitchFamily="18" charset="0"/>
              </a:rPr>
              <a:t> </a:t>
            </a:r>
            <a:r>
              <a:rPr lang="ru-RU" sz="2400" i="1" dirty="0" smtClean="0">
                <a:effectLst>
                  <a:glow rad="63500">
                    <a:schemeClr val="accent4">
                      <a:satMod val="175000"/>
                      <a:alpha val="40000"/>
                    </a:schemeClr>
                  </a:glow>
                </a:effectLst>
                <a:latin typeface="Times New Roman" pitchFamily="18" charset="0"/>
                <a:cs typeface="Times New Roman" pitchFamily="18" charset="0"/>
              </a:rPr>
              <a:t>)</a:t>
            </a:r>
            <a:endParaRPr lang="ru-RU" sz="2400" i="1" dirty="0">
              <a:effectLst>
                <a:glow rad="63500">
                  <a:schemeClr val="accent4">
                    <a:satMod val="175000"/>
                    <a:alpha val="40000"/>
                  </a:schemeClr>
                </a:glow>
              </a:effectLst>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ЛАСТЬ_(_0.tmp"/>
          <p:cNvPicPr>
            <a:picLocks noChangeAspect="1"/>
          </p:cNvPicPr>
          <p:nvPr/>
        </p:nvPicPr>
        <p:blipFill>
          <a:blip r:embed="rId2" cstate="email">
            <a:lum bright="-20000" contrast="40000"/>
          </a:blip>
          <a:stretch>
            <a:fillRect/>
          </a:stretch>
        </p:blipFill>
        <p:spPr>
          <a:xfrm>
            <a:off x="0" y="0"/>
            <a:ext cx="9144000" cy="6858000"/>
          </a:xfrm>
          <a:prstGeom prst="rect">
            <a:avLst/>
          </a:prstGeom>
          <a:ln w="57150">
            <a:solidFill>
              <a:srgbClr val="0070C0"/>
            </a:solidFill>
          </a:ln>
          <a:effectLst>
            <a:glow rad="139700">
              <a:schemeClr val="accent1">
                <a:satMod val="175000"/>
                <a:alpha val="40000"/>
              </a:schemeClr>
            </a:glow>
            <a:outerShdw blurRad="190500" algn="tl" rotWithShape="0">
              <a:srgbClr val="000000">
                <a:alpha val="70000"/>
              </a:srgbClr>
            </a:outerShdw>
          </a:effectLst>
          <a:scene3d>
            <a:camera prst="orthographicFront"/>
            <a:lightRig rig="threePt" dir="t"/>
          </a:scene3d>
          <a:sp3d>
            <a:bevelT/>
          </a:sp3d>
        </p:spPr>
      </p:pic>
      <p:sp>
        <p:nvSpPr>
          <p:cNvPr id="6" name="Штриховая стрелка вправо 5"/>
          <p:cNvSpPr/>
          <p:nvPr/>
        </p:nvSpPr>
        <p:spPr>
          <a:xfrm rot="6676699">
            <a:off x="3891757" y="2299493"/>
            <a:ext cx="685800" cy="481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7" name="Штриховая стрелка вправо 6"/>
          <p:cNvSpPr/>
          <p:nvPr/>
        </p:nvSpPr>
        <p:spPr>
          <a:xfrm rot="3815212">
            <a:off x="1472407" y="2383631"/>
            <a:ext cx="685800" cy="481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8" name="Штриховая стрелка вправо 7"/>
          <p:cNvSpPr/>
          <p:nvPr/>
        </p:nvSpPr>
        <p:spPr>
          <a:xfrm rot="6694925">
            <a:off x="5582444" y="2367756"/>
            <a:ext cx="685800" cy="5095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800" y="762000"/>
            <a:ext cx="6172200" cy="1524000"/>
          </a:xfrm>
          <a:solidFill>
            <a:schemeClr val="accent6">
              <a:lumMod val="20000"/>
              <a:lumOff val="80000"/>
            </a:schemeClr>
          </a:solidFill>
          <a:ln>
            <a:solidFill>
              <a:schemeClr val="accent4">
                <a:lumMod val="75000"/>
              </a:schemeClr>
            </a:solidFill>
          </a:ln>
        </p:spPr>
        <p:txBody>
          <a:bodyPr/>
          <a:lstStyle/>
          <a:p>
            <a:pPr>
              <a:defRPr/>
            </a:pPr>
            <a:r>
              <a:rPr lang="ru-RU" sz="2400" dirty="0" smtClean="0">
                <a:solidFill>
                  <a:srgbClr val="C00000"/>
                </a:solidFill>
              </a:rPr>
              <a:t/>
            </a:r>
            <a:br>
              <a:rPr lang="ru-RU" sz="2400" dirty="0" smtClean="0">
                <a:solidFill>
                  <a:srgbClr val="C00000"/>
                </a:solidFill>
              </a:rPr>
            </a:br>
            <a:r>
              <a:rPr lang="ru-RU" sz="2400" b="1" dirty="0" smtClean="0">
                <a:solidFill>
                  <a:srgbClr val="C00000"/>
                </a:solidFill>
              </a:rPr>
              <a:t>1</a:t>
            </a:r>
            <a:r>
              <a:rPr lang="ru-RU" sz="2400" b="1" u="sng" dirty="0" smtClean="0">
                <a:solidFill>
                  <a:srgbClr val="C00000"/>
                </a:solidFill>
              </a:rPr>
              <a:t>. </a:t>
            </a:r>
            <a:r>
              <a:rPr lang="ru-RU" sz="2400" b="1" i="1" u="sng" dirty="0" smtClean="0">
                <a:solidFill>
                  <a:srgbClr val="C00000"/>
                </a:solidFill>
              </a:rPr>
              <a:t>Россия </a:t>
            </a:r>
            <a:r>
              <a:rPr lang="ru-RU" sz="2400" b="1" u="sng" dirty="0" smtClean="0">
                <a:solidFill>
                  <a:srgbClr val="C00000"/>
                </a:solidFill>
              </a:rPr>
              <a:t>— </a:t>
            </a:r>
            <a:r>
              <a:rPr lang="ru-RU" sz="2400" b="1" i="1" u="sng" dirty="0" smtClean="0">
                <a:solidFill>
                  <a:srgbClr val="C00000"/>
                </a:solidFill>
              </a:rPr>
              <a:t>демократическое </a:t>
            </a:r>
            <a:br>
              <a:rPr lang="ru-RU" sz="2400" b="1" i="1" u="sng" dirty="0" smtClean="0">
                <a:solidFill>
                  <a:srgbClr val="C00000"/>
                </a:solidFill>
              </a:rPr>
            </a:br>
            <a:r>
              <a:rPr lang="ru-RU" sz="2400" b="1" i="1" u="sng" dirty="0" smtClean="0">
                <a:solidFill>
                  <a:srgbClr val="C00000"/>
                </a:solidFill>
              </a:rPr>
              <a:t>государство. </a:t>
            </a:r>
            <a:r>
              <a:rPr lang="ru-RU" sz="2400" i="1" dirty="0" smtClean="0">
                <a:solidFill>
                  <a:srgbClr val="C00000"/>
                </a:solidFill>
              </a:rPr>
              <a:t/>
            </a:r>
            <a:br>
              <a:rPr lang="ru-RU" sz="2400" i="1" dirty="0" smtClean="0">
                <a:solidFill>
                  <a:srgbClr val="C00000"/>
                </a:solidFill>
              </a:rPr>
            </a:br>
            <a:r>
              <a:rPr lang="ru-RU" sz="2400" dirty="0" smtClean="0"/>
              <a:t>Важнейшими признаками демократического государства являются:</a:t>
            </a:r>
            <a:r>
              <a:rPr lang="ru-RU" sz="2400" dirty="0" smtClean="0">
                <a:solidFill>
                  <a:srgbClr val="C00000"/>
                </a:solidFill>
              </a:rPr>
              <a:t/>
            </a:r>
            <a:br>
              <a:rPr lang="ru-RU" sz="2400" dirty="0" smtClean="0">
                <a:solidFill>
                  <a:srgbClr val="C00000"/>
                </a:solidFill>
              </a:rPr>
            </a:br>
            <a:endParaRPr lang="ru-RU" sz="2400" dirty="0">
              <a:solidFill>
                <a:srgbClr val="C00000"/>
              </a:solidFill>
            </a:endParaRPr>
          </a:p>
        </p:txBody>
      </p:sp>
      <p:sp>
        <p:nvSpPr>
          <p:cNvPr id="3" name="Содержимое 2"/>
          <p:cNvSpPr>
            <a:spLocks noGrp="1"/>
          </p:cNvSpPr>
          <p:nvPr>
            <p:ph sz="half" idx="1"/>
          </p:nvPr>
        </p:nvSpPr>
        <p:spPr>
          <a:xfrm>
            <a:off x="1219200" y="2362200"/>
            <a:ext cx="3276600" cy="3962400"/>
          </a:xfrm>
          <a:solidFill>
            <a:schemeClr val="accent6">
              <a:lumMod val="20000"/>
              <a:lumOff val="80000"/>
            </a:schemeClr>
          </a:solidFill>
          <a:ln>
            <a:solidFill>
              <a:srgbClr val="002060"/>
            </a:solidFill>
          </a:ln>
        </p:spPr>
        <p:txBody>
          <a:bodyPr/>
          <a:lstStyle/>
          <a:p>
            <a:pPr fontAlgn="t">
              <a:buFont typeface="Wingdings" pitchFamily="2" charset="2"/>
              <a:buChar char="ü"/>
              <a:defRPr/>
            </a:pPr>
            <a:r>
              <a:rPr lang="ru-RU" sz="1800" b="1" dirty="0" smtClean="0"/>
              <a:t> народовластие,</a:t>
            </a:r>
          </a:p>
          <a:p>
            <a:pPr fontAlgn="t">
              <a:buFont typeface="Wingdings" pitchFamily="2" charset="2"/>
              <a:buChar char="ü"/>
              <a:defRPr/>
            </a:pPr>
            <a:r>
              <a:rPr lang="ru-RU" sz="1800" b="1" dirty="0" smtClean="0"/>
              <a:t>разделение властей на законодательную, исполнительную и судебную,</a:t>
            </a:r>
          </a:p>
          <a:p>
            <a:pPr fontAlgn="t">
              <a:buFont typeface="Wingdings" pitchFamily="2" charset="2"/>
              <a:buChar char="ü"/>
              <a:defRPr/>
            </a:pPr>
            <a:r>
              <a:rPr lang="ru-RU" sz="1800" b="1" dirty="0" smtClean="0"/>
              <a:t>идеологическое и политическое многообразие,</a:t>
            </a:r>
          </a:p>
          <a:p>
            <a:pPr fontAlgn="t">
              <a:buFont typeface="Wingdings" pitchFamily="2" charset="2"/>
              <a:buChar char="ü"/>
              <a:defRPr/>
            </a:pPr>
            <a:r>
              <a:rPr lang="ru-RU" sz="1800" b="1" dirty="0" smtClean="0"/>
              <a:t> обеспечение прав и свобод человека и гражданина,</a:t>
            </a:r>
          </a:p>
          <a:p>
            <a:pPr>
              <a:buFont typeface="Wingdings" pitchFamily="2" charset="2"/>
              <a:buChar char="ü"/>
              <a:defRPr/>
            </a:pPr>
            <a:r>
              <a:rPr lang="ru-RU" sz="1800" b="1" dirty="0" smtClean="0"/>
              <a:t>обеспечение местного самоуправления. </a:t>
            </a:r>
            <a:endParaRPr lang="ru-RU" sz="1800" b="1" dirty="0"/>
          </a:p>
        </p:txBody>
      </p:sp>
      <p:sp>
        <p:nvSpPr>
          <p:cNvPr id="4" name="Содержимое 3"/>
          <p:cNvSpPr>
            <a:spLocks noGrp="1"/>
          </p:cNvSpPr>
          <p:nvPr>
            <p:ph sz="half" idx="2"/>
          </p:nvPr>
        </p:nvSpPr>
        <p:spPr>
          <a:xfrm>
            <a:off x="4648200" y="2362200"/>
            <a:ext cx="3276600" cy="3962400"/>
          </a:xfrm>
          <a:solidFill>
            <a:schemeClr val="accent6">
              <a:lumMod val="20000"/>
              <a:lumOff val="80000"/>
            </a:schemeClr>
          </a:solidFill>
          <a:ln>
            <a:solidFill>
              <a:srgbClr val="002060"/>
            </a:solidFill>
          </a:ln>
        </p:spPr>
        <p:txBody>
          <a:bodyPr/>
          <a:lstStyle/>
          <a:p>
            <a:pPr>
              <a:buFont typeface="Arial" charset="0"/>
              <a:buNone/>
              <a:defRPr/>
            </a:pPr>
            <a:r>
              <a:rPr lang="ru-RU" sz="2000" dirty="0" smtClean="0"/>
              <a:t>      Россиянам предоставляются все известные современной политической практике формы участия населения в делах государства и формировании его органов, свобода слова, митингов, шествий и демонстраций и иные политические права</a:t>
            </a:r>
          </a:p>
          <a:p>
            <a:pPr algn="just">
              <a:defRPr/>
            </a:pPr>
            <a:endParaRPr lang="ru-RU" sz="1800"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Текст 4"/>
          <p:cNvSpPr>
            <a:spLocks noGrp="1"/>
          </p:cNvSpPr>
          <p:nvPr>
            <p:ph type="body" sz="half" idx="2"/>
          </p:nvPr>
        </p:nvSpPr>
        <p:spPr>
          <a:xfrm>
            <a:off x="1066800" y="533400"/>
            <a:ext cx="7239000" cy="5943600"/>
          </a:xfrm>
          <a:solidFill>
            <a:srgbClr val="FFC000"/>
          </a:solidFill>
        </p:spPr>
        <p:txBody>
          <a:bodyPr/>
          <a:lstStyle/>
          <a:p>
            <a:pPr algn="ctr"/>
            <a:r>
              <a:rPr lang="ru-RU" sz="2800" b="1" i="1" smtClean="0">
                <a:solidFill>
                  <a:srgbClr val="C00000"/>
                </a:solidFill>
              </a:rPr>
              <a:t>         </a:t>
            </a:r>
            <a:r>
              <a:rPr lang="ru-RU" sz="2800" b="1" i="1" u="sng" smtClean="0">
                <a:solidFill>
                  <a:srgbClr val="C00000"/>
                </a:solidFill>
              </a:rPr>
              <a:t>2. Россия — правовое государство. </a:t>
            </a:r>
          </a:p>
          <a:p>
            <a:pPr algn="ctr"/>
            <a:r>
              <a:rPr lang="ru-RU" sz="2800" smtClean="0"/>
              <a:t>Правовым государством признается </a:t>
            </a:r>
            <a:r>
              <a:rPr lang="ru-RU" sz="2800" u="sng" smtClean="0"/>
              <a:t>демократическое государство</a:t>
            </a:r>
            <a:r>
              <a:rPr lang="ru-RU" sz="2800" smtClean="0"/>
              <a:t>, в котором обеспечивается </a:t>
            </a:r>
            <a:r>
              <a:rPr lang="ru-RU" sz="2800" b="1" smtClean="0"/>
              <a:t>верховенство закона</a:t>
            </a:r>
            <a:r>
              <a:rPr lang="ru-RU" sz="2800" smtClean="0"/>
              <a:t>, последовательно проводится принцип </a:t>
            </a:r>
            <a:r>
              <a:rPr lang="ru-RU" sz="2800" b="1" smtClean="0"/>
              <a:t>разделения властей</a:t>
            </a:r>
            <a:r>
              <a:rPr lang="ru-RU" sz="2800" smtClean="0"/>
              <a:t>, а также признаются и гарантируются </a:t>
            </a:r>
            <a:r>
              <a:rPr lang="ru-RU" sz="2800" b="1" smtClean="0"/>
              <a:t>права и свободы человека и гражданина</a:t>
            </a:r>
            <a:r>
              <a:rPr lang="ru-RU" sz="2800" smtClean="0"/>
              <a:t>. </a:t>
            </a:r>
          </a:p>
          <a:p>
            <a:pPr algn="ctr"/>
            <a:r>
              <a:rPr lang="ru-RU" sz="2800" smtClean="0"/>
              <a:t>Названные принципы закреплены Конституцией, однако они являются скорее задачей, которую </a:t>
            </a:r>
            <a:r>
              <a:rPr lang="ru-RU" sz="2800" u="sng" smtClean="0"/>
              <a:t>предстоит решить в ходе реформирования России, чем свершившимся фактом.</a:t>
            </a:r>
          </a:p>
          <a:p>
            <a:endParaRPr lang="ru-RU" sz="2400" smtClean="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762000" y="274638"/>
            <a:ext cx="7543800" cy="6202362"/>
          </a:xfrm>
          <a:solidFill>
            <a:schemeClr val="accent6"/>
          </a:solidFill>
        </p:spPr>
        <p:txBody>
          <a:bodyPr/>
          <a:lstStyle/>
          <a:p>
            <a:pPr>
              <a:defRPr/>
            </a:pPr>
            <a:r>
              <a:rPr lang="ru-RU" sz="2000" b="1" dirty="0" smtClean="0"/>
              <a:t>  </a:t>
            </a:r>
            <a:r>
              <a:rPr lang="ru-RU" sz="2400" b="1" dirty="0" smtClean="0">
                <a:solidFill>
                  <a:srgbClr val="C00000"/>
                </a:solidFill>
              </a:rPr>
              <a:t>3. </a:t>
            </a:r>
            <a:r>
              <a:rPr lang="ru-RU" sz="2400" b="1" i="1" u="sng" dirty="0" smtClean="0">
                <a:solidFill>
                  <a:srgbClr val="C00000"/>
                </a:solidFill>
              </a:rPr>
              <a:t>Россия — федеративное государство</a:t>
            </a:r>
            <a:r>
              <a:rPr lang="ru-RU" sz="2400" i="1" u="sng" dirty="0" smtClean="0">
                <a:solidFill>
                  <a:srgbClr val="C00000"/>
                </a:solidFill>
              </a:rPr>
              <a:t>.</a:t>
            </a:r>
            <a:br>
              <a:rPr lang="ru-RU" sz="2400" i="1" u="sng" dirty="0" smtClean="0">
                <a:solidFill>
                  <a:srgbClr val="C00000"/>
                </a:solidFill>
              </a:rPr>
            </a:br>
            <a:r>
              <a:rPr lang="ru-RU" sz="2400" i="1" u="sng" dirty="0" smtClean="0">
                <a:solidFill>
                  <a:srgbClr val="C00000"/>
                </a:solidFill>
              </a:rPr>
              <a:t> </a:t>
            </a:r>
            <a:r>
              <a:rPr lang="ru-RU" sz="2000" i="1" dirty="0" smtClean="0"/>
              <a:t/>
            </a:r>
            <a:br>
              <a:rPr lang="ru-RU" sz="2000" i="1" dirty="0" smtClean="0"/>
            </a:br>
            <a:r>
              <a:rPr lang="ru-RU" sz="2000" dirty="0" smtClean="0"/>
              <a:t>Оно состоит из</a:t>
            </a:r>
            <a:r>
              <a:rPr lang="ru-RU" sz="2000" b="1" dirty="0" smtClean="0"/>
              <a:t> </a:t>
            </a:r>
            <a:r>
              <a:rPr lang="ru-RU" sz="2000" b="1" u="sng" dirty="0" smtClean="0"/>
              <a:t>равноправных субъектов Федерации </a:t>
            </a:r>
            <a:r>
              <a:rPr lang="ru-RU" sz="2000" dirty="0" smtClean="0"/>
              <a:t>—</a:t>
            </a:r>
            <a:br>
              <a:rPr lang="ru-RU" sz="2000" dirty="0" smtClean="0"/>
            </a:br>
            <a:r>
              <a:rPr lang="ru-RU" sz="2000" dirty="0" smtClean="0"/>
              <a:t>республик, краев, областей, городов федерального значения (Москва и Санкт-Петербург), автономной</a:t>
            </a:r>
            <a:br>
              <a:rPr lang="ru-RU" sz="2000" dirty="0" smtClean="0"/>
            </a:br>
            <a:r>
              <a:rPr lang="ru-RU" sz="2000" dirty="0" smtClean="0"/>
              <a:t>области и автономных округов. </a:t>
            </a:r>
            <a:br>
              <a:rPr lang="ru-RU" sz="2000" dirty="0" smtClean="0"/>
            </a:br>
            <a:r>
              <a:rPr lang="ru-RU" sz="2000" dirty="0" smtClean="0"/>
              <a:t/>
            </a:r>
            <a:br>
              <a:rPr lang="ru-RU" sz="2000" dirty="0" smtClean="0"/>
            </a:br>
            <a:r>
              <a:rPr lang="ru-RU" sz="2000" dirty="0" smtClean="0"/>
              <a:t>Представительные (законодательные) органы субъекта Федерации в пределах, предоставленных им Конституцией, </a:t>
            </a:r>
            <a:r>
              <a:rPr lang="ru-RU" sz="2000" b="1" u="sng" dirty="0" smtClean="0"/>
              <a:t>самостоятельно осуществляют полномочия по ряду важнейших направлений государственно-правовой деятельности, принимают законы и иные нормативные</a:t>
            </a:r>
            <a:br>
              <a:rPr lang="ru-RU" sz="2000" b="1" u="sng" dirty="0" smtClean="0"/>
            </a:br>
            <a:r>
              <a:rPr lang="ru-RU" sz="2000" b="1" u="sng" dirty="0" smtClean="0"/>
              <a:t>правовые акты. </a:t>
            </a:r>
            <a:r>
              <a:rPr lang="ru-RU" sz="2000" dirty="0" smtClean="0"/>
              <a:t/>
            </a:r>
            <a:br>
              <a:rPr lang="ru-RU" sz="2000" dirty="0" smtClean="0"/>
            </a:br>
            <a:r>
              <a:rPr lang="ru-RU" sz="2000" dirty="0" smtClean="0"/>
              <a:t/>
            </a:r>
            <a:br>
              <a:rPr lang="ru-RU" sz="2000" dirty="0" smtClean="0"/>
            </a:br>
            <a:r>
              <a:rPr lang="ru-RU" sz="2000" dirty="0" smtClean="0"/>
              <a:t>В то же время значительную часть вопросов решают непосредственно федеральные органы государственной власти: </a:t>
            </a:r>
            <a:r>
              <a:rPr lang="ru-RU" sz="2000" b="1" u="sng" dirty="0" smtClean="0"/>
              <a:t>Федеральное Собрание, Президент, Правительство РФ.</a:t>
            </a:r>
            <a:r>
              <a:rPr lang="ru-RU" sz="2000" dirty="0" smtClean="0"/>
              <a:t/>
            </a:r>
            <a:br>
              <a:rPr lang="ru-RU" sz="2000" dirty="0" smtClean="0"/>
            </a:br>
            <a:endParaRPr lang="ru-RU" sz="2000" dirty="0" smtClean="0"/>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Текст 3"/>
          <p:cNvSpPr>
            <a:spLocks noGrp="1"/>
          </p:cNvSpPr>
          <p:nvPr>
            <p:ph type="body" sz="half" idx="2"/>
          </p:nvPr>
        </p:nvSpPr>
        <p:spPr>
          <a:xfrm>
            <a:off x="838200" y="838200"/>
            <a:ext cx="4114800" cy="5334000"/>
          </a:xfrm>
          <a:solidFill>
            <a:srgbClr val="FFC000"/>
          </a:solidFill>
        </p:spPr>
        <p:txBody>
          <a:bodyPr/>
          <a:lstStyle/>
          <a:p>
            <a:pPr algn="ctr"/>
            <a:r>
              <a:rPr lang="ru-RU" sz="2400" b="1" smtClean="0">
                <a:latin typeface="Times New Roman" pitchFamily="18" charset="0"/>
                <a:cs typeface="Times New Roman" pitchFamily="18" charset="0"/>
              </a:rPr>
              <a:t>Президе́нт Росси́йской Федера́ции</a:t>
            </a:r>
            <a:r>
              <a:rPr lang="ru-RU" sz="2400" smtClean="0">
                <a:latin typeface="Times New Roman" pitchFamily="18" charset="0"/>
                <a:cs typeface="Times New Roman" pitchFamily="18" charset="0"/>
              </a:rPr>
              <a:t> — высшая </a:t>
            </a:r>
            <a:r>
              <a:rPr lang="ru-RU" sz="2400" smtClean="0">
                <a:latin typeface="Times New Roman" pitchFamily="18" charset="0"/>
                <a:cs typeface="Times New Roman" pitchFamily="18" charset="0"/>
                <a:hlinkClick r:id="rId2" action="ppaction://hlinkfile" tooltip="Государственные должности Российской Федерации"/>
              </a:rPr>
              <a:t>государственная должность</a:t>
            </a:r>
            <a:r>
              <a:rPr lang="ru-RU" sz="2400" smtClean="0">
                <a:latin typeface="Times New Roman" pitchFamily="18" charset="0"/>
                <a:cs typeface="Times New Roman" pitchFamily="18" charset="0"/>
              </a:rPr>
              <a:t> </a:t>
            </a:r>
            <a:r>
              <a:rPr lang="ru-RU" sz="2400" smtClean="0">
                <a:latin typeface="Times New Roman" pitchFamily="18" charset="0"/>
                <a:cs typeface="Times New Roman" pitchFamily="18" charset="0"/>
                <a:hlinkClick r:id="rId3" action="ppaction://hlinkfile" tooltip="Российская Федерация"/>
              </a:rPr>
              <a:t>Российской Федерации</a:t>
            </a:r>
            <a:r>
              <a:rPr lang="ru-RU" sz="2400" smtClean="0">
                <a:latin typeface="Times New Roman" pitchFamily="18" charset="0"/>
                <a:cs typeface="Times New Roman" pitchFamily="18" charset="0"/>
              </a:rPr>
              <a:t>, а также лицо, избранное на эту должность. </a:t>
            </a:r>
            <a:r>
              <a:rPr lang="ru-RU" sz="2400" smtClean="0">
                <a:latin typeface="Times New Roman" pitchFamily="18" charset="0"/>
                <a:cs typeface="Times New Roman" pitchFamily="18" charset="0"/>
                <a:hlinkClick r:id="rId4" action="ppaction://hlinkfile" tooltip="Президент"/>
              </a:rPr>
              <a:t>Президент</a:t>
            </a:r>
            <a:r>
              <a:rPr lang="ru-RU" sz="2400" smtClean="0">
                <a:latin typeface="Times New Roman" pitchFamily="18" charset="0"/>
                <a:cs typeface="Times New Roman" pitchFamily="18" charset="0"/>
              </a:rPr>
              <a:t> России является </a:t>
            </a:r>
            <a:r>
              <a:rPr lang="ru-RU" sz="2400" smtClean="0">
                <a:latin typeface="Times New Roman" pitchFamily="18" charset="0"/>
                <a:cs typeface="Times New Roman" pitchFamily="18" charset="0"/>
                <a:hlinkClick r:id="rId5" action="ppaction://hlinkfile" tooltip="Глава государства"/>
              </a:rPr>
              <a:t>главой государства</a:t>
            </a:r>
            <a:r>
              <a:rPr lang="ru-RU" sz="2400" smtClean="0">
                <a:latin typeface="Times New Roman" pitchFamily="18" charset="0"/>
                <a:cs typeface="Times New Roman" pitchFamily="18" charset="0"/>
              </a:rPr>
              <a:t>. Многие полномочия президента либо имеют непосредственно исполнительный характер, либо приближены к исполнительной власти.</a:t>
            </a:r>
          </a:p>
        </p:txBody>
      </p:sp>
      <p:pic>
        <p:nvPicPr>
          <p:cNvPr id="15363" name="Picture 6" descr="Vladimir Putin 12015.jpg">
            <a:hlinkClick r:id="rId6"/>
          </p:cNvPr>
          <p:cNvPicPr>
            <a:picLocks noGrp="1" noChangeAspect="1" noChangeArrowheads="1"/>
          </p:cNvPicPr>
          <p:nvPr>
            <p:ph type="pic" idx="1"/>
          </p:nvPr>
        </p:nvPicPr>
        <p:blipFill>
          <a:blip r:embed="rId7" cstate="print"/>
          <a:srcRect/>
          <a:stretch>
            <a:fillRect/>
          </a:stretch>
        </p:blipFill>
        <p:spPr>
          <a:xfrm>
            <a:off x="5181600" y="838200"/>
            <a:ext cx="2500313" cy="3276600"/>
          </a:xfrm>
          <a:ln w="57150">
            <a:solidFill>
              <a:srgbClr val="FFC000"/>
            </a:solidFill>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90600" y="838200"/>
          <a:ext cx="7010400" cy="5486401"/>
        </p:xfrm>
        <a:graphic>
          <a:graphicData uri="http://schemas.openxmlformats.org/drawingml/2006/table">
            <a:tbl>
              <a:tblPr/>
              <a:tblGrid>
                <a:gridCol w="3505200"/>
                <a:gridCol w="3505200"/>
              </a:tblGrid>
              <a:tr h="1281113">
                <a:tc gridSpan="2">
                  <a:txBody>
                    <a:bodyPr/>
                    <a:lstStyle/>
                    <a:p>
                      <a:pPr marL="0" marR="0" lvl="0" indent="0" algn="ctr" defTabSz="914400" rtl="0" eaLnBrk="1" fontAlgn="base" latinLnBrk="0" hangingPunct="1">
                        <a:lnSpc>
                          <a:spcPts val="1675"/>
                        </a:lnSpc>
                        <a:spcBef>
                          <a:spcPct val="0"/>
                        </a:spcBef>
                        <a:spcAft>
                          <a:spcPts val="6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Должность занимает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2" tooltip="Путин, Владимир Владимирович"/>
                        </a:rPr>
                        <a:t>Владимир Владимирович Путин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с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3" tooltip="7 мая"/>
                        </a:rPr>
                        <a:t>7 мая</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4" tooltip="2012 год"/>
                        </a:rPr>
                        <a:t>2012 года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hMerge="1">
                  <a:txBody>
                    <a:bodyPr/>
                    <a:lstStyle/>
                    <a:p>
                      <a:endParaRPr lang="ru-RU"/>
                    </a:p>
                  </a:txBody>
                  <a:tcPr/>
                </a:tc>
              </a:tr>
              <a:tr h="584200">
                <a:tc>
                  <a:txBody>
                    <a:bodyPr/>
                    <a:lstStyle/>
                    <a:p>
                      <a:pPr marL="0" marR="0" lvl="0" indent="0" algn="ctr" defTabSz="914400" rtl="0" eaLnBrk="1" fontAlgn="base" latinLnBrk="0" hangingPunct="1">
                        <a:lnSpc>
                          <a:spcPts val="1800"/>
                        </a:lnSpc>
                        <a:spcBef>
                          <a:spcPct val="0"/>
                        </a:spcBef>
                        <a:spcAft>
                          <a:spcPts val="6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Официальная резиденция</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5" tooltip="Московский Кремль"/>
                        </a:rPr>
                        <a:t>Московский Кремль</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r h="58420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Назначается</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6" tooltip="Выборы президента Российской Федерации"/>
                        </a:rPr>
                        <a:t>по результатам прямых выборов</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r h="1344613">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Срок полномочий</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5 лет в 1991—1996 гг., 4 года в 1996—2008 гг., 6 лет с 2012 года; не более двух сроков подряд</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r h="58420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Должность появилась</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7" tooltip="10 июля"/>
                        </a:rPr>
                        <a:t>10 июля</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rPr>
                        <a:t>1991 года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r h="58420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Первый в должности</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8" tooltip="Ельцин, Борис Николаевич"/>
                        </a:rPr>
                        <a:t>Борис Николаевич Ельцин</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r h="523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itchFamily="34" charset="0"/>
                      </a:endParaRPr>
                    </a:p>
                  </a:txBody>
                  <a:tcPr marL="60960" marR="60960" marT="60960" marB="60960" horzOverflow="overflow">
                    <a:lnL>
                      <a:noFill/>
                    </a:lnL>
                    <a:lnR>
                      <a:noFill/>
                    </a:lnR>
                    <a:lnT>
                      <a:noFill/>
                    </a:lnT>
                    <a:lnB>
                      <a:noFill/>
                    </a:lnB>
                    <a:lnTlToBr>
                      <a:noFill/>
                    </a:lnTlToBr>
                    <a:lnBlToTr>
                      <a:noFill/>
                    </a:lnBlToTr>
                    <a:solidFill>
                      <a:srgbClr val="FFC000"/>
                    </a:solid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0600" y="762000"/>
            <a:ext cx="3124200" cy="4400550"/>
          </a:xfrm>
          <a:prstGeom prst="rect">
            <a:avLst/>
          </a:prstGeom>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2000" b="1" dirty="0"/>
              <a:t>Председа́тель Прави́тельства Росси́йской Федера́ции</a:t>
            </a:r>
            <a:r>
              <a:rPr lang="ru-RU" sz="2000" dirty="0"/>
              <a:t> в соответствии со статьёй 24-й </a:t>
            </a:r>
            <a:r>
              <a:rPr lang="ru-RU" sz="2000" dirty="0">
                <a:hlinkClick r:id="rId2" action="ppaction://hlinkfile" tooltip="Федеральный конституционный закон"/>
              </a:rPr>
              <a:t>Федерального конституционного закона</a:t>
            </a:r>
            <a:r>
              <a:rPr lang="ru-RU" sz="2000" dirty="0"/>
              <a:t> «О Правительстве Российской Федерации»</a:t>
            </a:r>
            <a:r>
              <a:rPr lang="ru-RU" sz="2000" baseline="30000" dirty="0"/>
              <a:t> </a:t>
            </a:r>
            <a:r>
              <a:rPr lang="ru-RU" sz="2000" dirty="0"/>
              <a:t>возглавляет </a:t>
            </a:r>
            <a:r>
              <a:rPr lang="ru-RU" sz="2000" dirty="0">
                <a:hlinkClick r:id="rId3" action="ppaction://hlinkfile" tooltip="Правительство России"/>
              </a:rPr>
              <a:t>Правительство России</a:t>
            </a:r>
            <a:r>
              <a:rPr lang="ru-RU" sz="2000" dirty="0"/>
              <a:t>, определяет его основные направления деятельности и организует его работу.</a:t>
            </a:r>
          </a:p>
        </p:txBody>
      </p:sp>
      <p:pic>
        <p:nvPicPr>
          <p:cNvPr id="5" name="Рисунок 4" descr="medv-480x350.jpg"/>
          <p:cNvPicPr>
            <a:picLocks noChangeAspect="1"/>
          </p:cNvPicPr>
          <p:nvPr/>
        </p:nvPicPr>
        <p:blipFill>
          <a:blip r:embed="rId4" cstate="email"/>
          <a:stretch>
            <a:fillRect/>
          </a:stretch>
        </p:blipFill>
        <p:spPr>
          <a:xfrm>
            <a:off x="1295400" y="1447800"/>
            <a:ext cx="3352800" cy="27432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38200" y="457200"/>
          <a:ext cx="7391400" cy="5936260"/>
        </p:xfrm>
        <a:graphic>
          <a:graphicData uri="http://schemas.openxmlformats.org/drawingml/2006/table">
            <a:tbl>
              <a:tblPr/>
              <a:tblGrid>
                <a:gridCol w="3695700"/>
                <a:gridCol w="3695700"/>
              </a:tblGrid>
              <a:tr h="701675">
                <a:tc gridSpan="2">
                  <a:txBody>
                    <a:bodyPr/>
                    <a:lstStyle/>
                    <a:p>
                      <a:pPr marL="0" marR="0" lvl="0" indent="0" algn="ctr" defTabSz="914400" rtl="0" eaLnBrk="1" fontAlgn="base" latinLnBrk="0" hangingPunct="1">
                        <a:lnSpc>
                          <a:spcPts val="1675"/>
                        </a:lnSpc>
                        <a:spcBef>
                          <a:spcPct val="0"/>
                        </a:spcBef>
                        <a:spcAft>
                          <a:spcPts val="6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Должность занимает</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2" tooltip="Медведев, Дмитрий Анатольевич"/>
                        </a:rPr>
                        <a:t>Дмитрий Анатольевич Медведев</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с 8 мая 2012 года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hMerge="1">
                  <a:txBody>
                    <a:bodyPr/>
                    <a:lstStyle/>
                    <a:p>
                      <a:endParaRPr lang="ru-RU"/>
                    </a:p>
                  </a:txBody>
                  <a:tcPr/>
                </a:tc>
              </a:tr>
              <a:tr h="288925">
                <a:tc>
                  <a:txBody>
                    <a:bodyPr/>
                    <a:lstStyle/>
                    <a:p>
                      <a:pPr marL="0" marR="0" lvl="0" indent="0" algn="ctr" defTabSz="914400" rtl="0" eaLnBrk="1" fontAlgn="base" latinLnBrk="0" hangingPunct="1">
                        <a:lnSpc>
                          <a:spcPts val="1800"/>
                        </a:lnSpc>
                        <a:spcBef>
                          <a:spcPct val="0"/>
                        </a:spcBef>
                        <a:spcAft>
                          <a:spcPts val="6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Официальная резиденция</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3" tooltip="Дом Правительства России"/>
                        </a:rPr>
                        <a:t>Дом Правительства России</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r h="4762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Кандидатура предлагается</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4" tooltip="Президент Российской Федерации"/>
                        </a:rPr>
                        <a:t>Президентом Российской Федерации</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r h="960438">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Назначается</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4" tooltip="Президент Российской Федерации"/>
                        </a:rPr>
                        <a:t>Президентом Российской Федерации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после утверждения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5" tooltip="Госдума"/>
                        </a:rPr>
                        <a:t>Государственной Думой РФ</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(или без такового в случае её роспуска)</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r h="15176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Срок полномочий</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максимум непрерывного пребывания в должности — 6 лет (слагает полномочия перед вновь избранным Президентом Российской Федерации), но может быть переназначен вновь неограниченно</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r h="288925">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Должность появилась</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1992 год</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r h="1631950">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Первый в должности</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ts val="1800"/>
                        </a:lnSpc>
                        <a:spcBef>
                          <a:spcPct val="0"/>
                        </a:spcBef>
                        <a:spcAft>
                          <a:spcPct val="0"/>
                        </a:spcAft>
                        <a:buClrTx/>
                        <a:buSzTx/>
                        <a:buFontTx/>
                        <a:buNone/>
                        <a:tabLst/>
                      </a:pP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6" tooltip="Ельцин, Борис Николаевич"/>
                        </a:rPr>
                        <a:t>Борис Николаевич Ельцин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(глава правительства как Президент Российской Федерации),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7" tooltip="Гайдар, Егор Тимурович"/>
                        </a:rPr>
                        <a:t>Егор Тимурович Гайдар</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(первый и. о. Председателя), </a:t>
                      </a:r>
                      <a:r>
                        <a:rPr kumimoji="0" lang="ru-RU" sz="1800" b="0" i="0" u="sng" strike="noStrike" cap="none" normalizeH="0" baseline="0" dirty="0" smtClean="0">
                          <a:ln>
                            <a:noFill/>
                          </a:ln>
                          <a:solidFill>
                            <a:srgbClr val="0000FF"/>
                          </a:solidFill>
                          <a:effectLst/>
                          <a:latin typeface="Times New Roman" pitchFamily="18" charset="0"/>
                          <a:cs typeface="Times New Roman" pitchFamily="18" charset="0"/>
                          <a:hlinkClick r:id="rId8" tooltip="Черномырдин, Виктор Степанович"/>
                        </a:rPr>
                        <a:t>Виктор Степанович Черномырдин</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(первый постоянный Председатель)</a:t>
                      </a:r>
                      <a:endParaRPr kumimoji="0" lang="ru-RU"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32286" marR="32286" marT="32286" marB="32286" horzOverflow="overflow">
                    <a:lnL>
                      <a:noFill/>
                    </a:lnL>
                    <a:lnR>
                      <a:noFill/>
                    </a:lnR>
                    <a:lnT>
                      <a:noFill/>
                    </a:lnT>
                    <a:lnB>
                      <a:noFill/>
                    </a:lnB>
                    <a:lnTlToBr>
                      <a:noFill/>
                    </a:lnTlToBr>
                    <a:lnBlToTr>
                      <a:noFill/>
                    </a:lnBlToTr>
                    <a:solidFill>
                      <a:schemeClr val="accent2">
                        <a:lumMod val="40000"/>
                        <a:lumOff val="60000"/>
                      </a:schemeClr>
                    </a:solid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362200" y="685800"/>
            <a:ext cx="5791200" cy="1295400"/>
          </a:xfrm>
          <a:solidFill>
            <a:schemeClr val="tx2">
              <a:lumMod val="20000"/>
              <a:lumOff val="80000"/>
            </a:schemeClr>
          </a:solidFill>
          <a:ln w="38100">
            <a:solidFill>
              <a:srgbClr val="00B0F0"/>
            </a:solidFill>
          </a:ln>
        </p:spPr>
        <p:txBody>
          <a:bodyPr/>
          <a:lstStyle/>
          <a:p>
            <a:pPr>
              <a:defRPr/>
            </a:pPr>
            <a:r>
              <a:rPr lang="ru-RU" sz="3200" dirty="0" smtClean="0">
                <a:hlinkClick r:id="rId2" action="ppaction://hlinkfile" tooltip="Белый дом (Москва)"/>
              </a:rPr>
              <a:t>Дом правительства Российской Федерации</a:t>
            </a:r>
            <a:endParaRPr lang="ru-RU" sz="3200" dirty="0" smtClean="0"/>
          </a:p>
        </p:txBody>
      </p:sp>
      <p:pic>
        <p:nvPicPr>
          <p:cNvPr id="4" name="Содержимое 3" descr="280px-Krasnopresnenskaya_2_01.jpg"/>
          <p:cNvPicPr>
            <a:picLocks noGrp="1" noChangeAspect="1"/>
          </p:cNvPicPr>
          <p:nvPr>
            <p:ph idx="1"/>
          </p:nvPr>
        </p:nvPicPr>
        <p:blipFill>
          <a:blip r:embed="rId3" cstate="print"/>
          <a:stretch>
            <a:fillRect/>
          </a:stretch>
        </p:blipFill>
        <p:spPr>
          <a:xfrm>
            <a:off x="1143000" y="2133600"/>
            <a:ext cx="7010400" cy="3200400"/>
          </a:xfrm>
          <a:ln w="28575">
            <a:solidFill>
              <a:srgbClr val="7030A0"/>
            </a:solidFill>
          </a:ln>
          <a:effectLst>
            <a:outerShdw blurRad="292100" dist="139700" dir="2700000" algn="tl" rotWithShape="0">
              <a:srgbClr val="333333">
                <a:alpha val="65000"/>
              </a:srgbClr>
            </a:outerShdw>
          </a:effectLst>
        </p:spPr>
      </p:pic>
      <p:sp>
        <p:nvSpPr>
          <p:cNvPr id="5" name="TextBox 4"/>
          <p:cNvSpPr txBox="1"/>
          <p:nvPr/>
        </p:nvSpPr>
        <p:spPr>
          <a:xfrm>
            <a:off x="2362200" y="5638800"/>
            <a:ext cx="5257800" cy="369332"/>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dirty="0"/>
              <a:t>г. МОСКВА, Краснопресненская набережная, 2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001000" cy="6324600"/>
          </a:xfrm>
          <a:solidFill>
            <a:schemeClr val="accent1">
              <a:lumMod val="40000"/>
              <a:lumOff val="60000"/>
            </a:schemeClr>
          </a:solidFill>
          <a:ln w="28575">
            <a:solidFill>
              <a:srgbClr val="7030A0"/>
            </a:solidFill>
          </a:ln>
        </p:spPr>
        <p:txBody>
          <a:bodyPr/>
          <a:lstStyle/>
          <a:p>
            <a:pPr>
              <a:defRPr/>
            </a:pPr>
            <a:r>
              <a:rPr lang="ru-RU" sz="2400" b="1" i="1" u="sng" dirty="0" smtClean="0">
                <a:solidFill>
                  <a:srgbClr val="C00000"/>
                </a:solidFill>
              </a:rPr>
              <a:t/>
            </a:r>
            <a:br>
              <a:rPr lang="ru-RU" sz="2400" b="1" i="1" u="sng" dirty="0" smtClean="0">
                <a:solidFill>
                  <a:srgbClr val="C00000"/>
                </a:solidFill>
              </a:rPr>
            </a:br>
            <a:r>
              <a:rPr lang="ru-RU" sz="2400" b="1" i="1" u="sng" dirty="0" smtClean="0">
                <a:solidFill>
                  <a:srgbClr val="C00000"/>
                </a:solidFill>
              </a:rPr>
              <a:t> 4. </a:t>
            </a:r>
            <a:r>
              <a:rPr lang="ru-RU" sz="2400" b="1" i="1" u="sng" cap="all" dirty="0" smtClean="0">
                <a:solidFill>
                  <a:srgbClr val="C00000"/>
                </a:solidFill>
              </a:rPr>
              <a:t>Россия</a:t>
            </a:r>
            <a:r>
              <a:rPr lang="ru-RU" sz="2400" b="1" i="1" u="sng" dirty="0" smtClean="0">
                <a:solidFill>
                  <a:srgbClr val="C00000"/>
                </a:solidFill>
              </a:rPr>
              <a:t> — государство </a:t>
            </a:r>
            <a:br>
              <a:rPr lang="ru-RU" sz="2400" b="1" i="1" u="sng" dirty="0" smtClean="0">
                <a:solidFill>
                  <a:srgbClr val="C00000"/>
                </a:solidFill>
              </a:rPr>
            </a:br>
            <a:r>
              <a:rPr lang="ru-RU" sz="2400" b="1" i="1" u="sng" dirty="0" smtClean="0">
                <a:solidFill>
                  <a:srgbClr val="C00000"/>
                </a:solidFill>
              </a:rPr>
              <a:t>    с республиканской формой правления. </a:t>
            </a:r>
            <a:r>
              <a:rPr lang="ru-RU" sz="2000" i="1" u="sng" dirty="0" smtClean="0">
                <a:solidFill>
                  <a:srgbClr val="C00000"/>
                </a:solidFill>
              </a:rPr>
              <a:t/>
            </a:r>
            <a:br>
              <a:rPr lang="ru-RU" sz="2000" i="1" u="sng" dirty="0" smtClean="0">
                <a:solidFill>
                  <a:srgbClr val="C00000"/>
                </a:solidFill>
              </a:rPr>
            </a:br>
            <a:r>
              <a:rPr lang="ru-RU" sz="2000" dirty="0" smtClean="0"/>
              <a:t>Это означает, что все граждане, согласно Конституции, имеют право участвовать в формировании законодательной власти Россий­ской Федерации — </a:t>
            </a:r>
            <a:r>
              <a:rPr lang="ru-RU" sz="2000" b="1" i="1" dirty="0" smtClean="0"/>
              <a:t>Федерального Собрания</a:t>
            </a:r>
            <a:r>
              <a:rPr lang="ru-RU" sz="2000" i="1" dirty="0" smtClean="0"/>
              <a:t>, </a:t>
            </a:r>
            <a:r>
              <a:rPr lang="ru-RU" sz="2000" dirty="0" smtClean="0"/>
              <a:t>а также избрания главы государства — </a:t>
            </a:r>
            <a:r>
              <a:rPr lang="ru-RU" sz="2000" b="1" i="1" dirty="0" smtClean="0"/>
              <a:t>Президента Российской Федерации.</a:t>
            </a:r>
            <a:r>
              <a:rPr lang="ru-RU" sz="2000" i="1" dirty="0" smtClean="0"/>
              <a:t> </a:t>
            </a:r>
            <a:br>
              <a:rPr lang="ru-RU" sz="2000" i="1" dirty="0" smtClean="0"/>
            </a:br>
            <a:r>
              <a:rPr lang="ru-RU" sz="2000" dirty="0" smtClean="0"/>
              <a:t>Осуществление государственной власти основано </a:t>
            </a:r>
            <a:r>
              <a:rPr lang="ru-RU" sz="2000" b="1" dirty="0" smtClean="0"/>
              <a:t>на </a:t>
            </a:r>
            <a:r>
              <a:rPr lang="ru-RU" sz="2000" b="1" i="1" u="sng" dirty="0" smtClean="0"/>
              <a:t>принципе разделения властей. </a:t>
            </a:r>
            <a:br>
              <a:rPr lang="ru-RU" sz="2000" b="1" i="1" u="sng" dirty="0" smtClean="0"/>
            </a:br>
            <a:r>
              <a:rPr lang="ru-RU" sz="2000" dirty="0" smtClean="0"/>
              <a:t>Россию можно охарактеризовать как </a:t>
            </a:r>
            <a:r>
              <a:rPr lang="ru-RU" sz="2000" b="1" u="sng" dirty="0" smtClean="0"/>
              <a:t>республику с сильной президентской властью</a:t>
            </a:r>
            <a:r>
              <a:rPr lang="ru-RU" sz="2000" dirty="0" smtClean="0"/>
              <a:t>. </a:t>
            </a:r>
            <a:br>
              <a:rPr lang="ru-RU" sz="2000" dirty="0" smtClean="0"/>
            </a:br>
            <a:r>
              <a:rPr lang="ru-RU" sz="2000" dirty="0" smtClean="0"/>
              <a:t>Об этом говорит тот факт, что </a:t>
            </a:r>
            <a:r>
              <a:rPr lang="ru-RU" sz="2000" b="1" u="sng" dirty="0" smtClean="0"/>
              <a:t>Президент России юридически обладает полномочиями главы государства, а фактически — и главы исполнительной власти, а также то, что Президент избирается всенародным голосованием. </a:t>
            </a:r>
            <a:br>
              <a:rPr lang="ru-RU" sz="2000" b="1" u="sng" dirty="0" smtClean="0"/>
            </a:br>
            <a:r>
              <a:rPr lang="ru-RU" sz="2000" dirty="0" smtClean="0"/>
              <a:t>Но России присущи </a:t>
            </a:r>
            <a:r>
              <a:rPr lang="ru-RU" sz="2000" b="1" u="sng" dirty="0" smtClean="0"/>
              <a:t>и некоторые черты парламентской республики</a:t>
            </a:r>
            <a:r>
              <a:rPr lang="ru-RU" sz="2000" dirty="0" smtClean="0"/>
              <a:t>, например, наличие Председателя Правительства, назначение которого происходит с согласия Государственной Думы. </a:t>
            </a:r>
            <a:br>
              <a:rPr lang="ru-RU" sz="2000" dirty="0" smtClean="0"/>
            </a:br>
            <a:r>
              <a:rPr lang="ru-RU" sz="2000" dirty="0" smtClean="0"/>
              <a:t>Таким образом, </a:t>
            </a:r>
            <a:r>
              <a:rPr lang="ru-RU" sz="2000" u="sng" dirty="0" smtClean="0"/>
              <a:t>Россию можно назвать </a:t>
            </a:r>
            <a:r>
              <a:rPr lang="ru-RU" sz="2000" b="1" cap="all" dirty="0" smtClean="0"/>
              <a:t>президентской республикой с некоторыми чертами республики парламентской</a:t>
            </a:r>
            <a:r>
              <a:rPr lang="ru-RU" sz="2000" dirty="0" smtClean="0"/>
              <a:t>.</a:t>
            </a:r>
            <a:r>
              <a:rPr lang="ru-RU" sz="1800" dirty="0" smtClean="0"/>
              <a:t/>
            </a:r>
            <a:br>
              <a:rPr lang="ru-RU" sz="1800" dirty="0" smtClean="0"/>
            </a:br>
            <a:endParaRPr lang="ru-RU" sz="1800" dirty="0"/>
          </a:p>
        </p:txBody>
      </p:sp>
      <p:sp>
        <p:nvSpPr>
          <p:cNvPr id="4" name="Стрелка вверх 3"/>
          <p:cNvSpPr/>
          <p:nvPr/>
        </p:nvSpPr>
        <p:spPr>
          <a:xfrm rot="3180631">
            <a:off x="334747" y="5627897"/>
            <a:ext cx="914400" cy="1295555"/>
          </a:xfrm>
          <a:prstGeom prst="upArrow">
            <a:avLst/>
          </a:prstGeom>
          <a:scene3d>
            <a:camera prst="orthographicFront"/>
            <a:lightRig rig="threePt" dir="t"/>
          </a:scene3d>
          <a:sp3d>
            <a:bevelT w="114300" prst="artDeco"/>
          </a:sp3d>
        </p:spPr>
        <p:style>
          <a:lnRef idx="3">
            <a:schemeClr val="lt1"/>
          </a:lnRef>
          <a:fillRef idx="1">
            <a:schemeClr val="accent6"/>
          </a:fillRef>
          <a:effectRef idx="1">
            <a:schemeClr val="accent6"/>
          </a:effectRef>
          <a:fontRef idx="minor">
            <a:schemeClr val="lt1"/>
          </a:fontRef>
        </p:style>
        <p:txBody>
          <a:bodyPr anchor="ctr"/>
          <a:lstStyle/>
          <a:p>
            <a:pPr algn="ctr">
              <a:defRPr/>
            </a:pPr>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4800"/>
            <a:ext cx="7772400" cy="6172200"/>
          </a:xfrm>
          <a:solidFill>
            <a:schemeClr val="accent2">
              <a:lumMod val="20000"/>
              <a:lumOff val="80000"/>
            </a:schemeClr>
          </a:solidFill>
          <a:ln w="57150">
            <a:solidFill>
              <a:srgbClr val="FFC000"/>
            </a:solidFill>
          </a:ln>
        </p:spPr>
        <p:txBody>
          <a:bodyPr/>
          <a:lstStyle/>
          <a:p>
            <a:pPr>
              <a:lnSpc>
                <a:spcPct val="80000"/>
              </a:lnSpc>
              <a:defRPr/>
            </a:pPr>
            <a:r>
              <a:rPr lang="ru-RU" sz="2400" b="1" u="sng" dirty="0" smtClean="0">
                <a:latin typeface="Times New Roman" pitchFamily="18" charset="0"/>
                <a:ea typeface="Microsoft YaHei" pitchFamily="34" charset="-122"/>
                <a:cs typeface="Times New Roman" pitchFamily="18" charset="0"/>
              </a:rPr>
              <a:t>Цели  урока: </a:t>
            </a:r>
            <a:br>
              <a:rPr lang="ru-RU" sz="2400" b="1" u="sng" dirty="0" smtClean="0">
                <a:latin typeface="Times New Roman" pitchFamily="18" charset="0"/>
                <a:ea typeface="Microsoft YaHei" pitchFamily="34" charset="-122"/>
                <a:cs typeface="Times New Roman" pitchFamily="18" charset="0"/>
              </a:rPr>
            </a:br>
            <a:r>
              <a:rPr lang="ru-RU" sz="2000" dirty="0" smtClean="0">
                <a:latin typeface="Arial Narrow" pitchFamily="34" charset="0"/>
                <a:ea typeface="Microsoft YaHei" pitchFamily="34" charset="-122"/>
                <a:cs typeface="Times New Roman" pitchFamily="18" charset="0"/>
              </a:rPr>
              <a:t/>
            </a:r>
            <a:br>
              <a:rPr lang="ru-RU" sz="2000" dirty="0" smtClean="0">
                <a:latin typeface="Arial Narrow" pitchFamily="34" charset="0"/>
                <a:ea typeface="Microsoft YaHei" pitchFamily="34" charset="-122"/>
                <a:cs typeface="Times New Roman" pitchFamily="18" charset="0"/>
              </a:rPr>
            </a:br>
            <a:r>
              <a:rPr lang="ru-RU" sz="2000" dirty="0" smtClean="0">
                <a:latin typeface="Arial Narrow" pitchFamily="34" charset="0"/>
                <a:ea typeface="Microsoft YaHei" pitchFamily="34" charset="-122"/>
                <a:cs typeface="Times New Roman" pitchFamily="18" charset="0"/>
              </a:rPr>
              <a:t>	</a:t>
            </a:r>
            <a:r>
              <a:rPr lang="ru-RU" sz="2000" b="1" i="1" dirty="0" smtClean="0">
                <a:latin typeface="Arial Narrow" pitchFamily="34" charset="0"/>
                <a:ea typeface="Microsoft YaHei" pitchFamily="34" charset="-122"/>
                <a:cs typeface="Times New Roman" pitchFamily="18" charset="0"/>
              </a:rPr>
              <a:t>1. Обучающая:  </a:t>
            </a:r>
            <a:br>
              <a:rPr lang="ru-RU" sz="2000" b="1" i="1"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Рассмотреть </a:t>
            </a:r>
            <a:r>
              <a:rPr lang="ru-RU" sz="2000" dirty="0" smtClean="0">
                <a:latin typeface="Arial Narrow" pitchFamily="34" charset="0"/>
                <a:ea typeface="Microsoft YaHei" pitchFamily="34" charset="-122"/>
                <a:cs typeface="Times New Roman" pitchFamily="18" charset="0"/>
              </a:rPr>
              <a:t>Конституцию РФ как правовую основу политической и правовой системы Российской Федерации.</a:t>
            </a:r>
            <a:r>
              <a:rPr lang="ru-RU" sz="2000" i="1" u="sng" dirty="0" smtClean="0">
                <a:latin typeface="Arial Narrow" pitchFamily="34" charset="0"/>
                <a:ea typeface="Microsoft YaHei" pitchFamily="34" charset="-122"/>
                <a:cs typeface="Times New Roman" pitchFamily="18" charset="0"/>
              </a:rPr>
              <a:t> </a:t>
            </a:r>
            <a:br>
              <a:rPr lang="ru-RU" sz="2000" i="1" u="sng"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Сформировать представление </a:t>
            </a:r>
            <a:r>
              <a:rPr lang="ru-RU" sz="2000" dirty="0" smtClean="0">
                <a:latin typeface="Arial Narrow" pitchFamily="34" charset="0"/>
                <a:ea typeface="Microsoft YaHei" pitchFamily="34" charset="-122"/>
                <a:cs typeface="Times New Roman" pitchFamily="18" charset="0"/>
              </a:rPr>
              <a:t>о Конституции, познакомить со структурой документа. </a:t>
            </a:r>
            <a:br>
              <a:rPr lang="ru-RU" sz="2000"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Объяснить новые понятия</a:t>
            </a:r>
            <a:r>
              <a:rPr lang="ru-RU" sz="2000" dirty="0" smtClean="0">
                <a:latin typeface="Arial Narrow" pitchFamily="34" charset="0"/>
                <a:ea typeface="Microsoft YaHei" pitchFamily="34" charset="-122"/>
                <a:cs typeface="Times New Roman" pitchFamily="18" charset="0"/>
              </a:rPr>
              <a:t>:  Конституция, принцип разделения властей,, парламент и правительство РФ, гражданин, свободы человека.</a:t>
            </a:r>
            <a:br>
              <a:rPr lang="ru-RU" sz="2000" dirty="0" smtClean="0">
                <a:latin typeface="Arial Narrow" pitchFamily="34" charset="0"/>
                <a:ea typeface="Microsoft YaHei" pitchFamily="34" charset="-122"/>
                <a:cs typeface="Times New Roman" pitchFamily="18" charset="0"/>
              </a:rPr>
            </a:br>
            <a:r>
              <a:rPr lang="ru-RU" sz="2000" i="1" dirty="0" smtClean="0">
                <a:latin typeface="Arial Narrow" pitchFamily="34" charset="0"/>
                <a:ea typeface="Microsoft YaHei" pitchFamily="34" charset="-122"/>
                <a:cs typeface="Times New Roman" pitchFamily="18" charset="0"/>
              </a:rPr>
              <a:t>                  </a:t>
            </a:r>
            <a:r>
              <a:rPr lang="ru-RU" sz="2000" b="1" i="1" dirty="0" smtClean="0">
                <a:latin typeface="Arial Narrow" pitchFamily="34" charset="0"/>
                <a:ea typeface="Microsoft YaHei" pitchFamily="34" charset="-122"/>
                <a:cs typeface="Times New Roman" pitchFamily="18" charset="0"/>
              </a:rPr>
              <a:t>2. Развивающая</a:t>
            </a:r>
            <a:r>
              <a:rPr lang="ru-RU" sz="2000" b="1" dirty="0" smtClean="0">
                <a:latin typeface="Arial Narrow" pitchFamily="34" charset="0"/>
                <a:ea typeface="Microsoft YaHei" pitchFamily="34" charset="-122"/>
                <a:cs typeface="Times New Roman" pitchFamily="18" charset="0"/>
              </a:rPr>
              <a:t>:</a:t>
            </a:r>
            <a:br>
              <a:rPr lang="ru-RU" sz="2000" b="1"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Развитие навыков и умений </a:t>
            </a:r>
            <a:r>
              <a:rPr lang="ru-RU" sz="2000" dirty="0" smtClean="0">
                <a:latin typeface="Arial Narrow" pitchFamily="34" charset="0"/>
                <a:ea typeface="Microsoft YaHei" pitchFamily="34" charset="-122"/>
                <a:cs typeface="Times New Roman" pitchFamily="18" charset="0"/>
              </a:rPr>
              <a:t>работать с документом, умения применять полученные знания в повседневной жизни, умения делать выводы, анализировать и систематизировать полученные знания.</a:t>
            </a:r>
            <a:br>
              <a:rPr lang="ru-RU" sz="2000" dirty="0" smtClean="0">
                <a:latin typeface="Arial Narrow" pitchFamily="34" charset="0"/>
                <a:ea typeface="Microsoft YaHei" pitchFamily="34" charset="-122"/>
                <a:cs typeface="Times New Roman" pitchFamily="18" charset="0"/>
              </a:rPr>
            </a:br>
            <a:r>
              <a:rPr lang="ru-RU" sz="2000" b="1" i="1" dirty="0" smtClean="0">
                <a:latin typeface="Arial Narrow" pitchFamily="34" charset="0"/>
                <a:ea typeface="Microsoft YaHei" pitchFamily="34" charset="-122"/>
                <a:cs typeface="Times New Roman" pitchFamily="18" charset="0"/>
              </a:rPr>
              <a:t>                        3.Воспитательная</a:t>
            </a:r>
            <a:r>
              <a:rPr lang="ru-RU" sz="2000" b="1" dirty="0" smtClean="0">
                <a:latin typeface="Arial Narrow" pitchFamily="34" charset="0"/>
                <a:ea typeface="Microsoft YaHei" pitchFamily="34" charset="-122"/>
                <a:cs typeface="Times New Roman" pitchFamily="18" charset="0"/>
              </a:rPr>
              <a:t>:</a:t>
            </a:r>
            <a:r>
              <a:rPr lang="ru-RU" sz="2000" b="1" u="sng" dirty="0" smtClean="0">
                <a:latin typeface="Arial Narrow" pitchFamily="34" charset="0"/>
                <a:ea typeface="Microsoft YaHei" pitchFamily="34" charset="-122"/>
                <a:cs typeface="Times New Roman" pitchFamily="18" charset="0"/>
              </a:rPr>
              <a:t/>
            </a:r>
            <a:br>
              <a:rPr lang="ru-RU" sz="2000" b="1" u="sng"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Формирование  и воспитание:</a:t>
            </a:r>
            <a:br>
              <a:rPr lang="ru-RU" sz="2000" u="sng" dirty="0" smtClean="0">
                <a:latin typeface="Arial Narrow" pitchFamily="34" charset="0"/>
                <a:ea typeface="Microsoft YaHei" pitchFamily="34" charset="-122"/>
                <a:cs typeface="Times New Roman" pitchFamily="18" charset="0"/>
              </a:rPr>
            </a:br>
            <a:r>
              <a:rPr lang="ru-RU" sz="2000" dirty="0" smtClean="0">
                <a:latin typeface="Arial Narrow" pitchFamily="34" charset="0"/>
                <a:ea typeface="Microsoft YaHei" pitchFamily="34" charset="-122"/>
                <a:cs typeface="Times New Roman" pitchFamily="18" charset="0"/>
              </a:rPr>
              <a:t>чувства гордости и уважения к своей Родине, общероссийской идентичности, толерантности , приверженности к гуманистическим и демократическим ценностям; чувства патриотизма, основанного на интересе и уважении к историческому прошлому России; бережного отношения к традициям своего народа; </a:t>
            </a:r>
            <a:br>
              <a:rPr lang="ru-RU" sz="2000" dirty="0" smtClean="0">
                <a:latin typeface="Arial Narrow" pitchFamily="34" charset="0"/>
                <a:ea typeface="Microsoft YaHei" pitchFamily="34" charset="-122"/>
                <a:cs typeface="Times New Roman" pitchFamily="18" charset="0"/>
              </a:rPr>
            </a:br>
            <a:r>
              <a:rPr lang="ru-RU" sz="2000" u="sng" dirty="0" smtClean="0">
                <a:latin typeface="Arial Narrow" pitchFamily="34" charset="0"/>
                <a:ea typeface="Microsoft YaHei" pitchFamily="34" charset="-122"/>
                <a:cs typeface="Times New Roman" pitchFamily="18" charset="0"/>
              </a:rPr>
              <a:t>Развитие личности, </a:t>
            </a:r>
            <a:r>
              <a:rPr lang="ru-RU" sz="2000" dirty="0" smtClean="0">
                <a:latin typeface="Arial Narrow" pitchFamily="34" charset="0"/>
                <a:ea typeface="Microsoft YaHei" pitchFamily="34" charset="-122"/>
                <a:cs typeface="Times New Roman" pitchFamily="18" charset="0"/>
              </a:rPr>
              <a:t>ее духовно-нравственной, политической и правовой культуры, повышение общественной и гражданской активности.</a:t>
            </a:r>
            <a:br>
              <a:rPr lang="ru-RU" sz="2000" dirty="0" smtClean="0">
                <a:latin typeface="Arial Narrow" pitchFamily="34" charset="0"/>
                <a:ea typeface="Microsoft YaHei" pitchFamily="34" charset="-122"/>
                <a:cs typeface="Times New Roman" pitchFamily="18" charset="0"/>
              </a:rPr>
            </a:br>
            <a:endParaRPr lang="ru-RU" sz="2000" dirty="0" smtClean="0">
              <a:ea typeface="Microsoft YaHei" pitchFamily="34" charset="-122"/>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53_0.tmp"/>
          <p:cNvPicPr>
            <a:picLocks noChangeAspect="1"/>
          </p:cNvPicPr>
          <p:nvPr/>
        </p:nvPicPr>
        <p:blipFill>
          <a:blip r:embed="rId3" cstate="email"/>
          <a:stretch>
            <a:fillRect/>
          </a:stretch>
        </p:blipFill>
        <p:spPr>
          <a:xfrm>
            <a:off x="0" y="0"/>
            <a:ext cx="9144000" cy="6858000"/>
          </a:xfrm>
          <a:prstGeom prst="rect">
            <a:avLst/>
          </a:prstGeom>
          <a:ln w="38100" cap="sq">
            <a:solidFill>
              <a:srgbClr val="000000"/>
            </a:solidFill>
            <a:prstDash val="lgDashDotDot"/>
            <a:miter lim="800000"/>
          </a:ln>
          <a:effectLst>
            <a:outerShdw blurRad="50800" dist="38100" dir="2700000" algn="tl" rotWithShape="0">
              <a:srgbClr val="000000">
                <a:alpha val="43000"/>
              </a:srgbClr>
            </a:outerShdw>
            <a:softEdge rad="63500"/>
          </a:effectLst>
        </p:spPr>
      </p:pic>
      <p:sp>
        <p:nvSpPr>
          <p:cNvPr id="3" name="Стрелка вправо 2"/>
          <p:cNvSpPr/>
          <p:nvPr/>
        </p:nvSpPr>
        <p:spPr>
          <a:xfrm rot="1098881" flipH="1">
            <a:off x="4689475" y="4833938"/>
            <a:ext cx="762000" cy="381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762000" y="381000"/>
            <a:ext cx="7543800" cy="6019800"/>
          </a:xfrm>
          <a:solidFill>
            <a:schemeClr val="accent3">
              <a:lumMod val="40000"/>
              <a:lumOff val="60000"/>
            </a:schemeClr>
          </a:solidFill>
          <a:ln>
            <a:solidFill>
              <a:srgbClr val="FF0000"/>
            </a:solidFill>
          </a:ln>
        </p:spPr>
        <p:txBody>
          <a:bodyPr/>
          <a:lstStyle/>
          <a:p>
            <a:pPr fontAlgn="t">
              <a:defRPr/>
            </a:pPr>
            <a:r>
              <a:rPr lang="ru-RU" sz="2400" b="1" i="1" u="sng" dirty="0" smtClean="0">
                <a:solidFill>
                  <a:srgbClr val="C00000"/>
                </a:solidFill>
              </a:rPr>
              <a:t>5. Россия — суверенное государство. </a:t>
            </a:r>
            <a:r>
              <a:rPr lang="ru-RU" sz="2000" b="1" i="1" u="sng" dirty="0" smtClean="0">
                <a:solidFill>
                  <a:srgbClr val="C00000"/>
                </a:solidFill>
              </a:rPr>
              <a:t/>
            </a:r>
            <a:br>
              <a:rPr lang="ru-RU" sz="2000" b="1" i="1" u="sng" dirty="0" smtClean="0">
                <a:solidFill>
                  <a:srgbClr val="C00000"/>
                </a:solidFill>
              </a:rPr>
            </a:br>
            <a:r>
              <a:rPr lang="ru-RU" sz="2000" i="1" dirty="0" smtClean="0"/>
              <a:t/>
            </a:r>
            <a:br>
              <a:rPr lang="ru-RU" sz="2000" i="1" dirty="0" smtClean="0"/>
            </a:br>
            <a:r>
              <a:rPr lang="ru-RU" sz="2000" b="1" u="sng" cap="all" dirty="0" smtClean="0"/>
              <a:t>Суверенитет</a:t>
            </a:r>
            <a:r>
              <a:rPr lang="ru-RU" sz="2000" dirty="0" smtClean="0"/>
              <a:t> </a:t>
            </a:r>
            <a:r>
              <a:rPr lang="ru-RU" sz="2000" b="1" u="sng" dirty="0" smtClean="0"/>
              <a:t>предполагает независимость государства во внешнеполитической сфере</a:t>
            </a:r>
            <a:r>
              <a:rPr lang="ru-RU" sz="2000" b="1" dirty="0" smtClean="0"/>
              <a:t> </a:t>
            </a:r>
            <a:r>
              <a:rPr lang="ru-RU" sz="2000" dirty="0" smtClean="0"/>
              <a:t>(в области международных отношений)</a:t>
            </a:r>
            <a:r>
              <a:rPr lang="ru-RU" sz="2000" b="1" dirty="0" smtClean="0"/>
              <a:t> </a:t>
            </a:r>
            <a:r>
              <a:rPr lang="ru-RU" sz="2000" b="1" u="sng" dirty="0" smtClean="0"/>
              <a:t>и верховенство, непререкаемость его решений в делах внутренних.</a:t>
            </a:r>
            <a:r>
              <a:rPr lang="ru-RU" sz="2000" b="1" dirty="0" smtClean="0"/>
              <a:t> </a:t>
            </a:r>
            <a:r>
              <a:rPr lang="ru-RU" sz="2000" dirty="0" smtClean="0"/>
              <a:t/>
            </a:r>
            <a:br>
              <a:rPr lang="ru-RU" sz="2000" dirty="0" smtClean="0"/>
            </a:br>
            <a:r>
              <a:rPr lang="ru-RU" sz="2000" b="1" u="sng" dirty="0" smtClean="0"/>
              <a:t>Суверенитет России </a:t>
            </a:r>
            <a:r>
              <a:rPr lang="ru-RU" sz="2000" dirty="0" smtClean="0"/>
              <a:t>был закреплен в </a:t>
            </a:r>
            <a:r>
              <a:rPr lang="ru-RU" sz="2000" i="1" dirty="0" smtClean="0"/>
              <a:t>Декларации «О государственном суверенитете РСФСР», </a:t>
            </a:r>
            <a:r>
              <a:rPr lang="ru-RU" sz="2000" dirty="0" smtClean="0"/>
              <a:t>принятой 12 июня 1990 г. первым Съездом народных депута­тов РСФСР. Носителем суверенитета и единственным источником власти в России признается ее многонациональный народ.</a:t>
            </a:r>
            <a:br>
              <a:rPr lang="ru-RU" sz="2000" dirty="0" smtClean="0"/>
            </a:br>
            <a:r>
              <a:rPr lang="ru-RU" sz="2000" b="1" dirty="0" smtClean="0"/>
              <a:t>Российская Федерация</a:t>
            </a:r>
            <a:r>
              <a:rPr lang="ru-RU" sz="2000" dirty="0" smtClean="0"/>
              <a:t>, как всякое </a:t>
            </a:r>
            <a:r>
              <a:rPr lang="ru-RU" sz="2000" b="1" u="sng" dirty="0" smtClean="0"/>
              <a:t>подлинно независимое, свободное государство, обладает всей полнотой власти на своей территории. </a:t>
            </a:r>
            <a:br>
              <a:rPr lang="ru-RU" sz="2000" b="1" u="sng" dirty="0" smtClean="0"/>
            </a:br>
            <a:r>
              <a:rPr lang="ru-RU" sz="2000" b="1" u="sng" dirty="0" smtClean="0"/>
              <a:t/>
            </a:r>
            <a:br>
              <a:rPr lang="ru-RU" sz="2000" b="1" u="sng" dirty="0" smtClean="0"/>
            </a:br>
            <a:r>
              <a:rPr lang="ru-RU" sz="2000" b="1" i="1" u="sng" dirty="0" smtClean="0"/>
              <a:t>Никакая другая власть на территории России не вправе присвоить себе функции верховной суверенной власти, а тем более поставить себя над ней.</a:t>
            </a:r>
            <a:r>
              <a:rPr lang="ru-RU" sz="2000" u="sng" dirty="0" smtClean="0"/>
              <a:t/>
            </a:r>
            <a:br>
              <a:rPr lang="ru-RU" sz="2000" u="sng" dirty="0" smtClean="0"/>
            </a:br>
            <a:endParaRPr lang="ru-RU" sz="2000" u="sng" dirty="0" smtClean="0"/>
          </a:p>
        </p:txBody>
      </p:sp>
      <p:sp>
        <p:nvSpPr>
          <p:cNvPr id="3" name="Выгнутая влево стрелка 2"/>
          <p:cNvSpPr/>
          <p:nvPr/>
        </p:nvSpPr>
        <p:spPr>
          <a:xfrm flipH="1">
            <a:off x="7924800" y="4724400"/>
            <a:ext cx="1219200" cy="1600200"/>
          </a:xfrm>
          <a:prstGeom prst="curvedRightArrow">
            <a:avLst>
              <a:gd name="adj1" fmla="val 25000"/>
              <a:gd name="adj2" fmla="val 50000"/>
              <a:gd name="adj3" fmla="val 25000"/>
            </a:avLst>
          </a:prstGeom>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anchor="ctr"/>
          <a:lstStyle/>
          <a:p>
            <a:pPr algn="ctr">
              <a:defRPr/>
            </a:pPr>
            <a:endParaRPr lang="ru-RU" dirty="0">
              <a:solidFill>
                <a:schemeClr val="tx1"/>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dir="cw">
                                      <p:cBhvr override="childStyle">
                                        <p:cTn id="6" dur="1900" fill="hold">
                                          <p:stCondLst>
                                            <p:cond delay="100"/>
                                          </p:stCondLst>
                                        </p:cTn>
                                        <p:tgtEl>
                                          <p:spTgt spid="3"/>
                                        </p:tgtEl>
                                        <p:attrNameLst>
                                          <p:attrName>style.color</p:attrName>
                                        </p:attrNameLst>
                                      </p:cBhvr>
                                      <p:to>
                                        <a:schemeClr val="accent2"/>
                                      </p:to>
                                    </p:animClr>
                                    <p:animClr clrSpc="rgb" dir="cw">
                                      <p:cBhvr>
                                        <p:cTn id="7" dur="1900" fill="hold">
                                          <p:stCondLst>
                                            <p:cond delay="100"/>
                                          </p:stCondLst>
                                        </p:cTn>
                                        <p:tgtEl>
                                          <p:spTgt spid="3"/>
                                        </p:tgtEl>
                                        <p:attrNameLst>
                                          <p:attrName>fillColor</p:attrName>
                                        </p:attrNameLst>
                                      </p:cBhvr>
                                      <p:to>
                                        <a:schemeClr val="accent2"/>
                                      </p:to>
                                    </p:animClr>
                                    <p:set>
                                      <p:cBhvr>
                                        <p:cTn id="8" dur="1900" fill="hold">
                                          <p:stCondLst>
                                            <p:cond delay="100"/>
                                          </p:stCondLst>
                                        </p:cTn>
                                        <p:tgtEl>
                                          <p:spTgt spid="3"/>
                                        </p:tgtEl>
                                        <p:attrNameLst>
                                          <p:attrName>fill.type</p:attrName>
                                        </p:attrNameLst>
                                      </p:cBhvr>
                                      <p:to>
                                        <p:strVal val="solid"/>
                                      </p:to>
                                    </p:set>
                                    <p:set>
                                      <p:cBhvr>
                                        <p:cTn id="9" dur="1900" fill="hold">
                                          <p:stCondLst>
                                            <p:cond delay="100"/>
                                          </p:stCondLst>
                                        </p:cTn>
                                        <p:tgtEl>
                                          <p:spTgt spid="3"/>
                                        </p:tgtEl>
                                        <p:attrNameLst>
                                          <p:attrName>fill.on</p:attrName>
                                        </p:attrNameLst>
                                      </p:cBhvr>
                                      <p:to>
                                        <p:strVal val="true"/>
                                      </p:to>
                                    </p:set>
                                    <p:animScale>
                                      <p:cBhvr>
                                        <p:cTn id="10" dur="200" fill="hold">
                                          <p:stCondLst>
                                            <p:cond delay="0"/>
                                          </p:stCondLst>
                                        </p:cTn>
                                        <p:tgtEl>
                                          <p:spTgt spid="3"/>
                                        </p:tgtEl>
                                      </p:cBhvr>
                                      <p:from x="100000" y="100000"/>
                                      <p:to x="100000" y="5000"/>
                                    </p:animScale>
                                    <p:animScale>
                                      <p:cBhvr>
                                        <p:cTn id="11" dur="200" fill="hold">
                                          <p:stCondLst>
                                            <p:cond delay="200"/>
                                          </p:stCondLst>
                                        </p:cTn>
                                        <p:tgtEl>
                                          <p:spTgt spid="3"/>
                                        </p:tgtEl>
                                      </p:cBhvr>
                                      <p:from x="100000" y="5000"/>
                                      <p:to x="120000" y="150000"/>
                                    </p:animScale>
                                    <p:animScale>
                                      <p:cBhvr>
                                        <p:cTn id="12" dur="600" fill="hold">
                                          <p:stCondLst>
                                            <p:cond delay="1400"/>
                                          </p:stCondLst>
                                        </p:cTn>
                                        <p:tgtEl>
                                          <p:spTgt spid="3"/>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3200400" y="304800"/>
            <a:ext cx="5181600" cy="6172200"/>
          </a:xfrm>
          <a:solidFill>
            <a:schemeClr val="tx2">
              <a:lumMod val="20000"/>
              <a:lumOff val="80000"/>
            </a:schemeClr>
          </a:solidFill>
          <a:ln>
            <a:solidFill>
              <a:srgbClr val="00B050"/>
            </a:solidFill>
          </a:ln>
        </p:spPr>
        <p:txBody>
          <a:bodyPr/>
          <a:lstStyle/>
          <a:p>
            <a:pPr>
              <a:defRPr/>
            </a:pPr>
            <a:r>
              <a:rPr lang="ru-RU" sz="2400" b="1" i="1" u="sng" dirty="0" smtClean="0">
                <a:solidFill>
                  <a:srgbClr val="C00000"/>
                </a:solidFill>
              </a:rPr>
              <a:t>6. Россия — социальное государство. </a:t>
            </a:r>
            <a:r>
              <a:rPr lang="ru-RU" sz="2000" i="1" dirty="0" smtClean="0"/>
              <a:t/>
            </a:r>
            <a:br>
              <a:rPr lang="ru-RU" sz="2000" i="1" dirty="0" smtClean="0"/>
            </a:br>
            <a:r>
              <a:rPr lang="ru-RU" sz="2000" dirty="0" smtClean="0"/>
              <a:t>Это один из основополагающих принципов деятельности современного демократического государства, согласно которому создание условий, обеспечивающих </a:t>
            </a:r>
            <a:r>
              <a:rPr lang="ru-RU" sz="2000" b="1" dirty="0" smtClean="0"/>
              <a:t>достойную жизнь </a:t>
            </a:r>
            <a:r>
              <a:rPr lang="ru-RU" sz="2000" dirty="0" smtClean="0"/>
              <a:t>и </a:t>
            </a:r>
            <a:r>
              <a:rPr lang="ru-RU" sz="2000" b="1" dirty="0" smtClean="0"/>
              <a:t>свободное развитие человека</a:t>
            </a:r>
            <a:r>
              <a:rPr lang="ru-RU" sz="2000" dirty="0" smtClean="0"/>
              <a:t>, не является сугубо личным делом самого человека и его родителей, а возводится в ранг общегосударственной политики. Социальная политика Российской Федерации ориентирована на самые разные слои населения. Особое значение имеет </a:t>
            </a:r>
            <a:r>
              <a:rPr lang="ru-RU" sz="2000" b="1" dirty="0" smtClean="0"/>
              <a:t>государственная помощь малообеспеченным слоям</a:t>
            </a:r>
            <a:r>
              <a:rPr lang="ru-RU" sz="2000" dirty="0" smtClean="0"/>
              <a:t>, группам людей, которые по тем или иным причинам не могут найти себе работу либо вовсе не способны трудиться.</a:t>
            </a:r>
            <a:br>
              <a:rPr lang="ru-RU" sz="2000" dirty="0" smtClean="0"/>
            </a:br>
            <a:endParaRPr lang="ru-RU" sz="2000" dirty="0" smtClean="0"/>
          </a:p>
        </p:txBody>
      </p:sp>
      <p:pic>
        <p:nvPicPr>
          <p:cNvPr id="22531" name="Picture 3" descr="C:\Users\Пользователь\Desktop\фотографии Конституция\imgpreviewCASSJ3GW.jpg"/>
          <p:cNvPicPr>
            <a:picLocks noChangeAspect="1" noChangeArrowheads="1"/>
          </p:cNvPicPr>
          <p:nvPr/>
        </p:nvPicPr>
        <p:blipFill>
          <a:blip r:embed="rId2" cstate="email"/>
          <a:srcRect/>
          <a:stretch>
            <a:fillRect/>
          </a:stretch>
        </p:blipFill>
        <p:spPr bwMode="auto">
          <a:xfrm>
            <a:off x="685800" y="1600200"/>
            <a:ext cx="2438400" cy="3657600"/>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3"/>
          <p:cNvSpPr>
            <a:spLocks noGrp="1"/>
          </p:cNvSpPr>
          <p:nvPr>
            <p:ph type="title"/>
          </p:nvPr>
        </p:nvSpPr>
        <p:spPr>
          <a:xfrm rot="444387">
            <a:off x="1370013" y="549275"/>
            <a:ext cx="6811962" cy="3810000"/>
          </a:xfrm>
          <a:solidFill>
            <a:srgbClr val="92D050"/>
          </a:solidFill>
          <a:ln>
            <a:solidFill>
              <a:srgbClr val="002060"/>
            </a:solidFill>
          </a:ln>
        </p:spPr>
        <p:txBody>
          <a:bodyPr/>
          <a:lstStyle/>
          <a:p>
            <a:r>
              <a:rPr lang="ru-RU" sz="2400" b="1" i="1" u="sng" smtClean="0">
                <a:solidFill>
                  <a:srgbClr val="C00000"/>
                </a:solidFill>
              </a:rPr>
              <a:t>7. Россия — светское государство.</a:t>
            </a:r>
            <a:r>
              <a:rPr lang="ru-RU" sz="2000" i="1" smtClean="0"/>
              <a:t/>
            </a:r>
            <a:br>
              <a:rPr lang="ru-RU" sz="2000" i="1" smtClean="0"/>
            </a:br>
            <a:r>
              <a:rPr lang="ru-RU" sz="2000" i="1" smtClean="0"/>
              <a:t> </a:t>
            </a:r>
            <a:r>
              <a:rPr lang="ru-RU" sz="2000" smtClean="0"/>
              <a:t>Светский характер Российского государства подразумевает, что никакая религия не может устанавливаться в качестве государственной или обязательной, а так­же означает отделение церкви от государства, разграничение сфер их деятельности. Это отделение проявляется, например, в гражданском характере правосудия, в государственной регистрации актов гражданского состояния, в отсутствии у государственных служащих обязанностей исповедовать оп­ределенную религию.</a:t>
            </a:r>
            <a:br>
              <a:rPr lang="ru-RU" sz="2000" smtClean="0"/>
            </a:br>
            <a:endParaRPr lang="ru-RU" sz="2000" smtClean="0"/>
          </a:p>
        </p:txBody>
      </p:sp>
      <p:pic>
        <p:nvPicPr>
          <p:cNvPr id="23555" name="Picture 3" descr="C:\Users\Пользователь\Desktop\фотографии Конституция\0003-003-Mirovye-religii.jpg"/>
          <p:cNvPicPr>
            <a:picLocks noChangeAspect="1" noChangeArrowheads="1"/>
          </p:cNvPicPr>
          <p:nvPr/>
        </p:nvPicPr>
        <p:blipFill>
          <a:blip r:embed="rId2" cstate="email"/>
          <a:srcRect/>
          <a:stretch>
            <a:fillRect/>
          </a:stretch>
        </p:blipFill>
        <p:spPr bwMode="auto">
          <a:xfrm>
            <a:off x="1524000" y="4267200"/>
            <a:ext cx="5562600" cy="1905000"/>
          </a:xfrm>
          <a:prstGeom prst="rect">
            <a:avLst/>
          </a:prstGeom>
          <a:ln>
            <a:noFill/>
          </a:ln>
          <a:effectLst>
            <a:outerShdw blurRad="292100" dist="139700" dir="2700000" algn="tl" rotWithShape="0">
              <a:srgbClr val="333333">
                <a:alpha val="65000"/>
              </a:srgbClr>
            </a:outerShdw>
            <a:softEdge rad="63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style.rotation</p:attrName>
                                        </p:attrNameLst>
                                      </p:cBhvr>
                                      <p:tavLst>
                                        <p:tav tm="0">
                                          <p:val>
                                            <p:fltVal val="90"/>
                                          </p:val>
                                        </p:tav>
                                        <p:tav tm="100000">
                                          <p:val>
                                            <p:fltVal val="0"/>
                                          </p:val>
                                        </p:tav>
                                      </p:tavLst>
                                    </p:anim>
                                    <p:animEffect transition="in" filter="fade">
                                      <p:cBhvr>
                                        <p:cTn id="10"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1" descr="0005-005-Normativno-pravovaja-baza.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505200" y="762000"/>
            <a:ext cx="4419600" cy="5334000"/>
          </a:xfrm>
          <a:solidFill>
            <a:schemeClr val="accent3">
              <a:lumMod val="60000"/>
              <a:lumOff val="40000"/>
            </a:schemeClr>
          </a:solidFill>
          <a:ln>
            <a:solidFill>
              <a:schemeClr val="accent2">
                <a:lumMod val="75000"/>
              </a:schemeClr>
            </a:solidFill>
          </a:ln>
        </p:spPr>
        <p:txBody>
          <a:bodyPr/>
          <a:lstStyle/>
          <a:p>
            <a:pPr>
              <a:defRPr/>
            </a:pPr>
            <a:r>
              <a:rPr lang="ru-RU" sz="2400" b="1" i="1" u="sng" cap="all" dirty="0" smtClean="0">
                <a:solidFill>
                  <a:srgbClr val="FF0000"/>
                </a:solidFill>
              </a:rPr>
              <a:t/>
            </a:r>
            <a:br>
              <a:rPr lang="ru-RU" sz="2400" b="1" i="1" u="sng" cap="all" dirty="0" smtClean="0">
                <a:solidFill>
                  <a:srgbClr val="FF0000"/>
                </a:solidFill>
              </a:rPr>
            </a:br>
            <a:r>
              <a:rPr lang="ru-RU" sz="2400" b="1" i="1" u="sng" cap="all" dirty="0" smtClean="0">
                <a:solidFill>
                  <a:srgbClr val="FF0000"/>
                </a:solidFill>
              </a:rPr>
              <a:t>8. Экономической основой России</a:t>
            </a:r>
            <a:r>
              <a:rPr lang="ru-RU" sz="2000" i="1" dirty="0" smtClean="0"/>
              <a:t/>
            </a:r>
            <a:br>
              <a:rPr lang="ru-RU" sz="2000" i="1" dirty="0" smtClean="0"/>
            </a:br>
            <a:r>
              <a:rPr lang="ru-RU" sz="2400" i="1" dirty="0" smtClean="0"/>
              <a:t> </a:t>
            </a:r>
            <a:r>
              <a:rPr lang="ru-RU" sz="2400" dirty="0" smtClean="0"/>
              <a:t>является частная, государственная, муниципальная и другие формы собственности. Статья 8 Конституции гарантирует единство экономического пространства, свободное перемещение товаров, услуг и финансов, поддержку конкуренции, свободу экономической деятельности.</a:t>
            </a:r>
            <a:r>
              <a:rPr lang="ru-RU" sz="2000" dirty="0" smtClean="0"/>
              <a:t/>
            </a:r>
            <a:br>
              <a:rPr lang="ru-RU" sz="2000" dirty="0" smtClean="0"/>
            </a:br>
            <a:endParaRPr lang="ru-RU" sz="2000" dirty="0" smtClean="0"/>
          </a:p>
        </p:txBody>
      </p:sp>
      <p:pic>
        <p:nvPicPr>
          <p:cNvPr id="3" name="Рисунок 2" descr="rub-500.jpg"/>
          <p:cNvPicPr>
            <a:picLocks noChangeAspect="1"/>
          </p:cNvPicPr>
          <p:nvPr/>
        </p:nvPicPr>
        <p:blipFill>
          <a:blip r:embed="rId2" cstate="email"/>
          <a:stretch>
            <a:fillRect/>
          </a:stretch>
        </p:blipFill>
        <p:spPr>
          <a:xfrm>
            <a:off x="0" y="0"/>
            <a:ext cx="3241497" cy="6858000"/>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762000" y="762000"/>
            <a:ext cx="2819400" cy="5410200"/>
          </a:xfrm>
          <a:solidFill>
            <a:schemeClr val="tx2">
              <a:lumMod val="40000"/>
              <a:lumOff val="60000"/>
            </a:schemeClr>
          </a:solidFill>
          <a:ln w="57150">
            <a:solidFill>
              <a:schemeClr val="tx2">
                <a:lumMod val="60000"/>
                <a:lumOff val="40000"/>
              </a:schemeClr>
            </a:solidFill>
          </a:ln>
        </p:spPr>
        <p:txBody>
          <a:bodyPr/>
          <a:lstStyle/>
          <a:p>
            <a:pPr algn="ctr">
              <a:defRPr/>
            </a:pPr>
            <a:r>
              <a:rPr lang="ru-RU" sz="1800" dirty="0" smtClean="0"/>
              <a:t>Конституционным провозглашением прав и свобод человека как высшей ценности Российская Федерация признала требования таких общепризнанных актов международного права, как Всеобщая декларация прав человека 1948 г., Международный пакт об экономических, социальных, культурных правах и Международный пакт о гражданских и политических правах 1966 г.</a:t>
            </a:r>
          </a:p>
        </p:txBody>
      </p:sp>
      <p:sp>
        <p:nvSpPr>
          <p:cNvPr id="27651" name="Содержимое 2"/>
          <p:cNvSpPr>
            <a:spLocks noGrp="1"/>
          </p:cNvSpPr>
          <p:nvPr>
            <p:ph idx="1"/>
          </p:nvPr>
        </p:nvSpPr>
        <p:spPr>
          <a:xfrm>
            <a:off x="3733800" y="533400"/>
            <a:ext cx="4495800" cy="5867400"/>
          </a:xfrm>
          <a:solidFill>
            <a:srgbClr val="FFC000"/>
          </a:solidFill>
          <a:ln w="28575">
            <a:solidFill>
              <a:srgbClr val="FF0000"/>
            </a:solidFill>
          </a:ln>
        </p:spPr>
        <p:txBody>
          <a:bodyPr/>
          <a:lstStyle/>
          <a:p>
            <a:pPr algn="ctr" fontAlgn="t">
              <a:buFont typeface="Arial" charset="0"/>
              <a:buNone/>
            </a:pPr>
            <a:r>
              <a:rPr lang="ru-RU" sz="2400" b="1" u="sng" smtClean="0">
                <a:solidFill>
                  <a:srgbClr val="C00000"/>
                </a:solidFill>
              </a:rPr>
              <a:t>       9. Человек, его права и свободы — высшая ценность. </a:t>
            </a:r>
          </a:p>
          <a:p>
            <a:pPr algn="ctr" fontAlgn="t">
              <a:buFont typeface="Arial" charset="0"/>
              <a:buNone/>
            </a:pPr>
            <a:r>
              <a:rPr lang="ru-RU" sz="2000" b="1" smtClean="0"/>
              <a:t>Это одна из фундаментальных основ конституционного строя России. </a:t>
            </a:r>
            <a:r>
              <a:rPr lang="ru-RU" sz="2000" smtClean="0"/>
              <a:t>Конституция исходит из понимания того, что </a:t>
            </a:r>
            <a:r>
              <a:rPr lang="ru-RU" sz="2000" u="sng" smtClean="0"/>
              <a:t>права и свободы возникают и существуют не по соизволению государства. Провозглашение прав и свобод человека и гражданина означает государственную обязанность создать специальные учреждения по охране прав и свобод. </a:t>
            </a:r>
          </a:p>
          <a:p>
            <a:pPr algn="ctr" fontAlgn="t">
              <a:buFont typeface="Arial" charset="0"/>
              <a:buNone/>
            </a:pPr>
            <a:r>
              <a:rPr lang="ru-RU" sz="2000" smtClean="0"/>
              <a:t>Это суды, органы охраны общественного правопорядка, прокуратуры и </a:t>
            </a:r>
            <a:r>
              <a:rPr lang="ru-RU" sz="2000" b="1" u="sng" smtClean="0"/>
              <a:t>институт </a:t>
            </a:r>
            <a:r>
              <a:rPr lang="ru-RU" sz="2000" b="1" i="1" u="sng" smtClean="0"/>
              <a:t>Уполномоченного по правам человека.</a:t>
            </a:r>
            <a:endParaRPr lang="ru-RU" sz="2000" b="1" u="sng" smtClean="0"/>
          </a:p>
          <a:p>
            <a:pPr algn="ctr">
              <a:buFont typeface="Arial" charset="0"/>
              <a:buNone/>
            </a:pPr>
            <a:r>
              <a:rPr lang="ru-RU" sz="2000" smtClean="0"/>
              <a:t> </a:t>
            </a:r>
          </a:p>
          <a:p>
            <a:endParaRPr lang="ru-RU" sz="1800" smtClean="0"/>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533400"/>
            <a:ext cx="6781800" cy="5791200"/>
          </a:xfrm>
          <a:solidFill>
            <a:schemeClr val="accent1">
              <a:lumMod val="40000"/>
              <a:lumOff val="60000"/>
            </a:schemeClr>
          </a:solidFill>
          <a:ln w="57150">
            <a:solidFill>
              <a:srgbClr val="FFC000"/>
            </a:solidFill>
          </a:ln>
        </p:spPr>
        <p:txBody>
          <a:bodyPr/>
          <a:lstStyle/>
          <a:p>
            <a:pPr>
              <a:defRPr/>
            </a:pPr>
            <a:r>
              <a:rPr lang="ru-RU" sz="2000" b="1" dirty="0" smtClean="0"/>
              <a:t/>
            </a:r>
            <a:br>
              <a:rPr lang="ru-RU" sz="2000" b="1" dirty="0" smtClean="0"/>
            </a:br>
            <a:r>
              <a:rPr lang="ru-RU" sz="2000" b="1" dirty="0" smtClean="0"/>
              <a:t>Уполномоченный по правам человека в Российской Федерации</a:t>
            </a:r>
            <a:r>
              <a:rPr lang="ru-RU" sz="2000" dirty="0" smtClean="0"/>
              <a:t> — назначенное </a:t>
            </a:r>
            <a:r>
              <a:rPr lang="ru-RU" sz="2000" dirty="0" smtClean="0">
                <a:hlinkClick r:id="rId2" action="ppaction://hlinkfile" tooltip="Государственная дума"/>
              </a:rPr>
              <a:t>Государственной Думой Федерального Собрания Российской Федерации</a:t>
            </a:r>
            <a:r>
              <a:rPr lang="ru-RU" sz="2000" dirty="0" smtClean="0"/>
              <a:t> должностное лицо, призванное осуществлять контроль за соблюдением </a:t>
            </a:r>
            <a:r>
              <a:rPr lang="ru-RU" sz="2000" dirty="0" smtClean="0">
                <a:hlinkClick r:id="rId3" action="ppaction://hlinkfile" tooltip="Права человека"/>
              </a:rPr>
              <a:t>прав и свобод человека</a:t>
            </a:r>
            <a:r>
              <a:rPr lang="ru-RU" sz="2000" dirty="0" smtClean="0"/>
              <a:t> в деятельности государственных органов и должностных лиц. Данный институт впервые в российской практике введён </a:t>
            </a:r>
            <a:r>
              <a:rPr lang="ru-RU" sz="2000" dirty="0" smtClean="0">
                <a:hlinkClick r:id="rId4" action="ppaction://hlinkfile" tooltip="Конституция Российской Федерации"/>
              </a:rPr>
              <a:t>Конституцией Российской Федерации</a:t>
            </a:r>
            <a:r>
              <a:rPr lang="ru-RU" sz="2000" dirty="0" smtClean="0"/>
              <a:t> </a:t>
            </a:r>
            <a:r>
              <a:rPr lang="ru-RU" sz="2000" dirty="0" smtClean="0">
                <a:hlinkClick r:id="rId5" action="ppaction://hlinkfile" tooltip="1993"/>
              </a:rPr>
              <a:t>1993</a:t>
            </a:r>
            <a:r>
              <a:rPr lang="ru-RU" sz="2000" dirty="0" smtClean="0"/>
              <a:t> г. (пунктом "е" ч.1 ст. 103), которая устанавливает, что Уполномоченный по правам человека назначается Государственной Думой и действует в соответствии с федеральным конституционным законом. Уполномоченный при осуществлении своих полномочий независим и неподотчётен каким-либо государственным органам и должностным лицам.</a:t>
            </a:r>
            <a:br>
              <a:rPr lang="ru-RU" sz="2000" dirty="0" smtClean="0"/>
            </a:br>
            <a:r>
              <a:rPr lang="ru-RU" sz="2000" dirty="0" smtClean="0"/>
              <a:t>Институт такого типа, существующий в разных государствах мира, обобщённо называется институтом </a:t>
            </a:r>
            <a:r>
              <a:rPr lang="ru-RU" sz="2000" dirty="0" smtClean="0">
                <a:hlinkClick r:id="rId6" action="ppaction://hlinkfile" tooltip="Омбудсман"/>
              </a:rPr>
              <a:t>омбудсмана</a:t>
            </a:r>
            <a:r>
              <a:rPr lang="ru-RU" sz="2000" dirty="0" smtClean="0"/>
              <a:t>, хотя официальные названия должности в разных странах различные.</a:t>
            </a:r>
            <a:br>
              <a:rPr lang="ru-RU" sz="2000" dirty="0" smtClean="0"/>
            </a:br>
            <a:endParaRPr lang="ru-RU" sz="2000" dirty="0"/>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23-023-Upolnomochennyj-po-pravam-cheloveka-v-RF-Lukin-Vladimir-Petrovich.jpg"/>
          <p:cNvPicPr>
            <a:picLocks noChangeAspect="1"/>
          </p:cNvPicPr>
          <p:nvPr/>
        </p:nvPicPr>
        <p:blipFill>
          <a:blip r:embed="rId2" cstate="email"/>
          <a:stretch>
            <a:fillRect/>
          </a:stretch>
        </p:blipFill>
        <p:spPr>
          <a:xfrm>
            <a:off x="0" y="0"/>
            <a:ext cx="9144000" cy="6858000"/>
          </a:xfrm>
          <a:prstGeom prst="rect">
            <a:avLst/>
          </a:prstGeom>
          <a:ln>
            <a:noFill/>
          </a:ln>
          <a:effectLst>
            <a:outerShdw blurRad="50800" dist="38100" dir="10800000" algn="r" rotWithShape="0">
              <a:prstClr val="black">
                <a:alpha val="40000"/>
              </a:prstClr>
            </a:outerShdw>
            <a:softEdge rad="112500"/>
          </a:effectLst>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609600"/>
            <a:ext cx="6553200" cy="3429000"/>
          </a:xfrm>
          <a:solidFill>
            <a:srgbClr val="FFC000"/>
          </a:solidFill>
          <a:ln w="28575">
            <a:solidFill>
              <a:srgbClr val="C00000"/>
            </a:solidFill>
          </a:ln>
        </p:spPr>
        <p:txBody>
          <a:bodyPr/>
          <a:lstStyle/>
          <a:p>
            <a:pPr>
              <a:defRPr/>
            </a:pPr>
            <a:r>
              <a:rPr lang="ru-RU" sz="2000" b="1" i="1" dirty="0" smtClean="0"/>
              <a:t>   Понятие </a:t>
            </a:r>
            <a:r>
              <a:rPr lang="ru-RU" sz="2000" b="1" i="1" u="sng" dirty="0" smtClean="0"/>
              <a:t>ПРАВА ЧЕЛОВЕКА</a:t>
            </a:r>
            <a:r>
              <a:rPr lang="ru-RU" sz="2000" b="1" i="1" dirty="0" smtClean="0"/>
              <a:t>  появилось еще </a:t>
            </a:r>
            <a:r>
              <a:rPr lang="ru-RU" sz="2000" b="1" i="1" u="sng" cap="all" dirty="0" smtClean="0"/>
              <a:t>в эпоху</a:t>
            </a:r>
            <a:br>
              <a:rPr lang="ru-RU" sz="2000" b="1" i="1" u="sng" cap="all" dirty="0" smtClean="0"/>
            </a:br>
            <a:r>
              <a:rPr lang="ru-RU" sz="2000" b="1" i="1" u="sng" cap="all" dirty="0" smtClean="0"/>
              <a:t>                       буржуазных революций.</a:t>
            </a:r>
            <a:r>
              <a:rPr lang="ru-RU" sz="2400" u="sng" dirty="0" smtClean="0"/>
              <a:t/>
            </a:r>
            <a:br>
              <a:rPr lang="ru-RU" sz="2400" u="sng" dirty="0" smtClean="0"/>
            </a:br>
            <a:r>
              <a:rPr lang="ru-RU" sz="1800" dirty="0" smtClean="0"/>
              <a:t>По господствующим в современном мире представлениям, носят естественный и неотчуждаемый характер. </a:t>
            </a:r>
            <a:br>
              <a:rPr lang="ru-RU" sz="1800" dirty="0" smtClean="0"/>
            </a:br>
            <a:r>
              <a:rPr lang="ru-RU" sz="1800" dirty="0" smtClean="0"/>
              <a:t>Свободное и эффективное осуществление прав человека - один из основных признаков гражданского общества и правового государства. Общепризнанным является деление П.ч. на личные (по международной терминологии - гражданские), политические, социальные, экономические, культурные, экологические.</a:t>
            </a:r>
            <a:endParaRPr lang="ru-RU" sz="1800" dirty="0"/>
          </a:p>
        </p:txBody>
      </p:sp>
      <p:pic>
        <p:nvPicPr>
          <p:cNvPr id="3" name="Рисунок 2" descr="почтовая марска франции, 1900 год.jpg"/>
          <p:cNvPicPr>
            <a:picLocks noChangeAspect="1"/>
          </p:cNvPicPr>
          <p:nvPr/>
        </p:nvPicPr>
        <p:blipFill>
          <a:blip r:embed="rId2" cstate="email"/>
          <a:stretch>
            <a:fillRect/>
          </a:stretch>
        </p:blipFill>
        <p:spPr>
          <a:xfrm rot="20023803">
            <a:off x="995406" y="4148784"/>
            <a:ext cx="2971800" cy="1748167"/>
          </a:xfrm>
          <a:prstGeom prst="rect">
            <a:avLst/>
          </a:prstGeom>
          <a:ln>
            <a:noFill/>
          </a:ln>
          <a:effectLst>
            <a:glow rad="228600">
              <a:schemeClr val="accent1">
                <a:satMod val="175000"/>
                <a:alpha val="40000"/>
              </a:schemeClr>
            </a:glow>
            <a:outerShdw blurRad="292100" dist="139700" dir="2700000" algn="tl" rotWithShape="0">
              <a:srgbClr val="333333">
                <a:alpha val="65000"/>
              </a:srgbClr>
            </a:outerShdw>
          </a:effectLst>
        </p:spPr>
      </p:pic>
      <p:pic>
        <p:nvPicPr>
          <p:cNvPr id="4" name="Рисунок 3" descr="0003-003-Prava-cheloveka.jpg"/>
          <p:cNvPicPr>
            <a:picLocks noChangeAspect="1"/>
          </p:cNvPicPr>
          <p:nvPr/>
        </p:nvPicPr>
        <p:blipFill>
          <a:blip r:embed="rId3" cstate="email"/>
          <a:stretch>
            <a:fillRect/>
          </a:stretch>
        </p:blipFill>
        <p:spPr>
          <a:xfrm>
            <a:off x="4953000" y="4191000"/>
            <a:ext cx="3276600" cy="2209800"/>
          </a:xfrm>
          <a:prstGeom prst="rect">
            <a:avLst/>
          </a:prstGeom>
          <a:effectLst>
            <a:glow rad="228600">
              <a:schemeClr val="accent2">
                <a:satMod val="175000"/>
                <a:alpha val="40000"/>
              </a:schemeClr>
            </a:glow>
          </a:effectLst>
          <a:scene3d>
            <a:camera prst="orthographicFront"/>
            <a:lightRig rig="threePt" dir="t"/>
          </a:scene3d>
          <a:sp3d>
            <a:bevelT w="152400" h="50800" prst="softRound"/>
          </a:sp3d>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Прямоугольник 2"/>
          <p:cNvSpPr>
            <a:spLocks noChangeArrowheads="1"/>
          </p:cNvSpPr>
          <p:nvPr/>
        </p:nvSpPr>
        <p:spPr bwMode="auto">
          <a:xfrm>
            <a:off x="3962400" y="1219200"/>
            <a:ext cx="4800600" cy="4094163"/>
          </a:xfrm>
          <a:prstGeom prst="rect">
            <a:avLst/>
          </a:prstGeom>
          <a:noFill/>
          <a:ln w="9525">
            <a:noFill/>
            <a:miter lim="800000"/>
            <a:headEnd/>
            <a:tailEnd/>
          </a:ln>
        </p:spPr>
        <p:txBody>
          <a:bodyPr>
            <a:spAutoFit/>
          </a:bodyPr>
          <a:lstStyle/>
          <a:p>
            <a:pPr algn="ctr"/>
            <a:r>
              <a:rPr lang="ru-RU" sz="2400" b="1"/>
              <a:t>Конституция</a:t>
            </a:r>
            <a:r>
              <a:rPr lang="ru-RU" sz="2400"/>
              <a:t> </a:t>
            </a:r>
          </a:p>
          <a:p>
            <a:pPr algn="ctr"/>
            <a:r>
              <a:rPr lang="ru-RU" sz="2400"/>
              <a:t>(от </a:t>
            </a:r>
            <a:r>
              <a:rPr lang="ru-RU" sz="2400">
                <a:hlinkClick r:id="rId3" action="ppaction://hlinkfile" tooltip="Латинский язык"/>
              </a:rPr>
              <a:t>лат.</a:t>
            </a:r>
            <a:r>
              <a:rPr lang="ru-RU" sz="2400"/>
              <a:t> </a:t>
            </a:r>
            <a:r>
              <a:rPr lang="la-Latn" sz="2400" i="1"/>
              <a:t>constitutio</a:t>
            </a:r>
            <a:r>
              <a:rPr lang="ru-RU" sz="2400"/>
              <a:t> — «устройство») - </a:t>
            </a:r>
          </a:p>
          <a:p>
            <a:pPr algn="ctr"/>
            <a:r>
              <a:rPr lang="ru-RU" sz="2400" u="sng"/>
              <a:t>основной закон государства. </a:t>
            </a:r>
          </a:p>
          <a:p>
            <a:pPr algn="ctr"/>
            <a:endParaRPr lang="ru-RU" sz="2400"/>
          </a:p>
          <a:p>
            <a:pPr algn="ctr"/>
            <a:r>
              <a:rPr lang="ru-RU" sz="2400"/>
              <a:t>Термин взят из </a:t>
            </a:r>
          </a:p>
          <a:p>
            <a:pPr algn="ctr"/>
            <a:r>
              <a:rPr lang="ru-RU" sz="2400"/>
              <a:t>технического оборота </a:t>
            </a:r>
          </a:p>
          <a:p>
            <a:pPr algn="ctr"/>
            <a:r>
              <a:rPr lang="ru-RU" sz="2400" i="1" u="sng"/>
              <a:t> «</a:t>
            </a:r>
            <a:r>
              <a:rPr lang="en-US" sz="2400" i="1" u="sng"/>
              <a:t>rem publicam constituire</a:t>
            </a:r>
            <a:r>
              <a:rPr lang="ru-RU" sz="2400" i="1" u="sng"/>
              <a:t>», </a:t>
            </a:r>
          </a:p>
          <a:p>
            <a:pPr algn="ctr"/>
            <a:r>
              <a:rPr lang="ru-RU" sz="2400"/>
              <a:t>которым начинались акты римских императоров.</a:t>
            </a:r>
          </a:p>
          <a:p>
            <a:pPr algn="ctr"/>
            <a:endParaRPr lang="ru-RU" sz="2000"/>
          </a:p>
        </p:txBody>
      </p:sp>
      <p:pic>
        <p:nvPicPr>
          <p:cNvPr id="4" name="Рисунок 3" descr="eb8fe929018d45576607f53e8a6240df.jpg"/>
          <p:cNvPicPr>
            <a:picLocks noChangeAspect="1"/>
          </p:cNvPicPr>
          <p:nvPr/>
        </p:nvPicPr>
        <p:blipFill>
          <a:blip r:embed="rId4" cstate="email"/>
          <a:stretch>
            <a:fillRect/>
          </a:stretch>
        </p:blipFill>
        <p:spPr>
          <a:xfrm rot="20764952">
            <a:off x="661794" y="929350"/>
            <a:ext cx="3788487" cy="4064491"/>
          </a:xfrm>
          <a:prstGeom prst="ellipse">
            <a:avLst/>
          </a:prstGeom>
          <a:ln>
            <a:noFill/>
          </a:ln>
          <a:effectLst>
            <a:softEdge rad="112500"/>
          </a:effectLst>
        </p:spPr>
      </p:pic>
      <p:sp>
        <p:nvSpPr>
          <p:cNvPr id="4100" name="Прямоугольник 4"/>
          <p:cNvSpPr>
            <a:spLocks noChangeArrowheads="1"/>
          </p:cNvSpPr>
          <p:nvPr/>
        </p:nvSpPr>
        <p:spPr bwMode="auto">
          <a:xfrm>
            <a:off x="762000" y="4572000"/>
            <a:ext cx="3733800" cy="1384300"/>
          </a:xfrm>
          <a:prstGeom prst="rect">
            <a:avLst/>
          </a:prstGeom>
          <a:noFill/>
          <a:ln w="9525">
            <a:noFill/>
            <a:miter lim="800000"/>
            <a:headEnd/>
            <a:tailEnd/>
          </a:ln>
        </p:spPr>
        <p:txBody>
          <a:bodyPr>
            <a:spAutoFit/>
          </a:bodyPr>
          <a:lstStyle/>
          <a:p>
            <a:pPr algn="ctr"/>
            <a:endParaRPr lang="ru-RU" u="sng"/>
          </a:p>
          <a:p>
            <a:pPr algn="ctr"/>
            <a:r>
              <a:rPr lang="ru-RU" sz="2400" b="1" u="sng">
                <a:latin typeface="Monotype Corsiva" pitchFamily="66" charset="0"/>
              </a:rPr>
              <a:t>«Благо народа – высший закон»</a:t>
            </a:r>
          </a:p>
          <a:p>
            <a:pPr algn="ctr"/>
            <a:r>
              <a:rPr lang="ru-RU"/>
              <a:t>(античное изречение)</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0"/>
                                        </p:tgtEl>
                                        <p:attrNameLst>
                                          <p:attrName>style.visibility</p:attrName>
                                        </p:attrNameLst>
                                      </p:cBhvr>
                                      <p:to>
                                        <p:strVal val="visible"/>
                                      </p:to>
                                    </p:set>
                                    <p:anim calcmode="discrete" valueType="clr">
                                      <p:cBhvr override="childStyle">
                                        <p:cTn id="7" dur="80"/>
                                        <p:tgtEl>
                                          <p:spTgt spid="410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0"/>
                                        </p:tgtEl>
                                        <p:attrNameLst>
                                          <p:attrName>fillcolor</p:attrName>
                                        </p:attrNameLst>
                                      </p:cBhvr>
                                      <p:tavLst>
                                        <p:tav tm="0">
                                          <p:val>
                                            <p:clrVal>
                                              <a:schemeClr val="accent2"/>
                                            </p:clrVal>
                                          </p:val>
                                        </p:tav>
                                        <p:tav tm="50000">
                                          <p:val>
                                            <p:clrVal>
                                              <a:schemeClr val="hlink"/>
                                            </p:clrVal>
                                          </p:val>
                                        </p:tav>
                                      </p:tavLst>
                                    </p:anim>
                                    <p:set>
                                      <p:cBhvr>
                                        <p:cTn id="9" dur="80"/>
                                        <p:tgtEl>
                                          <p:spTgt spid="41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1600200"/>
            <a:ext cx="7696200" cy="4495800"/>
          </a:xfrm>
          <a:solidFill>
            <a:schemeClr val="accent2">
              <a:lumMod val="40000"/>
              <a:lumOff val="60000"/>
            </a:schemeClr>
          </a:solidFill>
          <a:ln>
            <a:solidFill>
              <a:srgbClr val="00B050"/>
            </a:solidFill>
          </a:ln>
        </p:spPr>
        <p:txBody>
          <a:bodyPr>
            <a:normAutofit/>
          </a:bodyPr>
          <a:lstStyle/>
          <a:p>
            <a:pPr algn="ctr">
              <a:defRPr/>
            </a:pPr>
            <a:r>
              <a:rPr lang="ru-RU" sz="1800" b="1" dirty="0" smtClean="0">
                <a:solidFill>
                  <a:srgbClr val="000066"/>
                </a:solidFill>
              </a:rPr>
              <a:t>Главное в новой Конституции – </a:t>
            </a:r>
            <a:r>
              <a:rPr lang="ru-RU" sz="1800" b="1" dirty="0" smtClean="0">
                <a:solidFill>
                  <a:srgbClr val="660033"/>
                </a:solidFill>
              </a:rPr>
              <a:t>это закрепление прав и свобод человека и гражданина</a:t>
            </a:r>
            <a:r>
              <a:rPr lang="ru-RU" sz="1800" b="1" dirty="0" smtClean="0">
                <a:solidFill>
                  <a:srgbClr val="000066"/>
                </a:solidFill>
              </a:rPr>
              <a:t> в соответствии с нормами и принципами международного права.</a:t>
            </a:r>
          </a:p>
          <a:p>
            <a:pPr algn="ctr">
              <a:defRPr/>
            </a:pPr>
            <a:r>
              <a:rPr lang="ru-RU" sz="1800" b="1" dirty="0" smtClean="0">
                <a:solidFill>
                  <a:srgbClr val="000066"/>
                </a:solidFill>
              </a:rPr>
              <a:t> В Конституции РФ </a:t>
            </a:r>
            <a:r>
              <a:rPr lang="ru-RU" sz="1800" b="1" dirty="0" smtClean="0">
                <a:solidFill>
                  <a:srgbClr val="660033"/>
                </a:solidFill>
              </a:rPr>
              <a:t>высшей ценностью </a:t>
            </a:r>
            <a:r>
              <a:rPr lang="ru-RU" sz="1800" b="1" dirty="0" smtClean="0">
                <a:solidFill>
                  <a:srgbClr val="000066"/>
                </a:solidFill>
              </a:rPr>
              <a:t>объявляются не интересы государства, как это было ранее, а </a:t>
            </a:r>
            <a:r>
              <a:rPr lang="ru-RU" sz="1800" b="1" i="1" u="sng" dirty="0" smtClean="0">
                <a:solidFill>
                  <a:srgbClr val="660033"/>
                </a:solidFill>
              </a:rPr>
              <a:t>права и свободы</a:t>
            </a:r>
            <a:r>
              <a:rPr lang="ru-RU" sz="1800" b="1" i="1" dirty="0" smtClean="0">
                <a:solidFill>
                  <a:srgbClr val="660033"/>
                </a:solidFill>
              </a:rPr>
              <a:t> человека,  </a:t>
            </a:r>
            <a:r>
              <a:rPr lang="ru-RU" sz="1800" b="1" dirty="0" smtClean="0"/>
              <a:t>признание, соблюдение и защита прав и свобод человека и гражданина — обязанности государства. </a:t>
            </a:r>
          </a:p>
          <a:p>
            <a:pPr algn="ctr">
              <a:buFont typeface="Arial" charset="0"/>
              <a:buNone/>
              <a:defRPr/>
            </a:pPr>
            <a:endParaRPr lang="ru-RU" sz="1800" b="1" i="1" dirty="0" smtClean="0">
              <a:solidFill>
                <a:srgbClr val="660033"/>
              </a:solidFill>
            </a:endParaRPr>
          </a:p>
          <a:p>
            <a:pPr algn="ctr">
              <a:defRPr/>
            </a:pPr>
            <a:r>
              <a:rPr lang="ru-RU" sz="1800" b="1" dirty="0" smtClean="0">
                <a:solidFill>
                  <a:srgbClr val="000066"/>
                </a:solidFill>
              </a:rPr>
              <a:t>Все люди, согласно Конституции, равны. Классовый подход к оценке личности полностью исключен.</a:t>
            </a:r>
            <a:r>
              <a:rPr lang="ru-RU" sz="1800" b="1" dirty="0" smtClean="0"/>
              <a:t> </a:t>
            </a:r>
          </a:p>
          <a:p>
            <a:pPr algn="ctr">
              <a:defRPr/>
            </a:pPr>
            <a:r>
              <a:rPr lang="ru-RU" sz="1800" b="1" dirty="0" smtClean="0"/>
              <a:t>Целая глава Конституции (вторая) посвящена рассмотрению прав человека, ее содержание не может быть изменено без принятия нового Основного закона. В правовом государстве человеку разрешено делать все, что не запрещено законом, а государству разрешено делать только то, что ему разрешает делать закон.  </a:t>
            </a:r>
          </a:p>
          <a:p>
            <a:pPr algn="just">
              <a:defRPr/>
            </a:pPr>
            <a:endParaRPr lang="ru-RU" sz="1800" b="1" dirty="0" smtClean="0">
              <a:solidFill>
                <a:srgbClr val="000066"/>
              </a:solidFill>
            </a:endParaRPr>
          </a:p>
        </p:txBody>
      </p:sp>
      <p:sp>
        <p:nvSpPr>
          <p:cNvPr id="35843" name="TextBox 4"/>
          <p:cNvSpPr txBox="1">
            <a:spLocks noChangeArrowheads="1"/>
          </p:cNvSpPr>
          <p:nvPr/>
        </p:nvSpPr>
        <p:spPr bwMode="auto">
          <a:xfrm>
            <a:off x="1905000" y="838200"/>
            <a:ext cx="5791200" cy="461665"/>
          </a:xfrm>
          <a:prstGeom prst="rect">
            <a:avLst/>
          </a:prstGeom>
          <a:ln>
            <a:headEnd/>
            <a:tailEn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400" b="1" i="1" u="sng" dirty="0">
                <a:solidFill>
                  <a:srgbClr val="C00000"/>
                </a:solidFill>
              </a:rPr>
              <a:t>Особенности Конституции РФ 1993 года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84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85800" y="381000"/>
            <a:ext cx="7620000" cy="6096000"/>
          </a:xfrm>
          <a:prstGeom prst="rect">
            <a:avLst/>
          </a:prstGeom>
          <a:ln>
            <a:solidFill>
              <a:srgbClr val="FFC000"/>
            </a:solidFill>
          </a:ln>
          <a:effectLst>
            <a:glow rad="228600">
              <a:schemeClr val="accent2">
                <a:satMod val="175000"/>
                <a:alpha val="40000"/>
              </a:schemeClr>
            </a:glow>
            <a:outerShdw blurRad="50800" dist="25000" dir="5400000" rotWithShape="0">
              <a:schemeClr val="accent4">
                <a:shade val="30000"/>
                <a:satMod val="150000"/>
                <a:alpha val="38000"/>
              </a:schemeClr>
            </a:outerShdw>
          </a:effectLst>
        </p:spPr>
        <p:style>
          <a:lnRef idx="1">
            <a:schemeClr val="accent4"/>
          </a:lnRef>
          <a:fillRef idx="2">
            <a:schemeClr val="accent4"/>
          </a:fillRef>
          <a:effectRef idx="1">
            <a:schemeClr val="accent4"/>
          </a:effectRef>
          <a:fontRef idx="minor">
            <a:schemeClr val="dk1"/>
          </a:fontRef>
        </p:style>
        <p:txBody>
          <a:bodyPr>
            <a:spAutoFit/>
          </a:bodyPr>
          <a:lstStyle/>
          <a:p>
            <a:pPr algn="r">
              <a:buFont typeface="Wingdings" pitchFamily="2" charset="2"/>
              <a:buChar char="v"/>
              <a:defRPr/>
            </a:pPr>
            <a:endParaRPr lang="ru-RU" sz="2800" dirty="0">
              <a:solidFill>
                <a:srgbClr val="000066"/>
              </a:solidFill>
            </a:endParaRPr>
          </a:p>
          <a:p>
            <a:pPr algn="r">
              <a:buFont typeface="Wingdings" pitchFamily="2" charset="2"/>
              <a:buChar char="v"/>
              <a:defRPr/>
            </a:pPr>
            <a:r>
              <a:rPr lang="ru-RU" sz="2800" dirty="0">
                <a:solidFill>
                  <a:srgbClr val="000066"/>
                </a:solidFill>
              </a:rPr>
              <a:t> </a:t>
            </a:r>
            <a:r>
              <a:rPr lang="ru-RU" sz="2800" b="1" dirty="0">
                <a:solidFill>
                  <a:srgbClr val="000066"/>
                </a:solidFill>
              </a:rPr>
              <a:t>Признаются идеологическое многообразие, многопартийность, плюрализм, свобода убеждений, слова и печати.</a:t>
            </a:r>
          </a:p>
          <a:p>
            <a:pPr algn="ctr">
              <a:defRPr/>
            </a:pPr>
            <a:endParaRPr lang="ru-RU" sz="2800" b="1" dirty="0">
              <a:solidFill>
                <a:srgbClr val="000066"/>
              </a:solidFill>
            </a:endParaRPr>
          </a:p>
          <a:p>
            <a:pPr algn="ctr">
              <a:defRPr/>
            </a:pPr>
            <a:endParaRPr lang="ru-RU" sz="2800" b="1" dirty="0">
              <a:solidFill>
                <a:srgbClr val="000066"/>
              </a:solidFill>
              <a:effectLst>
                <a:outerShdw blurRad="50800" dist="38100" dir="5400000" algn="t" rotWithShape="0">
                  <a:prstClr val="black">
                    <a:alpha val="40000"/>
                  </a:prstClr>
                </a:outerShdw>
              </a:effectLst>
            </a:endParaRPr>
          </a:p>
          <a:p>
            <a:pPr algn="ctr">
              <a:defRPr/>
            </a:pPr>
            <a:endParaRPr lang="ru-RU" sz="2800" b="1" dirty="0">
              <a:solidFill>
                <a:srgbClr val="000066"/>
              </a:solidFill>
            </a:endParaRPr>
          </a:p>
          <a:p>
            <a:pPr algn="ctr">
              <a:defRPr/>
            </a:pPr>
            <a:endParaRPr lang="ru-RU" sz="2800" b="1" dirty="0">
              <a:solidFill>
                <a:srgbClr val="000066"/>
              </a:solidFill>
            </a:endParaRPr>
          </a:p>
          <a:p>
            <a:pPr algn="ctr">
              <a:defRPr/>
            </a:pPr>
            <a:endParaRPr lang="ru-RU" sz="2800" b="1" dirty="0">
              <a:solidFill>
                <a:srgbClr val="000066"/>
              </a:solidFill>
            </a:endParaRPr>
          </a:p>
          <a:p>
            <a:pPr algn="ctr">
              <a:defRPr/>
            </a:pPr>
            <a:endParaRPr lang="ru-RU" sz="2800" b="1" dirty="0">
              <a:solidFill>
                <a:srgbClr val="000066"/>
              </a:solidFill>
            </a:endParaRPr>
          </a:p>
          <a:p>
            <a:pPr algn="r">
              <a:buFont typeface="Wingdings" pitchFamily="2" charset="2"/>
              <a:buChar char="v"/>
              <a:defRPr/>
            </a:pPr>
            <a:r>
              <a:rPr lang="ru-RU" sz="2800" b="1" dirty="0">
                <a:solidFill>
                  <a:srgbClr val="000066"/>
                </a:solidFill>
              </a:rPr>
              <a:t> Частная собственность находится под защитой закона, наряду с государственной и муниципальной.</a:t>
            </a:r>
          </a:p>
          <a:p>
            <a:pPr>
              <a:defRPr/>
            </a:pPr>
            <a:endParaRPr lang="ru-RU" sz="2800" dirty="0"/>
          </a:p>
        </p:txBody>
      </p:sp>
      <p:pic>
        <p:nvPicPr>
          <p:cNvPr id="7" name="Рисунок 6" descr="1339190263_silhouettes_people_allclipart_ru_2.jpg"/>
          <p:cNvPicPr>
            <a:picLocks noChangeAspect="1"/>
          </p:cNvPicPr>
          <p:nvPr/>
        </p:nvPicPr>
        <p:blipFill>
          <a:blip r:embed="rId2" cstate="email"/>
          <a:stretch>
            <a:fillRect/>
          </a:stretch>
        </p:blipFill>
        <p:spPr>
          <a:xfrm>
            <a:off x="3124200" y="2133600"/>
            <a:ext cx="3048000" cy="2565400"/>
          </a:xfrm>
          <a:prstGeom prst="ellipse">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Шестиугольник 4"/>
          <p:cNvSpPr/>
          <p:nvPr/>
        </p:nvSpPr>
        <p:spPr>
          <a:xfrm>
            <a:off x="381001" y="228600"/>
            <a:ext cx="8229599" cy="6324600"/>
          </a:xfrm>
          <a:prstGeom prst="hexagon">
            <a:avLst/>
          </a:prstGeom>
          <a:ln>
            <a:solidFill>
              <a:srgbClr val="C00000"/>
            </a:solidFill>
          </a:ln>
          <a:effectLst>
            <a:outerShdw blurRad="50800" dist="38100" dir="18900000" algn="bl" rotWithShape="0">
              <a:prstClr val="black">
                <a:alpha val="40000"/>
              </a:prstClr>
            </a:outerShdw>
          </a:effectLst>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anchor="ctr">
            <a:sp3d extrusionH="57150">
              <a:bevelT w="38100" h="38100" prst="angle"/>
            </a:sp3d>
          </a:bodyPr>
          <a:lstStyle/>
          <a:p>
            <a:pPr algn="ctr">
              <a:defRPr/>
            </a:pPr>
            <a:r>
              <a:rPr lang="ru-RU" sz="2400" dirty="0">
                <a:solidFill>
                  <a:srgbClr val="000066"/>
                </a:solidFill>
              </a:rPr>
              <a:t>В </a:t>
            </a:r>
            <a:r>
              <a:rPr lang="ru-RU" sz="2400" b="1" dirty="0">
                <a:solidFill>
                  <a:srgbClr val="000066"/>
                </a:solidFill>
              </a:rPr>
              <a:t>Конституции</a:t>
            </a:r>
            <a:r>
              <a:rPr lang="ru-RU" sz="2400" dirty="0">
                <a:solidFill>
                  <a:srgbClr val="000066"/>
                </a:solidFill>
              </a:rPr>
              <a:t> </a:t>
            </a:r>
            <a:r>
              <a:rPr lang="ru-RU" sz="2400" b="1" dirty="0">
                <a:solidFill>
                  <a:srgbClr val="000066"/>
                </a:solidFill>
              </a:rPr>
              <a:t>РФ</a:t>
            </a:r>
            <a:r>
              <a:rPr lang="ru-RU" sz="2400" dirty="0">
                <a:solidFill>
                  <a:srgbClr val="000066"/>
                </a:solidFill>
              </a:rPr>
              <a:t> устанавливается довольно </a:t>
            </a:r>
            <a:r>
              <a:rPr lang="ru-RU" sz="2400" b="1" i="1" u="sng" dirty="0">
                <a:solidFill>
                  <a:srgbClr val="000066"/>
                </a:solidFill>
              </a:rPr>
              <a:t>сложный порядок изменения и пересмотра ее положений</a:t>
            </a:r>
            <a:r>
              <a:rPr lang="ru-RU" sz="2400" b="1" i="1" dirty="0">
                <a:solidFill>
                  <a:srgbClr val="000066"/>
                </a:solidFill>
              </a:rPr>
              <a:t> </a:t>
            </a:r>
            <a:r>
              <a:rPr lang="ru-RU" sz="2400" i="1" dirty="0">
                <a:solidFill>
                  <a:srgbClr val="000066"/>
                </a:solidFill>
              </a:rPr>
              <a:t>. </a:t>
            </a:r>
            <a:r>
              <a:rPr lang="ru-RU" sz="2400" dirty="0">
                <a:solidFill>
                  <a:srgbClr val="000066"/>
                </a:solidFill>
              </a:rPr>
              <a:t>Это сделано для того, чтобы обеспечить стабильность в развитии государства, добиться которой при постоянно меняющемся основном законе просто невозможно.</a:t>
            </a:r>
          </a:p>
          <a:p>
            <a:pPr algn="ctr">
              <a:defRPr/>
            </a:pPr>
            <a:r>
              <a:rPr lang="ru-RU" sz="2400" b="1" dirty="0">
                <a:solidFill>
                  <a:srgbClr val="000066"/>
                </a:solidFill>
              </a:rPr>
              <a:t>Конституция РФ </a:t>
            </a:r>
            <a:r>
              <a:rPr lang="ru-RU" sz="2400" dirty="0">
                <a:solidFill>
                  <a:srgbClr val="000066"/>
                </a:solidFill>
              </a:rPr>
              <a:t>— это </a:t>
            </a:r>
            <a:r>
              <a:rPr lang="ru-RU" sz="2400" b="1" i="1" u="sng" dirty="0">
                <a:solidFill>
                  <a:srgbClr val="000066"/>
                </a:solidFill>
              </a:rPr>
              <a:t>документ, рассчитанный на</a:t>
            </a:r>
            <a:r>
              <a:rPr lang="ru-RU" sz="2400" b="1" i="1" dirty="0">
                <a:solidFill>
                  <a:srgbClr val="000066"/>
                </a:solidFill>
              </a:rPr>
              <a:t> </a:t>
            </a:r>
            <a:r>
              <a:rPr lang="ru-RU" sz="2400" b="1" i="1" u="sng" dirty="0">
                <a:solidFill>
                  <a:srgbClr val="000066"/>
                </a:solidFill>
              </a:rPr>
              <a:t>перспективу</a:t>
            </a:r>
            <a:r>
              <a:rPr lang="ru-RU" sz="2400" b="1" i="1" dirty="0">
                <a:solidFill>
                  <a:srgbClr val="000066"/>
                </a:solidFill>
              </a:rPr>
              <a:t>.</a:t>
            </a:r>
            <a:r>
              <a:rPr lang="ru-RU" sz="2400" i="1" dirty="0">
                <a:solidFill>
                  <a:srgbClr val="000066"/>
                </a:solidFill>
              </a:rPr>
              <a:t> </a:t>
            </a:r>
            <a:r>
              <a:rPr lang="ru-RU" sz="2400" dirty="0">
                <a:solidFill>
                  <a:srgbClr val="000066"/>
                </a:solidFill>
              </a:rPr>
              <a:t>Отдельные ее положения (например, о том, что Россия - правовое государство) пока еще не претворены в жизнь полностью, но общество должно видеть путь, по которому оно движется. </a:t>
            </a:r>
            <a:r>
              <a:rPr lang="ru-RU" sz="2400" b="1" u="sng" dirty="0">
                <a:solidFill>
                  <a:srgbClr val="000066"/>
                </a:solidFill>
              </a:rPr>
              <a:t>Конституция — не однодневный документ, а нормативный акт длительного пользования.</a:t>
            </a:r>
          </a:p>
        </p:txBody>
      </p:sp>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159367">
            <a:off x="4490665" y="1038255"/>
            <a:ext cx="4030484" cy="1015663"/>
          </a:xfrm>
          <a:prstGeom prst="rect">
            <a:avLst/>
          </a:prstGeom>
          <a:ln>
            <a:solidFill>
              <a:srgbClr val="0070C0"/>
            </a:solidFill>
          </a:ln>
          <a:effectLst>
            <a:outerShdw blurRad="50800" dist="38100" algn="l" rotWithShape="0">
              <a:prstClr val="black">
                <a:alpha val="40000"/>
              </a:prstClr>
            </a:outerShdw>
          </a:effectLst>
          <a:scene3d>
            <a:camera prst="orthographicFront"/>
            <a:lightRig rig="threePt" dir="t"/>
          </a:scene3d>
          <a:sp3d>
            <a:bevelT w="114300" prst="artDeco"/>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2000" i="1" u="sng" dirty="0">
                <a:solidFill>
                  <a:srgbClr val="FF0000"/>
                </a:solidFill>
              </a:rPr>
              <a:t>Несколько </a:t>
            </a:r>
            <a:r>
              <a:rPr lang="ru-RU" sz="2000" b="1" i="1" u="sng" cap="all" dirty="0">
                <a:solidFill>
                  <a:schemeClr val="tx2">
                    <a:lumMod val="75000"/>
                  </a:schemeClr>
                </a:solidFill>
              </a:rPr>
              <a:t>фактов</a:t>
            </a:r>
            <a:r>
              <a:rPr lang="ru-RU" sz="2000" i="1" u="sng" dirty="0">
                <a:solidFill>
                  <a:srgbClr val="FF0000"/>
                </a:solidFill>
              </a:rPr>
              <a:t> о Конституциях разных стран мира</a:t>
            </a:r>
          </a:p>
        </p:txBody>
      </p:sp>
      <p:pic>
        <p:nvPicPr>
          <p:cNvPr id="5" name="Содержимое 4" descr="amerikanskiy_flag-1024x768.jpg"/>
          <p:cNvPicPr>
            <a:picLocks noGrp="1" noChangeAspect="1"/>
          </p:cNvPicPr>
          <p:nvPr>
            <p:ph idx="1"/>
          </p:nvPr>
        </p:nvPicPr>
        <p:blipFill>
          <a:blip r:embed="rId2" cstate="print"/>
          <a:stretch>
            <a:fillRect/>
          </a:stretch>
        </p:blipFill>
        <p:spPr>
          <a:xfrm>
            <a:off x="5181600" y="3657600"/>
            <a:ext cx="2971800" cy="1885950"/>
          </a:xfrm>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990600" y="1066800"/>
            <a:ext cx="3886200" cy="5059363"/>
          </a:xfrm>
        </p:spPr>
        <p:txBody>
          <a:bodyPr/>
          <a:lstStyle/>
          <a:p>
            <a:pPr algn="ctr">
              <a:defRPr/>
            </a:pPr>
            <a:r>
              <a:rPr lang="ru-RU" sz="2000" b="1" dirty="0" smtClean="0">
                <a:solidFill>
                  <a:srgbClr val="002060"/>
                </a:solidFill>
              </a:rPr>
              <a:t>     </a:t>
            </a:r>
            <a:r>
              <a:rPr lang="ru-RU" sz="2000" b="1" u="sng" cap="all" dirty="0" smtClean="0">
                <a:solidFill>
                  <a:srgbClr val="FF0000"/>
                </a:solidFill>
              </a:rPr>
              <a:t>Конституция США</a:t>
            </a:r>
          </a:p>
          <a:p>
            <a:pPr algn="ctr">
              <a:defRPr/>
            </a:pPr>
            <a:r>
              <a:rPr lang="ru-RU" sz="2000" b="1" dirty="0" smtClean="0">
                <a:solidFill>
                  <a:srgbClr val="002060"/>
                </a:solidFill>
              </a:rPr>
              <a:t> считается </a:t>
            </a:r>
            <a:r>
              <a:rPr lang="ru-RU" sz="2000" b="1" u="sng" dirty="0" smtClean="0">
                <a:solidFill>
                  <a:srgbClr val="002060"/>
                </a:solidFill>
              </a:rPr>
              <a:t>самой устойчивой конституцией в мире</a:t>
            </a:r>
            <a:r>
              <a:rPr lang="ru-RU" sz="2000" b="1" dirty="0" smtClean="0">
                <a:solidFill>
                  <a:srgbClr val="002060"/>
                </a:solidFill>
              </a:rPr>
              <a:t>. Также она считается </a:t>
            </a:r>
            <a:r>
              <a:rPr lang="ru-RU" sz="2000" b="1" u="sng" dirty="0" smtClean="0">
                <a:solidFill>
                  <a:srgbClr val="002060"/>
                </a:solidFill>
              </a:rPr>
              <a:t>самой маленькой конституцией в мире</a:t>
            </a:r>
            <a:r>
              <a:rPr lang="ru-RU" sz="2000" b="1" dirty="0" smtClean="0">
                <a:solidFill>
                  <a:srgbClr val="002060"/>
                </a:solidFill>
              </a:rPr>
              <a:t>. Кроме того характерной чертой Конституции США является то, что поправки не внесены в текст Конституции, как это делается во многих других странах мира, они написаны сразу после основного текста Конституции в виде приложения к тексту: так американцы проявляют свое </a:t>
            </a:r>
            <a:r>
              <a:rPr lang="ru-RU" sz="2000" b="1" u="sng" cap="all" dirty="0" smtClean="0">
                <a:solidFill>
                  <a:srgbClr val="FF0000"/>
                </a:solidFill>
              </a:rPr>
              <a:t>уважение к своему основному закону. </a:t>
            </a:r>
          </a:p>
          <a:p>
            <a:pPr>
              <a:defRPr/>
            </a:pPr>
            <a:endParaRPr lang="ru-RU" sz="2000" b="1" dirty="0">
              <a:solidFill>
                <a:srgbClr val="002060"/>
              </a:solidFill>
            </a:endParaRPr>
          </a:p>
        </p:txBody>
      </p:sp>
      <p:sp>
        <p:nvSpPr>
          <p:cNvPr id="8" name="TextBox 7"/>
          <p:cNvSpPr txBox="1"/>
          <p:nvPr/>
        </p:nvSpPr>
        <p:spPr>
          <a:xfrm>
            <a:off x="5943600" y="2286000"/>
            <a:ext cx="990600" cy="707886"/>
          </a:xfrm>
          <a:prstGeom prst="rect">
            <a:avLst/>
          </a:prstGeom>
          <a:noFill/>
        </p:spPr>
        <p:txBody>
          <a:bodyPr>
            <a:spAutoFit/>
            <a:scene3d>
              <a:camera prst="orthographicFront"/>
              <a:lightRig rig="threePt" dir="t"/>
            </a:scene3d>
            <a:sp3d extrusionH="57150">
              <a:bevelT w="82550" h="38100" prst="coolSlant"/>
            </a:sp3d>
          </a:bodyPr>
          <a:lstStyle/>
          <a:p>
            <a:pPr>
              <a:defRPr/>
            </a:pPr>
            <a:r>
              <a:rPr lang="ru-RU" sz="4000" b="1" dirty="0">
                <a:solidFill>
                  <a:srgbClr val="FF0000"/>
                </a:solidFill>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70" decel="100000"/>
                                        <p:tgtEl>
                                          <p:spTgt spid="5"/>
                                        </p:tgtEl>
                                      </p:cBhvr>
                                    </p:animEffect>
                                    <p:animScale>
                                      <p:cBhvr>
                                        <p:cTn id="22" dur="770" decel="100000"/>
                                        <p:tgtEl>
                                          <p:spTgt spid="5"/>
                                        </p:tgtEl>
                                      </p:cBhvr>
                                      <p:from x="10000" y="10000"/>
                                      <p:to x="200000" y="450000"/>
                                    </p:animScale>
                                    <p:animScale>
                                      <p:cBhvr>
                                        <p:cTn id="23" dur="1230" accel="100000" fill="hold">
                                          <p:stCondLst>
                                            <p:cond delay="770"/>
                                          </p:stCondLst>
                                        </p:cTn>
                                        <p:tgtEl>
                                          <p:spTgt spid="5"/>
                                        </p:tgtEl>
                                      </p:cBhvr>
                                      <p:from x="200000" y="450000"/>
                                      <p:to x="100000" y="100000"/>
                                    </p:animScale>
                                    <p:set>
                                      <p:cBhvr>
                                        <p:cTn id="24" dur="770" fill="hold"/>
                                        <p:tgtEl>
                                          <p:spTgt spid="5"/>
                                        </p:tgtEl>
                                        <p:attrNameLst>
                                          <p:attrName>ppt_x</p:attrName>
                                        </p:attrNameLst>
                                      </p:cBhvr>
                                      <p:to>
                                        <p:strVal val="(0.5)"/>
                                      </p:to>
                                    </p:set>
                                    <p:anim from="(0.5)" to="(#ppt_x)" calcmode="lin" valueType="num">
                                      <p:cBhvr>
                                        <p:cTn id="25" dur="1230" accel="100000" fill="hold">
                                          <p:stCondLst>
                                            <p:cond delay="770"/>
                                          </p:stCondLst>
                                        </p:cTn>
                                        <p:tgtEl>
                                          <p:spTgt spid="5"/>
                                        </p:tgtEl>
                                        <p:attrNameLst>
                                          <p:attrName>ppt_x</p:attrName>
                                        </p:attrNameLst>
                                      </p:cBhvr>
                                    </p:anim>
                                    <p:set>
                                      <p:cBhvr>
                                        <p:cTn id="26" dur="770" fill="hold"/>
                                        <p:tgtEl>
                                          <p:spTgt spid="5"/>
                                        </p:tgtEl>
                                        <p:attrNameLst>
                                          <p:attrName>ppt_y</p:attrName>
                                        </p:attrNameLst>
                                      </p:cBhvr>
                                      <p:to>
                                        <p:strVal val="(#ppt_y+0.4)"/>
                                      </p:to>
                                    </p:set>
                                    <p:anim from="(#ppt_y+0.4)" to="(#ppt_y)" calcmode="lin" valueType="num">
                                      <p:cBhvr>
                                        <p:cTn id="27"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990600" y="274638"/>
            <a:ext cx="5715000" cy="5440362"/>
          </a:xfrm>
        </p:spPr>
        <p:txBody>
          <a:bodyPr/>
          <a:lstStyle/>
          <a:p>
            <a:r>
              <a:rPr lang="ru-RU" sz="2800" smtClean="0">
                <a:solidFill>
                  <a:srgbClr val="0070C0"/>
                </a:solidFill>
              </a:rPr>
              <a:t/>
            </a:r>
            <a:br>
              <a:rPr lang="ru-RU" sz="2800" smtClean="0">
                <a:solidFill>
                  <a:srgbClr val="0070C0"/>
                </a:solidFill>
              </a:rPr>
            </a:br>
            <a:r>
              <a:rPr lang="ru-RU" sz="2800" smtClean="0">
                <a:solidFill>
                  <a:srgbClr val="0070C0"/>
                </a:solidFill>
              </a:rPr>
              <a:t>У</a:t>
            </a:r>
            <a:r>
              <a:rPr lang="ru-RU" sz="2800" smtClean="0"/>
              <a:t> </a:t>
            </a:r>
            <a:r>
              <a:rPr lang="ru-RU" sz="2800" b="1" u="sng" smtClean="0">
                <a:solidFill>
                  <a:srgbClr val="0070C0"/>
                </a:solidFill>
              </a:rPr>
              <a:t>Великобритании</a:t>
            </a:r>
            <a:r>
              <a:rPr lang="ru-RU" sz="2800" b="1" smtClean="0"/>
              <a:t/>
            </a:r>
            <a:br>
              <a:rPr lang="ru-RU" sz="2800" b="1" smtClean="0"/>
            </a:br>
            <a:r>
              <a:rPr lang="ru-RU" sz="2800" smtClean="0"/>
              <a:t> вообще </a:t>
            </a:r>
            <a:r>
              <a:rPr lang="ru-RU" sz="2800" u="sng" smtClean="0">
                <a:solidFill>
                  <a:srgbClr val="FF0000"/>
                </a:solidFill>
              </a:rPr>
              <a:t>нет конституции</a:t>
            </a:r>
            <a:r>
              <a:rPr lang="ru-RU" sz="2800" smtClean="0"/>
              <a:t>, как таковой, состоящей из одного единого правового акта. Это связано с особенностью правовой системы страны, где большое место дается прецедентному праву. </a:t>
            </a:r>
            <a:br>
              <a:rPr lang="ru-RU" sz="2800" smtClean="0"/>
            </a:br>
            <a:r>
              <a:rPr lang="ru-RU" sz="2800" smtClean="0"/>
              <a:t>В стране есть так называемые "</a:t>
            </a:r>
            <a:r>
              <a:rPr lang="ru-RU" sz="2800" u="sng" smtClean="0">
                <a:solidFill>
                  <a:srgbClr val="FF0000"/>
                </a:solidFill>
              </a:rPr>
              <a:t>конституционные" законы и "просто" законы. </a:t>
            </a:r>
            <a:r>
              <a:rPr lang="ru-RU" sz="2800" smtClean="0"/>
              <a:t/>
            </a:r>
            <a:br>
              <a:rPr lang="ru-RU" sz="2800" smtClean="0"/>
            </a:br>
            <a:endParaRPr lang="ru-RU" sz="2800" smtClean="0"/>
          </a:p>
        </p:txBody>
      </p:sp>
      <p:pic>
        <p:nvPicPr>
          <p:cNvPr id="8" name="Содержимое 7" descr="295073891.jpg"/>
          <p:cNvPicPr>
            <a:picLocks noGrp="1" noChangeAspect="1"/>
          </p:cNvPicPr>
          <p:nvPr>
            <p:ph sz="half" idx="2"/>
          </p:nvPr>
        </p:nvPicPr>
        <p:blipFill>
          <a:blip r:embed="rId2" cstate="print"/>
          <a:stretch>
            <a:fillRect/>
          </a:stretch>
        </p:blipFill>
        <p:spPr>
          <a:xfrm rot="19718799">
            <a:off x="5653088" y="4273550"/>
            <a:ext cx="3009900" cy="2051050"/>
          </a:xfrm>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886200" y="1090613"/>
            <a:ext cx="4191000" cy="3108325"/>
          </a:xfrm>
          <a:prstGeom prst="rect">
            <a:avLst/>
          </a:prstGeom>
          <a:noFill/>
          <a:ln w="9525">
            <a:noFill/>
            <a:miter lim="800000"/>
            <a:headEnd/>
            <a:tailEnd/>
          </a:ln>
        </p:spPr>
        <p:txBody>
          <a:bodyPr anchor="ctr">
            <a:spAutoFit/>
          </a:bodyPr>
          <a:lstStyle/>
          <a:p>
            <a:pPr algn="ctr" eaLnBrk="0" hangingPunct="0"/>
            <a:r>
              <a:rPr lang="ru-RU" sz="2800" b="1" u="sng">
                <a:solidFill>
                  <a:srgbClr val="C00000"/>
                </a:solidFill>
                <a:latin typeface="Calibri" pitchFamily="34" charset="0"/>
                <a:cs typeface="Times New Roman" pitchFamily="18" charset="0"/>
              </a:rPr>
              <a:t>КОНСТИТУЦИЯ ЯПОНИИ</a:t>
            </a:r>
          </a:p>
          <a:p>
            <a:pPr algn="ctr" eaLnBrk="0" hangingPunct="0"/>
            <a:r>
              <a:rPr lang="ru-RU" sz="2800" b="1">
                <a:latin typeface="Calibri" pitchFamily="34" charset="0"/>
                <a:cs typeface="Times New Roman" pitchFamily="18" charset="0"/>
              </a:rPr>
              <a:t> </a:t>
            </a:r>
            <a:r>
              <a:rPr lang="ru-RU" sz="2800">
                <a:latin typeface="Calibri" pitchFamily="34" charset="0"/>
                <a:cs typeface="Times New Roman" pitchFamily="18" charset="0"/>
              </a:rPr>
              <a:t>стала той конституцией, где провозглашается </a:t>
            </a:r>
            <a:r>
              <a:rPr lang="ru-RU" sz="2800" u="sng">
                <a:latin typeface="Calibri" pitchFamily="34" charset="0"/>
                <a:cs typeface="Times New Roman" pitchFamily="18" charset="0"/>
              </a:rPr>
              <a:t>отказ Японии от войны. </a:t>
            </a:r>
            <a:r>
              <a:rPr lang="ru-RU" sz="2800">
                <a:latin typeface="Calibri" pitchFamily="34" charset="0"/>
                <a:cs typeface="Times New Roman" pitchFamily="18" charset="0"/>
              </a:rPr>
              <a:t>Это произошло после поражения Японии во Второй мировой войне. </a:t>
            </a:r>
            <a:endParaRPr lang="ru-RU" sz="2800"/>
          </a:p>
        </p:txBody>
      </p:sp>
      <p:pic>
        <p:nvPicPr>
          <p:cNvPr id="3" name="Рисунок 2" descr="0034-034-JAponija.jpg"/>
          <p:cNvPicPr>
            <a:picLocks noChangeAspect="1"/>
          </p:cNvPicPr>
          <p:nvPr/>
        </p:nvPicPr>
        <p:blipFill>
          <a:blip r:embed="rId2" cstate="email"/>
          <a:stretch>
            <a:fillRect/>
          </a:stretch>
        </p:blipFill>
        <p:spPr>
          <a:xfrm rot="19453884">
            <a:off x="599712" y="1643150"/>
            <a:ext cx="3124200" cy="2286000"/>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p:spPr>
      </p:pic>
      <p:sp>
        <p:nvSpPr>
          <p:cNvPr id="36868" name="TextBox 3"/>
          <p:cNvSpPr txBox="1">
            <a:spLocks noChangeArrowheads="1"/>
          </p:cNvSpPr>
          <p:nvPr/>
        </p:nvSpPr>
        <p:spPr bwMode="auto">
          <a:xfrm>
            <a:off x="1447800" y="4648200"/>
            <a:ext cx="6781800" cy="1816100"/>
          </a:xfrm>
          <a:prstGeom prst="rect">
            <a:avLst/>
          </a:prstGeom>
          <a:noFill/>
          <a:ln w="9525">
            <a:noFill/>
            <a:miter lim="800000"/>
            <a:headEnd/>
            <a:tailEnd/>
          </a:ln>
        </p:spPr>
        <p:txBody>
          <a:bodyPr>
            <a:spAutoFit/>
          </a:bodyPr>
          <a:lstStyle/>
          <a:p>
            <a:pPr algn="r" eaLnBrk="0" hangingPunct="0"/>
            <a:r>
              <a:rPr lang="ru-RU" sz="2800">
                <a:latin typeface="Calibri" pitchFamily="34" charset="0"/>
                <a:cs typeface="Times New Roman" pitchFamily="18" charset="0"/>
              </a:rPr>
              <a:t>В конституции сказано, что </a:t>
            </a:r>
            <a:r>
              <a:rPr lang="ru-RU" sz="2800" b="1" u="sng">
                <a:solidFill>
                  <a:srgbClr val="C00000"/>
                </a:solidFill>
                <a:latin typeface="Calibri" pitchFamily="34" charset="0"/>
                <a:cs typeface="Times New Roman" pitchFamily="18" charset="0"/>
              </a:rPr>
              <a:t>народ Японии </a:t>
            </a:r>
            <a:r>
              <a:rPr lang="ru-RU" sz="2800" u="sng">
                <a:latin typeface="Calibri" pitchFamily="34" charset="0"/>
                <a:cs typeface="Times New Roman" pitchFamily="18" charset="0"/>
              </a:rPr>
              <a:t>впредь </a:t>
            </a:r>
            <a:r>
              <a:rPr lang="ru-RU" sz="2800" b="1" u="sng">
                <a:solidFill>
                  <a:srgbClr val="C00000"/>
                </a:solidFill>
                <a:latin typeface="Calibri" pitchFamily="34" charset="0"/>
                <a:cs typeface="Times New Roman" pitchFamily="18" charset="0"/>
              </a:rPr>
              <a:t>отказывается от войны</a:t>
            </a:r>
            <a:r>
              <a:rPr lang="ru-RU" sz="2800">
                <a:latin typeface="Calibri" pitchFamily="34" charset="0"/>
                <a:cs typeface="Times New Roman" pitchFamily="18" charset="0"/>
              </a:rPr>
              <a:t>, как способа осуществления государственного суверенитета. </a:t>
            </a:r>
            <a:endParaRPr lang="ru-RU" sz="28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533400"/>
            <a:ext cx="6934200" cy="3200400"/>
          </a:xfrm>
        </p:spPr>
        <p:txBody>
          <a:bodyPr/>
          <a:lstStyle/>
          <a:p>
            <a:pPr algn="ctr">
              <a:defRPr/>
            </a:pPr>
            <a:r>
              <a:rPr lang="ru-RU" cap="all" dirty="0" smtClean="0">
                <a:solidFill>
                  <a:srgbClr val="00B050"/>
                </a:solidFill>
              </a:rPr>
              <a:t>Конституция Индии </a:t>
            </a:r>
            <a:r>
              <a:rPr lang="ru-RU" dirty="0" smtClean="0"/>
              <a:t/>
            </a:r>
            <a:br>
              <a:rPr lang="ru-RU" dirty="0" smtClean="0"/>
            </a:br>
            <a:r>
              <a:rPr lang="ru-RU" dirty="0" smtClean="0"/>
              <a:t>вправе считается </a:t>
            </a:r>
            <a:r>
              <a:rPr lang="ru-RU" u="sng" dirty="0" smtClean="0"/>
              <a:t>самой большой конституцией в мире</a:t>
            </a:r>
            <a:r>
              <a:rPr lang="ru-RU" dirty="0" smtClean="0"/>
              <a:t>. Она была принята в 1949 году, а вступила в силу в 1950 году и состоит из 395 статей, 12 приложений, 500 поправок и изменений и около 117.400 слов. Она также считается </a:t>
            </a:r>
            <a:r>
              <a:rPr lang="ru-RU" u="sng" dirty="0" smtClean="0"/>
              <a:t>одной из самых трудно понимаемых конституций</a:t>
            </a:r>
            <a:r>
              <a:rPr lang="ru-RU" dirty="0" smtClean="0"/>
              <a:t>, так как, например, нормы о правах человека ""разбросаны" по всей Конституции и трудно отыскать нужную норму. </a:t>
            </a:r>
            <a:br>
              <a:rPr lang="ru-RU" dirty="0" smtClean="0"/>
            </a:br>
            <a:endParaRPr lang="ru-RU" dirty="0"/>
          </a:p>
        </p:txBody>
      </p:sp>
      <p:pic>
        <p:nvPicPr>
          <p:cNvPr id="5" name="Рисунок 4" descr="21.jpg"/>
          <p:cNvPicPr>
            <a:picLocks noGrp="1" noChangeAspect="1"/>
          </p:cNvPicPr>
          <p:nvPr>
            <p:ph type="pic" idx="1"/>
          </p:nvPr>
        </p:nvPicPr>
        <p:blipFill>
          <a:blip r:embed="rId2" cstate="print"/>
          <a:srcRect/>
          <a:stretch>
            <a:fillRect/>
          </a:stretch>
        </p:blipFill>
        <p:spPr>
          <a:xfrm>
            <a:off x="5334000" y="3581400"/>
            <a:ext cx="2895600" cy="2209800"/>
          </a:xfrm>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1219200" y="3581400"/>
            <a:ext cx="4191000" cy="2755900"/>
          </a:xfrm>
        </p:spPr>
        <p:txBody>
          <a:bodyPr/>
          <a:lstStyle/>
          <a:p>
            <a:pPr algn="ctr">
              <a:defRPr/>
            </a:pPr>
            <a:r>
              <a:rPr lang="ru-RU" sz="2000" b="1" dirty="0" smtClean="0"/>
              <a:t>Кроме того </a:t>
            </a:r>
            <a:r>
              <a:rPr lang="ru-RU" sz="2000" b="1" cap="all" dirty="0" smtClean="0">
                <a:solidFill>
                  <a:srgbClr val="00B050"/>
                </a:solidFill>
              </a:rPr>
              <a:t>Конституция Индии </a:t>
            </a:r>
            <a:r>
              <a:rPr lang="ru-RU" sz="2000" b="1" dirty="0" smtClean="0"/>
              <a:t>написана на таком трудном языке, что </a:t>
            </a:r>
            <a:r>
              <a:rPr lang="ru-RU" sz="2000" b="1" u="sng" dirty="0" smtClean="0"/>
              <a:t>не каждый гражданин этой страны способен прочитать её </a:t>
            </a:r>
            <a:r>
              <a:rPr lang="ru-RU" sz="2000" b="1" dirty="0" smtClean="0"/>
              <a:t>и понять что-то из прочитанного. Такая путаница связана с легким способом внесения поправок в конституцию.</a:t>
            </a:r>
            <a:endParaRPr lang="ru-RU" sz="2000"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038600" y="619125"/>
            <a:ext cx="3581400" cy="2478088"/>
          </a:xfrm>
        </p:spPr>
        <p:txBody>
          <a:bodyPr/>
          <a:lstStyle/>
          <a:p>
            <a:pPr>
              <a:defRPr/>
            </a:pPr>
            <a:r>
              <a:rPr lang="ru-RU" sz="2000" dirty="0" smtClean="0"/>
              <a:t>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400" dirty="0" smtClean="0"/>
              <a:t>А например, </a:t>
            </a:r>
            <a:r>
              <a:rPr lang="ru-RU" sz="2400" b="1" u="sng" cap="small" dirty="0" smtClean="0">
                <a:solidFill>
                  <a:srgbClr val="00B050"/>
                </a:solidFill>
              </a:rPr>
              <a:t>в</a:t>
            </a:r>
            <a:r>
              <a:rPr lang="ru-RU" sz="2400" b="1" u="sng" cap="all" dirty="0" smtClean="0">
                <a:solidFill>
                  <a:srgbClr val="00B050"/>
                </a:solidFill>
              </a:rPr>
              <a:t> Ливии </a:t>
            </a:r>
            <a:r>
              <a:rPr lang="ru-RU" sz="2400" dirty="0" smtClean="0"/>
              <a:t>был принят закон, который провозгласил основным законом страны </a:t>
            </a:r>
            <a:r>
              <a:rPr lang="ru-RU" sz="2400" b="1" i="1" u="sng" cap="all" dirty="0" smtClean="0">
                <a:solidFill>
                  <a:srgbClr val="00B050"/>
                </a:solidFill>
              </a:rPr>
              <a:t>Коран</a:t>
            </a:r>
            <a:r>
              <a:rPr lang="ru-RU" sz="2400" dirty="0" smtClean="0"/>
              <a:t>. </a:t>
            </a:r>
            <a:br>
              <a:rPr lang="ru-RU" sz="2400" dirty="0" smtClean="0"/>
            </a:br>
            <a:r>
              <a:rPr lang="ru-RU" sz="2400" dirty="0" smtClean="0"/>
              <a:t/>
            </a:r>
            <a:br>
              <a:rPr lang="ru-RU" sz="2400" dirty="0" smtClean="0"/>
            </a:br>
            <a:r>
              <a:rPr lang="ru-RU" sz="2000" dirty="0" smtClean="0"/>
              <a:t> </a:t>
            </a:r>
            <a:br>
              <a:rPr lang="ru-RU" sz="2000" dirty="0" smtClean="0"/>
            </a:br>
            <a:r>
              <a:rPr lang="ru-RU" sz="2000" dirty="0" smtClean="0"/>
              <a:t/>
            </a:r>
            <a:br>
              <a:rPr lang="ru-RU" sz="2000" dirty="0" smtClean="0"/>
            </a:br>
            <a:endParaRPr lang="ru-RU" sz="2000" dirty="0" smtClean="0"/>
          </a:p>
        </p:txBody>
      </p:sp>
      <p:pic>
        <p:nvPicPr>
          <p:cNvPr id="3" name="Рисунок 2" descr="500px-Flag_of_Libya_1951_svg_.png"/>
          <p:cNvPicPr>
            <a:picLocks noChangeAspect="1"/>
          </p:cNvPicPr>
          <p:nvPr/>
        </p:nvPicPr>
        <p:blipFill>
          <a:blip r:embed="rId2" cstate="email"/>
          <a:stretch>
            <a:fillRect/>
          </a:stretch>
        </p:blipFill>
        <p:spPr>
          <a:xfrm>
            <a:off x="4419600" y="3124200"/>
            <a:ext cx="3886200" cy="2362200"/>
          </a:xfrm>
          <a:prstGeom prst="roundRect">
            <a:avLst>
              <a:gd name="adj" fmla="val 8594"/>
            </a:avLst>
          </a:prstGeom>
          <a:solidFill>
            <a:srgbClr val="FFFFFF">
              <a:shade val="85000"/>
            </a:srgbClr>
          </a:solidFill>
          <a:ln>
            <a:noFill/>
          </a:ln>
          <a:effectLst>
            <a:outerShdw blurRad="50800" dist="38100" dir="13500000" algn="br" rotWithShape="0">
              <a:prstClr val="black">
                <a:alpha val="40000"/>
              </a:prstClr>
            </a:outerShdw>
            <a:reflection blurRad="6350" stA="52000" endA="300" endPos="35000" dir="5400000" sy="-100000" algn="bl" rotWithShape="0"/>
          </a:effectLst>
          <a:scene3d>
            <a:camera prst="orthographicFront"/>
            <a:lightRig rig="threePt" dir="t"/>
          </a:scene3d>
          <a:sp3d>
            <a:bevelT w="152400" h="50800" prst="softRound"/>
          </a:sp3d>
        </p:spPr>
      </p:pic>
      <p:pic>
        <p:nvPicPr>
          <p:cNvPr id="4" name="Рисунок 3" descr="1286538934pre.jpg"/>
          <p:cNvPicPr>
            <a:picLocks noChangeAspect="1"/>
          </p:cNvPicPr>
          <p:nvPr/>
        </p:nvPicPr>
        <p:blipFill>
          <a:blip r:embed="rId3" cstate="email"/>
          <a:stretch>
            <a:fillRect/>
          </a:stretch>
        </p:blipFill>
        <p:spPr>
          <a:xfrm>
            <a:off x="0" y="0"/>
            <a:ext cx="3886200" cy="2338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sp3d>
        </p:spPr>
      </p:pic>
      <p:sp>
        <p:nvSpPr>
          <p:cNvPr id="5" name="TextBox 4"/>
          <p:cNvSpPr txBox="1"/>
          <p:nvPr/>
        </p:nvSpPr>
        <p:spPr>
          <a:xfrm>
            <a:off x="990600" y="2819400"/>
            <a:ext cx="3429000" cy="3478213"/>
          </a:xfrm>
          <a:prstGeom prst="rect">
            <a:avLst/>
          </a:prstGeom>
          <a:noFill/>
        </p:spPr>
        <p:txBody>
          <a:bodyPr>
            <a:spAutoFit/>
          </a:bodyPr>
          <a:lstStyle/>
          <a:p>
            <a:pPr algn="ctr">
              <a:defRPr/>
            </a:pPr>
            <a:r>
              <a:rPr lang="ru-RU" sz="2000" dirty="0"/>
              <a:t> </a:t>
            </a:r>
            <a:r>
              <a:rPr lang="ru-RU" sz="2000" b="1" u="sng" cap="all" dirty="0">
                <a:solidFill>
                  <a:srgbClr val="FF0000"/>
                </a:solidFill>
              </a:rPr>
              <a:t>Конституция Мальты</a:t>
            </a:r>
            <a:r>
              <a:rPr lang="ru-RU" sz="2000" u="sng" cap="all" dirty="0">
                <a:solidFill>
                  <a:srgbClr val="FF0000"/>
                </a:solidFill>
              </a:rPr>
              <a:t> </a:t>
            </a:r>
            <a:r>
              <a:rPr lang="ru-RU" sz="2000" dirty="0"/>
              <a:t>провозглашает страны нейтральной, которая стремиться к миру. </a:t>
            </a:r>
            <a:br>
              <a:rPr lang="ru-RU" sz="2000" dirty="0"/>
            </a:br>
            <a:r>
              <a:rPr lang="ru-RU" sz="2000" dirty="0"/>
              <a:t>Каждая конституция - лицо своей страны, душа общества, в которой можно найти характеристику, обычаи этой страны. </a:t>
            </a:r>
            <a:br>
              <a:rPr lang="ru-RU" sz="2000" dirty="0"/>
            </a:br>
            <a:endParaRPr lang="ru-RU"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70" decel="100000"/>
                                        <p:tgtEl>
                                          <p:spTgt spid="3"/>
                                        </p:tgtEl>
                                      </p:cBhvr>
                                    </p:animEffect>
                                    <p:animScale>
                                      <p:cBhvr>
                                        <p:cTn id="19" dur="770" decel="100000"/>
                                        <p:tgtEl>
                                          <p:spTgt spid="3"/>
                                        </p:tgtEl>
                                      </p:cBhvr>
                                      <p:from x="10000" y="10000"/>
                                      <p:to x="200000" y="450000"/>
                                    </p:animScale>
                                    <p:animScale>
                                      <p:cBhvr>
                                        <p:cTn id="20" dur="1230" accel="100000" fill="hold">
                                          <p:stCondLst>
                                            <p:cond delay="770"/>
                                          </p:stCondLst>
                                        </p:cTn>
                                        <p:tgtEl>
                                          <p:spTgt spid="3"/>
                                        </p:tgtEl>
                                      </p:cBhvr>
                                      <p:from x="200000" y="450000"/>
                                      <p:to x="100000" y="100000"/>
                                    </p:animScale>
                                    <p:set>
                                      <p:cBhvr>
                                        <p:cTn id="21" dur="770" fill="hold"/>
                                        <p:tgtEl>
                                          <p:spTgt spid="3"/>
                                        </p:tgtEl>
                                        <p:attrNameLst>
                                          <p:attrName>ppt_x</p:attrName>
                                        </p:attrNameLst>
                                      </p:cBhvr>
                                      <p:to>
                                        <p:strVal val="(0.5)"/>
                                      </p:to>
                                    </p:set>
                                    <p:anim from="(0.5)" to="(#ppt_x)" calcmode="lin" valueType="num">
                                      <p:cBhvr>
                                        <p:cTn id="22" dur="1230" accel="100000" fill="hold">
                                          <p:stCondLst>
                                            <p:cond delay="770"/>
                                          </p:stCondLst>
                                        </p:cTn>
                                        <p:tgtEl>
                                          <p:spTgt spid="3"/>
                                        </p:tgtEl>
                                        <p:attrNameLst>
                                          <p:attrName>ppt_x</p:attrName>
                                        </p:attrNameLst>
                                      </p:cBhvr>
                                    </p:anim>
                                    <p:set>
                                      <p:cBhvr>
                                        <p:cTn id="23" dur="770" fill="hold"/>
                                        <p:tgtEl>
                                          <p:spTgt spid="3"/>
                                        </p:tgtEl>
                                        <p:attrNameLst>
                                          <p:attrName>ppt_y</p:attrName>
                                        </p:attrNameLst>
                                      </p:cBhvr>
                                      <p:to>
                                        <p:strVal val="(#ppt_y+0.4)"/>
                                      </p:to>
                                    </p:set>
                                    <p:anim from="(#ppt_y+0.4)" to="(#ppt_y)" calcmode="lin" valueType="num">
                                      <p:cBhvr>
                                        <p:cTn id="24"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1524000"/>
            <a:ext cx="7391400" cy="2400657"/>
          </a:xfrm>
          <a:prstGeom prst="rect">
            <a:avLst/>
          </a:prstGeom>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На наших глазах формируется </a:t>
            </a:r>
            <a:r>
              <a:rPr lang="ru-RU"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новый облик России.</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И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cs typeface="Courier New" pitchFamily="49" charset="0"/>
              </a:rPr>
              <a:t>Самым главным достижением является то, что мы делаем первые шаги в сторону строительства </a:t>
            </a:r>
            <a:r>
              <a:rPr lang="ru-RU"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cs typeface="Courier New" pitchFamily="49" charset="0"/>
              </a:rPr>
              <a:t>правового демократического государства, </a:t>
            </a:r>
            <a:r>
              <a:rPr lang="ru-RU"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cs typeface="Courier New" pitchFamily="49" charset="0"/>
              </a:rPr>
              <a:t>основным законом  которого и является наша </a:t>
            </a:r>
            <a:r>
              <a:rPr lang="ru-RU" sz="1600" b="1" i="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cs typeface="Courier New" pitchFamily="49" charset="0"/>
              </a:rPr>
              <a:t>Конституция. </a:t>
            </a:r>
          </a:p>
          <a:p>
            <a:pPr algn="ctr">
              <a:defRPr/>
            </a:pPr>
            <a:r>
              <a:rPr lang="ru-RU" sz="1600" b="1" i="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Bookman Old Style" pitchFamily="18" charset="0"/>
                <a:cs typeface="Courier New" pitchFamily="49" charset="0"/>
              </a:rPr>
              <a:t> </a:t>
            </a:r>
          </a:p>
          <a:p>
            <a:pPr algn="ctr">
              <a:defRPr/>
            </a:pPr>
            <a:r>
              <a:rPr lang="ru-RU" b="1" i="1" dirty="0">
                <a:solidFill>
                  <a:schemeClr val="tx1"/>
                </a:solidFill>
                <a:effectLst>
                  <a:glow rad="139700">
                    <a:schemeClr val="accent6">
                      <a:satMod val="175000"/>
                      <a:alpha val="40000"/>
                    </a:schemeClr>
                  </a:glow>
                </a:effectLst>
                <a:latin typeface="Bookman Old Style" pitchFamily="18" charset="0"/>
                <a:cs typeface="Courier New" pitchFamily="49" charset="0"/>
              </a:rPr>
              <a:t>Античные мудрецы говорили: </a:t>
            </a:r>
          </a:p>
          <a:p>
            <a:pPr algn="ctr">
              <a:defRPr/>
            </a:pPr>
            <a:r>
              <a:rPr lang="ru-RU" b="1" i="1" dirty="0">
                <a:solidFill>
                  <a:schemeClr val="tx1"/>
                </a:solidFill>
                <a:effectLst>
                  <a:glow rad="139700">
                    <a:schemeClr val="accent6">
                      <a:satMod val="175000"/>
                      <a:alpha val="40000"/>
                    </a:schemeClr>
                  </a:glow>
                </a:effectLst>
                <a:latin typeface="Bookman Old Style" pitchFamily="18" charset="0"/>
                <a:cs typeface="Courier New" pitchFamily="49" charset="0"/>
              </a:rPr>
              <a:t>«Чтобы быть свободным, нужно подчиняться законам». </a:t>
            </a:r>
          </a:p>
        </p:txBody>
      </p:sp>
      <p:sp>
        <p:nvSpPr>
          <p:cNvPr id="39942" name="TextBox 4"/>
          <p:cNvSpPr txBox="1">
            <a:spLocks noChangeArrowheads="1"/>
          </p:cNvSpPr>
          <p:nvPr/>
        </p:nvSpPr>
        <p:spPr bwMode="auto">
          <a:xfrm>
            <a:off x="2133600" y="4495800"/>
            <a:ext cx="4800600" cy="523875"/>
          </a:xfrm>
          <a:prstGeom prst="rect">
            <a:avLst/>
          </a:prstGeom>
          <a:noFill/>
          <a:ln w="9525">
            <a:noFill/>
            <a:miter lim="800000"/>
            <a:headEnd/>
            <a:tailEnd/>
          </a:ln>
        </p:spPr>
        <p:txBody>
          <a:bodyPr>
            <a:spAutoFit/>
          </a:bodyPr>
          <a:lstStyle/>
          <a:p>
            <a:r>
              <a:rPr lang="ru-RU" sz="2800" b="1">
                <a:solidFill>
                  <a:srgbClr val="C00000"/>
                </a:solidFill>
              </a:rPr>
              <a:t>Благодарю за внимание!</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39942"/>
                                        </p:tgtEl>
                                        <p:attrNameLst>
                                          <p:attrName>style.visibility</p:attrName>
                                        </p:attrNameLst>
                                      </p:cBhvr>
                                      <p:to>
                                        <p:strVal val="visible"/>
                                      </p:to>
                                    </p:set>
                                    <p:anim from="(-#ppt_w/2)" to="(#ppt_x)" calcmode="lin" valueType="num">
                                      <p:cBhvr>
                                        <p:cTn id="18" dur="600" fill="hold">
                                          <p:stCondLst>
                                            <p:cond delay="0"/>
                                          </p:stCondLst>
                                        </p:cTn>
                                        <p:tgtEl>
                                          <p:spTgt spid="39942"/>
                                        </p:tgtEl>
                                        <p:attrNameLst>
                                          <p:attrName>ppt_x</p:attrName>
                                        </p:attrNameLst>
                                      </p:cBhvr>
                                    </p:anim>
                                    <p:anim from="0" to="-1.0" calcmode="lin" valueType="num">
                                      <p:cBhvr>
                                        <p:cTn id="19" dur="200" decel="50000" autoRev="1" fill="hold">
                                          <p:stCondLst>
                                            <p:cond delay="600"/>
                                          </p:stCondLst>
                                        </p:cTn>
                                        <p:tgtEl>
                                          <p:spTgt spid="39942"/>
                                        </p:tgtEl>
                                        <p:attrNameLst>
                                          <p:attrName>xshear</p:attrName>
                                        </p:attrNameLst>
                                      </p:cBhvr>
                                    </p:anim>
                                    <p:animScale>
                                      <p:cBhvr>
                                        <p:cTn id="20" dur="200" decel="100000" autoRev="1" fill="hold">
                                          <p:stCondLst>
                                            <p:cond delay="600"/>
                                          </p:stCondLst>
                                        </p:cTn>
                                        <p:tgtEl>
                                          <p:spTgt spid="39942"/>
                                        </p:tgtEl>
                                      </p:cBhvr>
                                      <p:from x="100000" y="100000"/>
                                      <p:to x="80000" y="100000"/>
                                    </p:animScale>
                                    <p:anim by="(#ppt_h/3+#ppt_w*0.1)" calcmode="lin" valueType="num">
                                      <p:cBhvr additive="sum">
                                        <p:cTn id="21" dur="200" decel="100000" autoRev="1" fill="hold">
                                          <p:stCondLst>
                                            <p:cond delay="600"/>
                                          </p:stCondLst>
                                        </p:cTn>
                                        <p:tgtEl>
                                          <p:spTgt spid="3994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4267200" y="762000"/>
            <a:ext cx="3733800" cy="5334000"/>
          </a:xfrm>
        </p:spPr>
        <p:txBody>
          <a:bodyPr/>
          <a:lstStyle/>
          <a:p>
            <a:pPr eaLnBrk="1" hangingPunct="1"/>
            <a:r>
              <a:rPr lang="ru-RU" sz="2400" smtClean="0"/>
              <a:t/>
            </a:r>
            <a:br>
              <a:rPr lang="ru-RU" sz="2400" smtClean="0"/>
            </a:br>
            <a:r>
              <a:rPr lang="ru-RU" sz="2400" b="1" smtClean="0"/>
              <a:t>История рождения новой Конституции, принятой </a:t>
            </a:r>
            <a:r>
              <a:rPr lang="ru-RU" sz="2400" b="1" u="sng" smtClean="0"/>
              <a:t>всенародным голосованием </a:t>
            </a:r>
            <a:r>
              <a:rPr lang="ru-RU" sz="2400" b="1" smtClean="0"/>
              <a:t>(референдумом) 12 декабря 1993 года, продолжалась 3,5 года, или 42 месяца, или 168 недель.</a:t>
            </a:r>
            <a:br>
              <a:rPr lang="ru-RU" sz="2400" b="1" smtClean="0"/>
            </a:br>
            <a:r>
              <a:rPr lang="ru-RU" sz="2400" b="1" smtClean="0"/>
              <a:t/>
            </a:r>
            <a:br>
              <a:rPr lang="ru-RU" sz="2400" b="1" smtClean="0"/>
            </a:br>
            <a:r>
              <a:rPr lang="ru-RU" sz="2400" smtClean="0"/>
              <a:t/>
            </a:r>
            <a:br>
              <a:rPr lang="ru-RU" sz="2400" smtClean="0"/>
            </a:br>
            <a:r>
              <a:rPr lang="ru-RU" sz="2400" smtClean="0"/>
              <a:t/>
            </a:r>
            <a:br>
              <a:rPr lang="ru-RU" sz="2400" smtClean="0"/>
            </a:br>
            <a:endParaRPr lang="ru-RU" sz="2400" smtClean="0"/>
          </a:p>
        </p:txBody>
      </p:sp>
      <p:pic>
        <p:nvPicPr>
          <p:cNvPr id="5" name="Рисунок 4" descr="Konst_35.jpg"/>
          <p:cNvPicPr>
            <a:picLocks noChangeAspect="1"/>
          </p:cNvPicPr>
          <p:nvPr/>
        </p:nvPicPr>
        <p:blipFill>
          <a:blip r:embed="rId2" cstate="email"/>
          <a:stretch>
            <a:fillRect/>
          </a:stretch>
        </p:blipFill>
        <p:spPr>
          <a:xfrm>
            <a:off x="0" y="0"/>
            <a:ext cx="4343400" cy="4191000"/>
          </a:xfrm>
          <a:prstGeom prst="rect">
            <a:avLst/>
          </a:prstGeom>
          <a:effectLst>
            <a:softEdge rad="12700"/>
          </a:effectLst>
        </p:spPr>
      </p:pic>
      <p:sp>
        <p:nvSpPr>
          <p:cNvPr id="5124" name="Прямоугольник 5"/>
          <p:cNvSpPr>
            <a:spLocks noChangeArrowheads="1"/>
          </p:cNvSpPr>
          <p:nvPr/>
        </p:nvSpPr>
        <p:spPr bwMode="auto">
          <a:xfrm>
            <a:off x="1219200" y="4572000"/>
            <a:ext cx="6858000" cy="1200150"/>
          </a:xfrm>
          <a:prstGeom prst="rect">
            <a:avLst/>
          </a:prstGeom>
          <a:noFill/>
          <a:ln w="9525">
            <a:noFill/>
            <a:miter lim="800000"/>
            <a:headEnd/>
            <a:tailEnd/>
          </a:ln>
        </p:spPr>
        <p:txBody>
          <a:bodyPr>
            <a:spAutoFit/>
          </a:bodyPr>
          <a:lstStyle/>
          <a:p>
            <a:endParaRPr lang="ru-RU" sz="2400" b="1" u="sng"/>
          </a:p>
          <a:p>
            <a:r>
              <a:rPr lang="ru-RU" sz="2400" b="1" u="sng"/>
              <a:t> Торжество Закона, или в России </a:t>
            </a:r>
          </a:p>
          <a:p>
            <a:r>
              <a:rPr lang="ru-RU" sz="2400" b="1" u="sng"/>
              <a:t> 12 декабря отмечают День Конституции</a:t>
            </a:r>
            <a:endParaRPr lang="ru-RU"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14469695.jpg"/>
          <p:cNvPicPr>
            <a:picLocks noChangeAspect="1"/>
          </p:cNvPicPr>
          <p:nvPr/>
        </p:nvPicPr>
        <p:blipFill>
          <a:blip r:embed="rId2" cstate="print"/>
          <a:stretch>
            <a:fillRect/>
          </a:stretch>
        </p:blipFill>
        <p:spPr>
          <a:xfrm>
            <a:off x="0" y="2895600"/>
            <a:ext cx="4876800" cy="3962400"/>
          </a:xfrm>
          <a:prstGeom prst="rect">
            <a:avLst/>
          </a:prstGeom>
          <a:ln>
            <a:noFill/>
          </a:ln>
          <a:effectLst>
            <a:outerShdw blurRad="292100" dist="139700" dir="2700000" algn="tl" rotWithShape="0">
              <a:srgbClr val="333333">
                <a:alpha val="65000"/>
              </a:srgbClr>
            </a:outerShdw>
          </a:effectLst>
        </p:spPr>
      </p:pic>
      <p:pic>
        <p:nvPicPr>
          <p:cNvPr id="7" name="Рисунок 6" descr="12_12%20jiqvyjmkqhztasek%205%20+.jpg"/>
          <p:cNvPicPr>
            <a:picLocks noChangeAspect="1"/>
          </p:cNvPicPr>
          <p:nvPr/>
        </p:nvPicPr>
        <p:blipFill>
          <a:blip r:embed="rId3" cstate="email"/>
          <a:stretch>
            <a:fillRect/>
          </a:stretch>
        </p:blipFill>
        <p:spPr>
          <a:xfrm>
            <a:off x="4953000" y="-270528"/>
            <a:ext cx="4190999" cy="3166128"/>
          </a:xfrm>
          <a:prstGeom prst="rect">
            <a:avLst/>
          </a:prstGeom>
          <a:ln>
            <a:noFill/>
          </a:ln>
          <a:effectLst>
            <a:glow rad="139700">
              <a:schemeClr val="accent4">
                <a:satMod val="175000"/>
                <a:alpha val="40000"/>
              </a:schemeClr>
            </a:glow>
            <a:outerShdw blurRad="50800" dist="38100" dir="5400000" algn="t" rotWithShape="0">
              <a:prstClr val="black">
                <a:alpha val="40000"/>
              </a:prstClr>
            </a:outerShdw>
          </a:effectLst>
        </p:spPr>
      </p:pic>
      <p:sp>
        <p:nvSpPr>
          <p:cNvPr id="5" name="Прямоугольник 4"/>
          <p:cNvSpPr/>
          <p:nvPr/>
        </p:nvSpPr>
        <p:spPr>
          <a:xfrm>
            <a:off x="4953000" y="2971800"/>
            <a:ext cx="4191000" cy="3861852"/>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ction="ppaction://hlinkfile" tooltip="Ельцин, Борис Николаевич"/>
            </a:endParaRPr>
          </a:p>
          <a:p>
            <a:pPr algn="ctr">
              <a:defRPr/>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4" action="ppaction://hlinkfile" tooltip="Ельцин, Борис Николаевич"/>
              </a:rPr>
              <a:t>Борис Николаевич  Ельцин</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defRPr/>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defRPr/>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action="ppaction://hlinkfile" tooltip="Путин, Владимир Владимирович"/>
              </a:rPr>
              <a:t>Владимир Владимирович Путин</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defRPr/>
            </a:pPr>
            <a:r>
              <a:rPr lang="ru-RU" sz="2400" b="1" dirty="0">
                <a:ln w="1905"/>
                <a:solidFill>
                  <a:schemeClr val="tx1"/>
                </a:solidFill>
                <a:effectLst>
                  <a:innerShdw blurRad="69850" dist="43180" dir="5400000">
                    <a:srgbClr val="000000">
                      <a:alpha val="65000"/>
                    </a:srgbClr>
                  </a:innerShdw>
                </a:effectLst>
              </a:rPr>
              <a:t>и  </a:t>
            </a:r>
          </a:p>
          <a:p>
            <a:pPr algn="ctr">
              <a:defRPr/>
            </a:pP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6" action="ppaction://hlinkfile" tooltip="Медведев, Дмитрий Анатольевич"/>
              </a:rPr>
              <a:t>Дмитрий Анатольевич Медведе</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5" action="ppaction://hlinkfile" tooltip="Путин, Владимир Владимирович"/>
              </a:rPr>
              <a:t>в</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defRPr/>
            </a:pP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defRPr/>
            </a:pP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Прямоугольник 7"/>
          <p:cNvSpPr/>
          <p:nvPr/>
        </p:nvSpPr>
        <p:spPr>
          <a:xfrm>
            <a:off x="762000" y="838200"/>
            <a:ext cx="4267200" cy="1938992"/>
          </a:xfrm>
          <a:prstGeom prst="rect">
            <a:avLst/>
          </a:prstGeom>
        </p:spPr>
        <p:txBody>
          <a:bodyPr>
            <a:spAutoFit/>
          </a:bodyPr>
          <a:lstStyle/>
          <a:p>
            <a:pPr algn="ctr">
              <a:defRPr/>
            </a:pPr>
            <a:r>
              <a:rPr lang="ru-RU" sz="2400" b="1" dirty="0">
                <a:ln w="1905"/>
                <a:effectLst>
                  <a:innerShdw blurRad="69850" dist="43180" dir="5400000">
                    <a:srgbClr val="000000">
                      <a:alpha val="65000"/>
                    </a:srgbClr>
                  </a:innerShdw>
                </a:effectLst>
              </a:rPr>
              <a:t>           </a:t>
            </a:r>
            <a:r>
              <a:rPr lang="ru-RU" sz="2400" b="1" cap="all" dirty="0">
                <a:ln w="1905"/>
                <a:effectLst>
                  <a:innerShdw blurRad="69850" dist="43180" dir="5400000">
                    <a:srgbClr val="000000">
                      <a:alpha val="65000"/>
                    </a:srgbClr>
                  </a:innerShdw>
                </a:effectLst>
              </a:rPr>
              <a:t>Конституция</a:t>
            </a:r>
          </a:p>
          <a:p>
            <a:pPr algn="ctr">
              <a:defRPr/>
            </a:pPr>
            <a:r>
              <a:rPr lang="ru-RU" sz="2400" b="1" cap="small" dirty="0">
                <a:ln w="1905"/>
                <a:effectLst>
                  <a:innerShdw blurRad="69850" dist="43180" dir="5400000">
                    <a:srgbClr val="000000">
                      <a:alpha val="65000"/>
                    </a:srgbClr>
                  </a:innerShdw>
                </a:effectLst>
              </a:rPr>
              <a:t>      Российской Федерации</a:t>
            </a:r>
            <a:r>
              <a:rPr lang="ru-RU" sz="2400" b="1" dirty="0">
                <a:ln w="1905"/>
                <a:effectLst>
                  <a:innerShdw blurRad="69850" dist="43180" dir="5400000">
                    <a:srgbClr val="000000">
                      <a:alpha val="65000"/>
                    </a:srgbClr>
                  </a:innerShdw>
                </a:effectLst>
              </a:rPr>
              <a:t>, </a:t>
            </a:r>
          </a:p>
          <a:p>
            <a:pPr algn="ctr">
              <a:defRPr/>
            </a:pPr>
            <a:r>
              <a:rPr lang="ru-RU" sz="2400" b="1" dirty="0">
                <a:ln w="1905"/>
                <a:effectLst>
                  <a:innerShdw blurRad="69850" dist="43180" dir="5400000">
                    <a:srgbClr val="000000">
                      <a:alpha val="65000"/>
                    </a:srgbClr>
                  </a:innerShdw>
                </a:effectLst>
              </a:rPr>
              <a:t>    на которой принимали      присягу </a:t>
            </a:r>
            <a:r>
              <a:rPr lang="ru-RU" sz="2400" b="1" dirty="0">
                <a:ln w="1905"/>
                <a:effectLst>
                  <a:innerShdw blurRad="69850" dist="43180" dir="5400000">
                    <a:srgbClr val="000000">
                      <a:alpha val="65000"/>
                    </a:srgbClr>
                  </a:innerShdw>
                </a:effectLst>
                <a:hlinkClick r:id="rId5" action="ppaction://hlinkfile" tooltip="Путин, Владимир Владимирович"/>
              </a:rPr>
              <a:t>П</a:t>
            </a:r>
            <a:r>
              <a:rPr lang="ru-RU" sz="2400" b="1" dirty="0">
                <a:ln w="1905"/>
                <a:effectLst>
                  <a:innerShdw blurRad="69850" dist="43180" dir="5400000">
                    <a:srgbClr val="000000">
                      <a:alpha val="65000"/>
                    </a:srgbClr>
                  </a:innerShdw>
                </a:effectLst>
                <a:hlinkClick r:id="rId7" action="ppaction://hlinkfile" tooltip="Президент Российской Федерации"/>
              </a:rPr>
              <a:t>резиденты Российской Федерации</a:t>
            </a:r>
            <a:r>
              <a:rPr lang="ru-RU" sz="2400" b="1" dirty="0">
                <a:ln w="1905"/>
                <a:effectLst>
                  <a:innerShdw blurRad="69850" dist="43180" dir="5400000">
                    <a:srgbClr val="000000">
                      <a:alpha val="65000"/>
                    </a:srgbClr>
                  </a:innerShdw>
                </a:effectLst>
              </a:rPr>
              <a:t>: </a:t>
            </a: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srcRect/>
          <a:stretch>
            <a:fillRect/>
          </a:stretch>
        </p:blipFill>
        <p:spPr bwMode="auto">
          <a:xfrm>
            <a:off x="838200" y="838200"/>
            <a:ext cx="73914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990600" y="457200"/>
            <a:ext cx="6934200" cy="4343400"/>
          </a:xfrm>
        </p:spPr>
        <p:txBody>
          <a:bodyPr/>
          <a:lstStyle/>
          <a:p>
            <a:r>
              <a:rPr lang="ru-RU" sz="2800" b="1" u="sng" smtClean="0">
                <a:solidFill>
                  <a:srgbClr val="FF0000"/>
                </a:solidFill>
              </a:rPr>
              <a:t/>
            </a:r>
            <a:br>
              <a:rPr lang="ru-RU" sz="2800" b="1" u="sng" smtClean="0">
                <a:solidFill>
                  <a:srgbClr val="FF0000"/>
                </a:solidFill>
              </a:rPr>
            </a:br>
            <a:r>
              <a:rPr lang="ru-RU" sz="2800" b="1" u="sng" smtClean="0">
                <a:solidFill>
                  <a:srgbClr val="FF0000"/>
                </a:solidFill>
              </a:rPr>
              <a:t/>
            </a:r>
            <a:br>
              <a:rPr lang="ru-RU" sz="2800" b="1" u="sng" smtClean="0">
                <a:solidFill>
                  <a:srgbClr val="FF0000"/>
                </a:solidFill>
              </a:rPr>
            </a:br>
            <a:r>
              <a:rPr lang="ru-RU" sz="3200" b="1" u="sng" smtClean="0">
                <a:solidFill>
                  <a:srgbClr val="FF0000"/>
                </a:solidFill>
              </a:rPr>
              <a:t>Основы конституционного строя</a:t>
            </a:r>
            <a:r>
              <a:rPr lang="ru-RU" sz="2800" b="1" smtClean="0"/>
              <a:t/>
            </a:r>
            <a:br>
              <a:rPr lang="ru-RU" sz="2800" b="1" smtClean="0"/>
            </a:br>
            <a:r>
              <a:rPr lang="ru-RU" sz="2800" b="1" smtClean="0"/>
              <a:t> </a:t>
            </a:r>
            <a:r>
              <a:rPr lang="ru-RU" sz="2800" smtClean="0"/>
              <a:t>— это главные принципы государства, обеспечивающие под­чинение его праву и характеризующие его как конституционное государство. Они изложены в </a:t>
            </a:r>
            <a:r>
              <a:rPr lang="ru-RU" sz="2800" u="sng" smtClean="0">
                <a:solidFill>
                  <a:srgbClr val="0070C0"/>
                </a:solidFill>
              </a:rPr>
              <a:t>главе 1.  Конституции «Основы конституционного строя».</a:t>
            </a:r>
            <a:r>
              <a:rPr lang="ru-RU" sz="2800" smtClean="0"/>
              <a:t/>
            </a:r>
            <a:br>
              <a:rPr lang="ru-RU" sz="2800" smtClean="0"/>
            </a:br>
            <a:endParaRPr lang="ru-RU" sz="2800" smtClean="0"/>
          </a:p>
        </p:txBody>
      </p:sp>
      <p:pic>
        <p:nvPicPr>
          <p:cNvPr id="3" name="Рисунок 2" descr="123525.gif"/>
          <p:cNvPicPr>
            <a:picLocks noChangeAspect="1"/>
          </p:cNvPicPr>
          <p:nvPr/>
        </p:nvPicPr>
        <p:blipFill>
          <a:blip r:embed="rId2" cstate="print"/>
          <a:stretch>
            <a:fillRect/>
          </a:stretch>
        </p:blipFill>
        <p:spPr>
          <a:xfrm>
            <a:off x="6096000" y="4114800"/>
            <a:ext cx="16002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rot="21433450">
            <a:off x="770485" y="1218193"/>
            <a:ext cx="7772400" cy="527792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spAutoFit/>
          </a:bodyPr>
          <a:lstStyle/>
          <a:p>
            <a:pPr indent="450850" algn="just" eaLnBrk="0" hangingPunct="0">
              <a:defRPr/>
            </a:pPr>
            <a:r>
              <a:rPr lang="ru-RU" sz="2000" dirty="0">
                <a:cs typeface="Times New Roman" pitchFamily="18" charset="0"/>
              </a:rPr>
              <a:t>По своей структуре </a:t>
            </a:r>
            <a:r>
              <a:rPr lang="ru-RU" sz="2000" b="1" dirty="0">
                <a:cs typeface="Times New Roman" pitchFamily="18" charset="0"/>
              </a:rPr>
              <a:t>Конституция РФ</a:t>
            </a:r>
            <a:r>
              <a:rPr lang="ru-RU" sz="2000" dirty="0">
                <a:cs typeface="Times New Roman" pitchFamily="18" charset="0"/>
              </a:rPr>
              <a:t> состоит из Преамбулы и двух разделов. В Преамбуле характеризуются условия и цели принятия Конституции. Далее следуют разделы, которые делятся на главы. Главы состоят из статей. </a:t>
            </a:r>
            <a:endParaRPr lang="ru-RU" sz="2000" dirty="0"/>
          </a:p>
          <a:p>
            <a:pPr indent="450850" algn="just" eaLnBrk="0" hangingPunct="0">
              <a:defRPr/>
            </a:pPr>
            <a:r>
              <a:rPr lang="ru-RU" sz="2000" b="1" u="sng" dirty="0">
                <a:cs typeface="Times New Roman" pitchFamily="18" charset="0"/>
              </a:rPr>
              <a:t>Раздел первый содержит 137 статей, сгруппированных в девяти главах: </a:t>
            </a:r>
            <a:endParaRPr lang="ru-RU" sz="2000" dirty="0"/>
          </a:p>
          <a:p>
            <a:pPr indent="450850" algn="just" eaLnBrk="0" hangingPunct="0">
              <a:defRPr/>
            </a:pPr>
            <a:r>
              <a:rPr lang="ru-RU" sz="2000" dirty="0">
                <a:cs typeface="Times New Roman" pitchFamily="18" charset="0"/>
              </a:rPr>
              <a:t>Глава 1 - Основы конституционного строя; </a:t>
            </a:r>
            <a:endParaRPr lang="ru-RU" sz="2000" dirty="0"/>
          </a:p>
          <a:p>
            <a:pPr indent="450850" algn="just" eaLnBrk="0" hangingPunct="0">
              <a:defRPr/>
            </a:pPr>
            <a:r>
              <a:rPr lang="ru-RU" sz="2000" dirty="0">
                <a:cs typeface="Times New Roman" pitchFamily="18" charset="0"/>
              </a:rPr>
              <a:t>Глава 2 - Права и свободы человека и гражданина;</a:t>
            </a:r>
            <a:endParaRPr lang="ru-RU" sz="2000" dirty="0"/>
          </a:p>
          <a:p>
            <a:pPr indent="450850" algn="just" eaLnBrk="0" hangingPunct="0">
              <a:defRPr/>
            </a:pPr>
            <a:r>
              <a:rPr lang="ru-RU" sz="2000" dirty="0">
                <a:cs typeface="Times New Roman" pitchFamily="18" charset="0"/>
              </a:rPr>
              <a:t>Глава 3 - Федеративное устройство; </a:t>
            </a:r>
            <a:endParaRPr lang="ru-RU" sz="2000" dirty="0"/>
          </a:p>
          <a:p>
            <a:pPr indent="450850" algn="just" eaLnBrk="0" hangingPunct="0">
              <a:defRPr/>
            </a:pPr>
            <a:r>
              <a:rPr lang="ru-RU" sz="2000" dirty="0">
                <a:cs typeface="Times New Roman" pitchFamily="18" charset="0"/>
              </a:rPr>
              <a:t>Глава 4 - Президент Российской Федерации; </a:t>
            </a:r>
            <a:endParaRPr lang="ru-RU" sz="2000" dirty="0"/>
          </a:p>
          <a:p>
            <a:pPr indent="450850" algn="just" eaLnBrk="0" hangingPunct="0">
              <a:defRPr/>
            </a:pPr>
            <a:r>
              <a:rPr lang="ru-RU" sz="2000" dirty="0">
                <a:cs typeface="Times New Roman" pitchFamily="18" charset="0"/>
              </a:rPr>
              <a:t>Глава 5 - Федеральное Собрание; </a:t>
            </a:r>
            <a:endParaRPr lang="ru-RU" sz="2000" dirty="0"/>
          </a:p>
          <a:p>
            <a:pPr indent="450850" algn="just" eaLnBrk="0" hangingPunct="0">
              <a:defRPr/>
            </a:pPr>
            <a:r>
              <a:rPr lang="ru-RU" sz="2000" dirty="0">
                <a:cs typeface="Times New Roman" pitchFamily="18" charset="0"/>
              </a:rPr>
              <a:t>Глава 6 - Правительство Российской Федерации; </a:t>
            </a:r>
            <a:endParaRPr lang="ru-RU" sz="2000" dirty="0"/>
          </a:p>
          <a:p>
            <a:pPr indent="450850" algn="just" eaLnBrk="0" hangingPunct="0">
              <a:defRPr/>
            </a:pPr>
            <a:r>
              <a:rPr lang="ru-RU" sz="2000" dirty="0">
                <a:cs typeface="Times New Roman" pitchFamily="18" charset="0"/>
              </a:rPr>
              <a:t>Глава 7 - Судебная власть; </a:t>
            </a:r>
            <a:endParaRPr lang="ru-RU" sz="2000" dirty="0"/>
          </a:p>
          <a:p>
            <a:pPr indent="450850" algn="just" eaLnBrk="0" hangingPunct="0">
              <a:defRPr/>
            </a:pPr>
            <a:r>
              <a:rPr lang="ru-RU" sz="2000" dirty="0">
                <a:cs typeface="Times New Roman" pitchFamily="18" charset="0"/>
              </a:rPr>
              <a:t>Глава 8 - Местное самоуправление; </a:t>
            </a:r>
            <a:endParaRPr lang="ru-RU" sz="2000" dirty="0"/>
          </a:p>
          <a:p>
            <a:pPr indent="450850" algn="just" eaLnBrk="0" hangingPunct="0">
              <a:defRPr/>
            </a:pPr>
            <a:r>
              <a:rPr lang="ru-RU" sz="2000" dirty="0">
                <a:cs typeface="Times New Roman" pitchFamily="18" charset="0"/>
              </a:rPr>
              <a:t>Глава 9 - Конституционные поправки и пересмотр Конституции.</a:t>
            </a:r>
            <a:endParaRPr lang="ru-RU" sz="2000" dirty="0"/>
          </a:p>
          <a:p>
            <a:pPr indent="450850" algn="just" eaLnBrk="0" hangingPunct="0">
              <a:defRPr/>
            </a:pPr>
            <a:r>
              <a:rPr lang="ru-RU" sz="2000" dirty="0">
                <a:cs typeface="Times New Roman" pitchFamily="18" charset="0"/>
              </a:rPr>
              <a:t> </a:t>
            </a:r>
            <a:r>
              <a:rPr lang="ru-RU" sz="2000" b="1" u="sng" dirty="0">
                <a:cs typeface="Times New Roman" pitchFamily="18" charset="0"/>
              </a:rPr>
              <a:t>Раздел второй называется «3аключительные и переходные положения» и содержит девять частей.  </a:t>
            </a:r>
            <a:endParaRPr lang="ru-RU" sz="2000" b="1" u="sng"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a:lstStyle/>
          <a:p>
            <a:pPr algn="ctr">
              <a:defRPr/>
            </a:pPr>
            <a:r>
              <a:rPr lang="ru-RU" sz="2400" u="sng" dirty="0" smtClean="0">
                <a:solidFill>
                  <a:srgbClr val="C00000"/>
                </a:solidFill>
              </a:rPr>
              <a:t>Разделение властей</a:t>
            </a:r>
            <a:r>
              <a:rPr lang="ru-RU" sz="2000" dirty="0" smtClean="0">
                <a:solidFill>
                  <a:schemeClr val="accent1">
                    <a:lumMod val="75000"/>
                  </a:schemeClr>
                </a:solidFill>
              </a:rPr>
              <a:t>,</a:t>
            </a:r>
            <a:br>
              <a:rPr lang="ru-RU" sz="2000" dirty="0" smtClean="0">
                <a:solidFill>
                  <a:schemeClr val="accent1">
                    <a:lumMod val="75000"/>
                  </a:schemeClr>
                </a:solidFill>
              </a:rPr>
            </a:br>
            <a:r>
              <a:rPr lang="ru-RU" sz="2000" dirty="0" smtClean="0">
                <a:solidFill>
                  <a:schemeClr val="accent1">
                    <a:lumMod val="75000"/>
                  </a:schemeClr>
                </a:solidFill>
              </a:rPr>
              <a:t> взаимоограничение и взаимный контроль всех ветвей власти.</a:t>
            </a:r>
            <a:br>
              <a:rPr lang="ru-RU" sz="2000" dirty="0" smtClean="0">
                <a:solidFill>
                  <a:schemeClr val="accent1">
                    <a:lumMod val="75000"/>
                  </a:schemeClr>
                </a:solidFill>
              </a:rPr>
            </a:br>
            <a:r>
              <a:rPr lang="ru-RU" sz="2000" dirty="0" smtClean="0">
                <a:solidFill>
                  <a:schemeClr val="accent1">
                    <a:lumMod val="75000"/>
                  </a:schemeClr>
                </a:solidFill>
              </a:rPr>
              <a:t> Статья 10 Конституции РФ говорит о </a:t>
            </a:r>
            <a:br>
              <a:rPr lang="ru-RU" sz="2000" dirty="0" smtClean="0">
                <a:solidFill>
                  <a:schemeClr val="accent1">
                    <a:lumMod val="75000"/>
                  </a:schemeClr>
                </a:solidFill>
              </a:rPr>
            </a:br>
            <a:r>
              <a:rPr lang="ru-RU" sz="2000" dirty="0" smtClean="0">
                <a:solidFill>
                  <a:schemeClr val="accent1">
                    <a:lumMod val="75000"/>
                  </a:schemeClr>
                </a:solidFill>
              </a:rPr>
              <a:t>разделении  власти на</a:t>
            </a:r>
            <a:r>
              <a:rPr lang="ru-RU" sz="2000" dirty="0" smtClean="0">
                <a:solidFill>
                  <a:srgbClr val="660033"/>
                </a:solidFill>
              </a:rPr>
              <a:t/>
            </a:r>
            <a:br>
              <a:rPr lang="ru-RU" sz="2000" dirty="0" smtClean="0">
                <a:solidFill>
                  <a:srgbClr val="660033"/>
                </a:solidFill>
              </a:rPr>
            </a:br>
            <a:r>
              <a:rPr lang="ru-RU" sz="2000" dirty="0" smtClean="0">
                <a:solidFill>
                  <a:srgbClr val="660033"/>
                </a:solidFill>
              </a:rPr>
              <a:t>  </a:t>
            </a:r>
            <a:r>
              <a:rPr lang="ru-RU" sz="2400" u="sng" dirty="0" smtClean="0">
                <a:solidFill>
                  <a:srgbClr val="660033"/>
                </a:solidFill>
              </a:rPr>
              <a:t>законодательную, исполнительную и судебную ветви</a:t>
            </a:r>
            <a:r>
              <a:rPr lang="ru-RU" sz="2000" dirty="0" smtClean="0">
                <a:solidFill>
                  <a:srgbClr val="660033"/>
                </a:solidFill>
              </a:rPr>
              <a:t>. </a:t>
            </a:r>
            <a:br>
              <a:rPr lang="ru-RU" sz="2000" dirty="0" smtClean="0">
                <a:solidFill>
                  <a:srgbClr val="660033"/>
                </a:solidFill>
              </a:rPr>
            </a:br>
            <a:r>
              <a:rPr lang="ru-RU" sz="2000" dirty="0" smtClean="0">
                <a:solidFill>
                  <a:schemeClr val="accent1">
                    <a:lumMod val="75000"/>
                  </a:schemeClr>
                </a:solidFill>
              </a:rPr>
              <a:t>Они независимы друг от друга, хотя действуют на основе одинаковых принципов. Считается, что </a:t>
            </a:r>
            <a:r>
              <a:rPr lang="ru-RU" sz="2000" u="sng" dirty="0" smtClean="0">
                <a:latin typeface="Arial Black" pitchFamily="34" charset="0"/>
              </a:rPr>
              <a:t>концентрация власти в одних руках очень опасна</a:t>
            </a:r>
            <a:r>
              <a:rPr lang="ru-RU" sz="2000" dirty="0" smtClean="0"/>
              <a:t>, </a:t>
            </a:r>
            <a:r>
              <a:rPr lang="ru-RU" sz="2000" dirty="0" smtClean="0">
                <a:solidFill>
                  <a:schemeClr val="accent1">
                    <a:lumMod val="75000"/>
                  </a:schemeClr>
                </a:solidFill>
              </a:rPr>
              <a:t>поэтому разделение властей называют также системой сдержек и противовесов. В России исполнительную власть осуществляет Правительство РФ, его подразделения и правительства на местах; законодательную — Федеральное Собрание, состоящее из Совета Федерации и Государственной Думы, а также местные парламенты; судебную — Верховный Суд, Конституционный Суд, Высший Арбитражный Суд, а также все другие суды.  </a:t>
            </a:r>
            <a:br>
              <a:rPr lang="ru-RU" sz="2000" dirty="0" smtClean="0">
                <a:solidFill>
                  <a:schemeClr val="accent1">
                    <a:lumMod val="75000"/>
                  </a:schemeClr>
                </a:solidFill>
              </a:rPr>
            </a:br>
            <a:r>
              <a:rPr lang="ru-RU" sz="2000" dirty="0" smtClean="0">
                <a:solidFill>
                  <a:schemeClr val="accent1">
                    <a:lumMod val="75000"/>
                  </a:schemeClr>
                </a:solidFill>
              </a:rPr>
              <a:t>.  </a:t>
            </a:r>
            <a:br>
              <a:rPr lang="ru-RU" sz="2000" dirty="0" smtClean="0">
                <a:solidFill>
                  <a:schemeClr val="accent1">
                    <a:lumMod val="75000"/>
                  </a:schemeClr>
                </a:solidFill>
              </a:rPr>
            </a:br>
            <a:r>
              <a:rPr lang="ru-RU" sz="2000" dirty="0" smtClean="0"/>
              <a:t/>
            </a:r>
            <a:br>
              <a:rPr lang="ru-RU" sz="2000" dirty="0" smtClean="0"/>
            </a:br>
            <a:endParaRPr lang="ru-RU" sz="2000" dirty="0"/>
          </a:p>
        </p:txBody>
      </p:sp>
      <p:pic>
        <p:nvPicPr>
          <p:cNvPr id="3" name="Picture 2" descr="C:\Documents and Settings\ADMIN\Мои документы\Мои рисунки\Конституция\правительство.jpg"/>
          <p:cNvPicPr>
            <a:picLocks noChangeAspect="1" noChangeArrowheads="1"/>
          </p:cNvPicPr>
          <p:nvPr/>
        </p:nvPicPr>
        <p:blipFill>
          <a:blip r:embed="rId2" cstate="email"/>
          <a:srcRect/>
          <a:stretch>
            <a:fillRect/>
          </a:stretch>
        </p:blipFill>
        <p:spPr bwMode="auto">
          <a:xfrm>
            <a:off x="0" y="4800600"/>
            <a:ext cx="3000396" cy="1857388"/>
          </a:xfrm>
          <a:prstGeom prst="rect">
            <a:avLst/>
          </a:prstGeom>
          <a:ln>
            <a:noFill/>
          </a:ln>
          <a:effectLst>
            <a:softEdge rad="112500"/>
          </a:effectLst>
        </p:spPr>
      </p:pic>
      <p:pic>
        <p:nvPicPr>
          <p:cNvPr id="4" name="Picture 3" descr="C:\Documents and Settings\ADMIN\Мои документы\Мои рисунки\Конституция\медведь.jpg"/>
          <p:cNvPicPr>
            <a:picLocks noChangeAspect="1" noChangeArrowheads="1"/>
          </p:cNvPicPr>
          <p:nvPr/>
        </p:nvPicPr>
        <p:blipFill>
          <a:blip r:embed="rId3" cstate="email"/>
          <a:srcRect/>
          <a:stretch>
            <a:fillRect/>
          </a:stretch>
        </p:blipFill>
        <p:spPr bwMode="auto">
          <a:xfrm>
            <a:off x="3048000" y="4495800"/>
            <a:ext cx="30480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Documents and Settings\ADMIN\Мои документы\Мои рисунки\Конституция\фемида.jpg"/>
          <p:cNvPicPr>
            <a:picLocks noChangeAspect="1" noChangeArrowheads="1"/>
          </p:cNvPicPr>
          <p:nvPr/>
        </p:nvPicPr>
        <p:blipFill>
          <a:blip r:embed="rId4" cstate="email"/>
          <a:srcRect/>
          <a:stretch>
            <a:fillRect/>
          </a:stretch>
        </p:blipFill>
        <p:spPr bwMode="auto">
          <a:xfrm>
            <a:off x="6143604" y="4724400"/>
            <a:ext cx="3000396" cy="1938350"/>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Россия на карте мир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TotalTime>
  <Words>1199</Words>
  <Application>Microsoft Office PowerPoint</Application>
  <PresentationFormat>Экран (4:3)</PresentationFormat>
  <Paragraphs>131</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Россия на карте мира</vt:lpstr>
      <vt:lpstr>Слайд 1</vt:lpstr>
      <vt:lpstr>Цели  урока:    1. Обучающая:   Рассмотреть Конституцию РФ как правовую основу политической и правовой системы Российской Федерации.  Сформировать представление о Конституции, познакомить со структурой документа.  Объяснить новые понятия:  Конституция, принцип разделения властей,, парламент и правительство РФ, гражданин, свободы человека.                   2. Развивающая: Развитие навыков и умений работать с документом, умения применять полученные знания в повседневной жизни, умения делать выводы, анализировать и систематизировать полученные знания.                         3.Воспитательная: Формирование  и воспитание: чувства гордости и уважения к своей Родине, общероссийской идентичности, толерантности , приверженности к гуманистическим и демократическим ценностям; чувства патриотизма, основанного на интересе и уважении к историческому прошлому России; бережного отношения к традициям своего народа;  Развитие личности, ее духовно-нравственной, политической и правовой культуры, повышение общественной и гражданской активности. </vt:lpstr>
      <vt:lpstr>Слайд 3</vt:lpstr>
      <vt:lpstr> История рождения новой Конституции, принятой всенародным голосованием (референдумом) 12 декабря 1993 года, продолжалась 3,5 года, или 42 месяца, или 168 недель.    </vt:lpstr>
      <vt:lpstr>Слайд 5</vt:lpstr>
      <vt:lpstr>Слайд 6</vt:lpstr>
      <vt:lpstr>  Основы конституционного строя  — это главные принципы государства, обеспечивающие под­чинение его праву и характеризующие его как конституционное государство. Они изложены в главе 1.  Конституции «Основы конституционного строя». </vt:lpstr>
      <vt:lpstr>Слайд 8</vt:lpstr>
      <vt:lpstr>Разделение властей,  взаимоограничение и взаимный контроль всех ветвей власти.  Статья 10 Конституции РФ говорит о  разделении  власти на   законодательную, исполнительную и судебную ветви.  Они независимы друг от друга, хотя действуют на основе одинаковых принципов. Считается, что концентрация власти в одних руках очень опасна, поэтому разделение властей называют также системой сдержек и противовесов. В России исполнительную власть осуществляет Правительство РФ, его подразделения и правительства на местах; законодательную — Федеральное Собрание, состоящее из Совета Федерации и Государственной Думы, а также местные парламенты; судебную — Верховный Суд, Конституционный Суд, Высший Арбитражный Суд, а также все другие суды.   .    </vt:lpstr>
      <vt:lpstr>Слайд 10</vt:lpstr>
      <vt:lpstr> 1. Россия — демократическое  государство.  Важнейшими признаками демократического государства являются: </vt:lpstr>
      <vt:lpstr>Слайд 12</vt:lpstr>
      <vt:lpstr>  3. Россия — федеративное государство.   Оно состоит из равноправных субъектов Федерации — республик, краев, областей, городов федерального значения (Москва и Санкт-Петербург), автономной области и автономных округов.   Представительные (законодательные) органы субъекта Федерации в пределах, предоставленных им Конституцией, самостоятельно осуществляют полномочия по ряду важнейших направлений государственно-правовой деятельности, принимают законы и иные нормативные правовые акты.   В то же время значительную часть вопросов решают непосредственно федеральные органы государственной власти: Федеральное Собрание, Президент, Правительство РФ. </vt:lpstr>
      <vt:lpstr>Слайд 14</vt:lpstr>
      <vt:lpstr>Слайд 15</vt:lpstr>
      <vt:lpstr>Слайд 16</vt:lpstr>
      <vt:lpstr>Слайд 17</vt:lpstr>
      <vt:lpstr>Дом правительства Российской Федерации</vt:lpstr>
      <vt:lpstr>  4. Россия — государство      с республиканской формой правления.  Это означает, что все граждане, согласно Конституции, имеют право участвовать в формировании законодательной власти Россий­ской Федерации — Федерального Собрания, а также избрания главы государства — Президента Российской Федерации.  Осуществление государственной власти основано на принципе разделения властей.  Россию можно охарактеризовать как республику с сильной президентской властью.  Об этом говорит тот факт, что Президент России юридически обладает полномочиями главы государства, а фактически — и главы исполнительной власти, а также то, что Президент избирается всенародным голосованием.  Но России присущи и некоторые черты парламентской республики, например, наличие Председателя Правительства, назначение которого происходит с согласия Государственной Думы.  Таким образом, Россию можно назвать президентской республикой с некоторыми чертами республики парламентской. </vt:lpstr>
      <vt:lpstr>Слайд 20</vt:lpstr>
      <vt:lpstr>5. Россия — суверенное государство.   Суверенитет предполагает независимость государства во внешнеполитической сфере (в области международных отношений) и верховенство, непререкаемость его решений в делах внутренних.  Суверенитет России был закреплен в Декларации «О государственном суверенитете РСФСР», принятой 12 июня 1990 г. первым Съездом народных депута­тов РСФСР. Носителем суверенитета и единственным источником власти в России признается ее многонациональный народ. Российская Федерация, как всякое подлинно независимое, свободное государство, обладает всей полнотой власти на своей территории.   Никакая другая власть на территории России не вправе присвоить себе функции верховной суверенной власти, а тем более поставить себя над ней. </vt:lpstr>
      <vt:lpstr>6. Россия — социальное государство.  Это один из основополагающих принципов деятельности современного демократического государства, согласно которому создание условий, обеспечивающих достойную жизнь и свободное развитие человека, не является сугубо личным делом самого человека и его родителей, а возводится в ранг общегосударственной политики. Социальная политика Российской Федерации ориентирована на самые разные слои населения. Особое значение имеет государственная помощь малообеспеченным слоям, группам людей, которые по тем или иным причинам не могут найти себе работу либо вовсе не способны трудиться. </vt:lpstr>
      <vt:lpstr>7. Россия — светское государство.  Светский характер Российского государства подразумевает, что никакая религия не может устанавливаться в качестве государственной или обязательной, а так­же означает отделение церкви от государства, разграничение сфер их деятельности. Это отделение проявляется, например, в гражданском характере правосудия, в государственной регистрации актов гражданского состояния, в отсутствии у государственных служащих обязанностей исповедовать оп­ределенную религию. </vt:lpstr>
      <vt:lpstr>Слайд 24</vt:lpstr>
      <vt:lpstr> 8. Экономической основой России  является частная, государственная, муниципальная и другие формы собственности. Статья 8 Конституции гарантирует единство экономического пространства, свободное перемещение товаров, услуг и финансов, поддержку конкуренции, свободу экономической деятельности. </vt:lpstr>
      <vt:lpstr>Конституционным провозглашением прав и свобод человека как высшей ценности Российская Федерация признала требования таких общепризнанных актов международного права, как Всеобщая декларация прав человека 1948 г., Международный пакт об экономических, социальных, культурных правах и Международный пакт о гражданских и политических правах 1966 г.</vt:lpstr>
      <vt:lpstr> Уполномоченный по правам человека в Российской Федерации — назначенное Государственной Думой Федерального Собрания Российской Федерации должностное лицо, призванное осуществлять контроль за соблюдением прав и свобод человека в деятельности государственных органов и должностных лиц. Данный институт впервые в российской практике введён Конституцией Российской Федерации 1993 г. (пунктом "е" ч.1 ст. 103), которая устанавливает, что Уполномоченный по правам человека назначается Государственной Думой и действует в соответствии с федеральным конституционным законом. Уполномоченный при осуществлении своих полномочий независим и неподотчётен каким-либо государственным органам и должностным лицам. Институт такого типа, существующий в разных государствах мира, обобщённо называется институтом омбудсмана, хотя официальные названия должности в разных странах различные. </vt:lpstr>
      <vt:lpstr>Слайд 28</vt:lpstr>
      <vt:lpstr>   Понятие ПРАВА ЧЕЛОВЕКА  появилось еще в эпоху                        буржуазных революций. По господствующим в современном мире представлениям, носят естественный и неотчуждаемый характер.  Свободное и эффективное осуществление прав человека - один из основных признаков гражданского общества и правового государства. Общепризнанным является деление П.ч. на личные (по международной терминологии - гражданские), политические, социальные, экономические, культурные, экологические.</vt:lpstr>
      <vt:lpstr>Слайд 30</vt:lpstr>
      <vt:lpstr>Слайд 31</vt:lpstr>
      <vt:lpstr>Слайд 32</vt:lpstr>
      <vt:lpstr>Слайд 33</vt:lpstr>
      <vt:lpstr> У Великобритании  вообще нет конституции, как таковой, состоящей из одного единого правового акта. Это связано с особенностью правовой системы страны, где большое место дается прецедентному праву.  В стране есть так называемые "конституционные" законы и "просто" законы.  </vt:lpstr>
      <vt:lpstr>Слайд 35</vt:lpstr>
      <vt:lpstr>Конституция Индии  вправе считается самой большой конституцией в мире. Она была принята в 1949 году, а вступила в силу в 1950 году и состоит из 395 статей, 12 приложений, 500 поправок и изменений и около 117.400 слов. Она также считается одной из самых трудно понимаемых конституций, так как, например, нормы о правах человека ""разбросаны" по всей Конституции и трудно отыскать нужную норму.  </vt:lpstr>
      <vt:lpstr>     А например, в Ливии был принят закон, который провозгласил основным законом страны Коран.      </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dc:creator>
  <cp:lastModifiedBy>Варя</cp:lastModifiedBy>
  <cp:revision>105</cp:revision>
  <cp:lastPrinted>1601-01-01T00:00:00Z</cp:lastPrinted>
  <dcterms:created xsi:type="dcterms:W3CDTF">1601-01-01T00:00:00Z</dcterms:created>
  <dcterms:modified xsi:type="dcterms:W3CDTF">2013-12-09T13:00:26Z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