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5" r:id="rId4"/>
    <p:sldId id="258" r:id="rId5"/>
    <p:sldId id="266" r:id="rId6"/>
    <p:sldId id="261" r:id="rId7"/>
    <p:sldId id="268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39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672C943-A443-4D53-AC7C-588B275777F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BFA30D4-F876-419C-964C-212183D90B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sk.edu/" TargetMode="External"/><Relationship Id="rId2" Type="http://schemas.openxmlformats.org/officeDocument/2006/relationships/hyperlink" Target="http://www.&#1084;&#1077;&#1090;&#1086;&#1076;&#1082;&#1072;&#1073;&#1080;&#1085;&#1077;&#1090;.&#1088;&#1092;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571480"/>
            <a:ext cx="8715436" cy="2628920"/>
          </a:xfrm>
        </p:spPr>
        <p:txBody>
          <a:bodyPr>
            <a:noAutofit/>
          </a:bodyPr>
          <a:lstStyle/>
          <a:p>
            <a:r>
              <a:rPr lang="ru-RU" sz="3200" dirty="0" smtClean="0"/>
              <a:t>организация </a:t>
            </a:r>
            <a:r>
              <a:rPr lang="ru-RU" sz="3200" dirty="0" smtClean="0"/>
              <a:t>Проектно-исследовательской деятельности при обучении математике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400" dirty="0" smtClean="0"/>
              <a:t>(из опыта работы)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000" i="1" dirty="0" smtClean="0"/>
              <a:t>Алешина О.Б., учитель математики, лицей при ТПУ</a:t>
            </a:r>
            <a:endParaRPr lang="ru-RU" sz="20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4286256"/>
            <a:ext cx="6572264" cy="2214578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smtClean="0"/>
              <a:t>Десять страниц математики понятной лучше</a:t>
            </a:r>
          </a:p>
          <a:p>
            <a:r>
              <a:rPr lang="ru-RU" b="1" i="1" dirty="0" smtClean="0"/>
              <a:t> ста страниц, заученных на память и непонятных,</a:t>
            </a:r>
          </a:p>
          <a:p>
            <a:r>
              <a:rPr lang="ru-RU" b="1" i="1" dirty="0" smtClean="0"/>
              <a:t>а одна страница, самостоятельно проработанная, лучше</a:t>
            </a:r>
          </a:p>
          <a:p>
            <a:r>
              <a:rPr lang="ru-RU" b="1" i="1" dirty="0" smtClean="0"/>
              <a:t>десяти страниц, понятых отчётливо, но пассивно.</a:t>
            </a:r>
          </a:p>
          <a:p>
            <a:pPr algn="r"/>
            <a:r>
              <a:rPr lang="ru-RU" b="1" i="1" dirty="0" smtClean="0"/>
              <a:t>Юнг 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3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52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ru-RU" sz="3200" b="1" i="1" u="sng" dirty="0" smtClean="0"/>
              <a:t>Ключевые компетенции </a:t>
            </a:r>
            <a:br>
              <a:rPr lang="ru-RU" sz="3200" b="1" i="1" u="sng" dirty="0" smtClean="0"/>
            </a:br>
            <a:r>
              <a:rPr lang="ru-RU" sz="3200" b="1" i="1" u="sng" dirty="0" smtClean="0"/>
              <a:t>проектно-исследовательской </a:t>
            </a:r>
            <a:r>
              <a:rPr lang="ru-RU" sz="3200" b="1" i="1" u="sng" dirty="0"/>
              <a:t>деятельности</a:t>
            </a:r>
            <a:endParaRPr lang="ru-RU" sz="3200" b="1" i="1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856662" cy="485775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ru-RU" sz="2800" b="1" dirty="0"/>
              <a:t>ставить цель и организовывать её достижение, уметь пояснить свою цель;</a:t>
            </a:r>
          </a:p>
          <a:p>
            <a:pPr>
              <a:lnSpc>
                <a:spcPct val="80000"/>
              </a:lnSpc>
            </a:pPr>
            <a:endParaRPr lang="ru-RU" sz="2800" b="1" dirty="0"/>
          </a:p>
          <a:p>
            <a:pPr>
              <a:lnSpc>
                <a:spcPct val="80000"/>
              </a:lnSpc>
            </a:pPr>
            <a:r>
              <a:rPr lang="ru-RU" sz="2800" b="1" dirty="0"/>
              <a:t>организовывать планирование, анализ; проводить рефлексию, самооценку своей деятельности;</a:t>
            </a:r>
          </a:p>
          <a:p>
            <a:pPr>
              <a:lnSpc>
                <a:spcPct val="80000"/>
              </a:lnSpc>
            </a:pPr>
            <a:endParaRPr lang="ru-RU" sz="2800" b="1" dirty="0"/>
          </a:p>
          <a:p>
            <a:pPr>
              <a:lnSpc>
                <a:spcPct val="80000"/>
              </a:lnSpc>
            </a:pPr>
            <a:r>
              <a:rPr lang="ru-RU" sz="2800" b="1" dirty="0"/>
              <a:t>ставить познавательные задачи и выдвигать гипотезы</a:t>
            </a:r>
            <a:r>
              <a:rPr lang="ru-RU" sz="2800" b="1" dirty="0" smtClean="0"/>
              <a:t>;</a:t>
            </a:r>
          </a:p>
          <a:p>
            <a:pPr>
              <a:lnSpc>
                <a:spcPct val="80000"/>
              </a:lnSpc>
            </a:pPr>
            <a:endParaRPr lang="ru-RU" sz="2800" b="1" dirty="0" smtClean="0"/>
          </a:p>
          <a:p>
            <a:pPr>
              <a:lnSpc>
                <a:spcPct val="80000"/>
              </a:lnSpc>
            </a:pPr>
            <a:r>
              <a:rPr lang="ru-RU" b="1" dirty="0" smtClean="0"/>
              <a:t>ориентироваться в информационном пространстве: добывать информацию, критически ее оценивать, ранжировать по значимости, ограничивать по объему, использовать различные источники;</a:t>
            </a:r>
            <a:endParaRPr lang="ru-RU" sz="2800" b="1" dirty="0" smtClean="0"/>
          </a:p>
          <a:p>
            <a:pPr>
              <a:lnSpc>
                <a:spcPct val="80000"/>
              </a:lnSpc>
            </a:pPr>
            <a:endParaRPr lang="ru-RU" sz="2800" b="1" dirty="0"/>
          </a:p>
          <a:p>
            <a:pPr>
              <a:lnSpc>
                <a:spcPct val="80000"/>
              </a:lnSpc>
            </a:pPr>
            <a:endParaRPr lang="ru-RU" sz="2800" b="1" dirty="0"/>
          </a:p>
          <a:p>
            <a:pPr>
              <a:lnSpc>
                <a:spcPct val="80000"/>
              </a:lnSpc>
            </a:pPr>
            <a:r>
              <a:rPr lang="ru-RU" sz="2800" b="1" dirty="0"/>
              <a:t>описывать результаты, формулировать выводы</a:t>
            </a:r>
            <a:r>
              <a:rPr lang="ru-RU" sz="2800" b="1" dirty="0" smtClean="0"/>
              <a:t>.</a:t>
            </a:r>
          </a:p>
          <a:p>
            <a:pPr>
              <a:lnSpc>
                <a:spcPct val="80000"/>
              </a:lnSpc>
            </a:pPr>
            <a:endParaRPr lang="ru-RU" sz="2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/>
          </p:nvPr>
        </p:nvSpPr>
        <p:spPr>
          <a:xfrm>
            <a:off x="142844" y="0"/>
            <a:ext cx="8543956" cy="68579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500298" y="142852"/>
            <a:ext cx="4357718" cy="171451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Проектно-исследовательская деятельность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2928934"/>
            <a:ext cx="3000396" cy="39290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Учебно-исследовательская:</a:t>
            </a:r>
          </a:p>
          <a:p>
            <a:pPr marL="342900" indent="-342900" algn="just">
              <a:buFontTx/>
              <a:buAutoNum type="arabicPeriod"/>
            </a:pPr>
            <a:r>
              <a:rPr lang="ru-RU" i="1" dirty="0" smtClean="0">
                <a:solidFill>
                  <a:schemeClr val="bg1"/>
                </a:solidFill>
              </a:rPr>
              <a:t>цели и задачи работы формулируются вместе с учителем; </a:t>
            </a:r>
          </a:p>
          <a:p>
            <a:pPr marL="342900" indent="-342900" algn="just">
              <a:buAutoNum type="arabicPeriod"/>
            </a:pPr>
            <a:r>
              <a:rPr lang="ru-RU" i="1" dirty="0" smtClean="0">
                <a:solidFill>
                  <a:schemeClr val="bg1"/>
                </a:solidFill>
              </a:rPr>
              <a:t>работа выполняется учащимися под контролем учителя;</a:t>
            </a:r>
          </a:p>
          <a:p>
            <a:pPr marL="342900" indent="-342900" algn="just">
              <a:buAutoNum type="arabicPeriod"/>
            </a:pPr>
            <a:r>
              <a:rPr lang="ru-RU" i="1" dirty="0" smtClean="0">
                <a:solidFill>
                  <a:schemeClr val="bg1"/>
                </a:solidFill>
              </a:rPr>
              <a:t>используются упрощенные методики проведения работ и обработки данных;</a:t>
            </a:r>
          </a:p>
          <a:p>
            <a:pPr marL="342900" indent="-342900" algn="just">
              <a:buAutoNum type="arabicPeriod"/>
            </a:pPr>
            <a:r>
              <a:rPr lang="ru-RU" i="1" dirty="0" smtClean="0">
                <a:solidFill>
                  <a:schemeClr val="bg1"/>
                </a:solidFill>
              </a:rPr>
              <a:t>объём обрабатываемого материала  небольшой.</a:t>
            </a:r>
          </a:p>
          <a:p>
            <a:pPr marL="342900" indent="-342900" algn="just">
              <a:buAutoNum type="arabicPeriod"/>
            </a:pP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86380" y="2928934"/>
            <a:ext cx="3357586" cy="39290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Научно-исследовательская:</a:t>
            </a:r>
          </a:p>
          <a:p>
            <a:pPr marL="342900" indent="-342900" algn="just">
              <a:buAutoNum type="arabicPeriod"/>
            </a:pPr>
            <a:r>
              <a:rPr lang="ru-RU" i="1" dirty="0" smtClean="0">
                <a:solidFill>
                  <a:schemeClr val="bg1"/>
                </a:solidFill>
              </a:rPr>
              <a:t>цели и задачи работы формулирует ученик;</a:t>
            </a:r>
          </a:p>
          <a:p>
            <a:pPr marL="342900" indent="-342900" algn="just">
              <a:buAutoNum type="arabicPeriod"/>
            </a:pPr>
            <a:r>
              <a:rPr lang="ru-RU" i="1" dirty="0" smtClean="0">
                <a:solidFill>
                  <a:schemeClr val="bg1"/>
                </a:solidFill>
              </a:rPr>
              <a:t>учитель выполняет роль консультанта;</a:t>
            </a:r>
          </a:p>
          <a:p>
            <a:pPr marL="342900" indent="-342900" algn="just">
              <a:buAutoNum type="arabicPeriod"/>
            </a:pPr>
            <a:r>
              <a:rPr lang="ru-RU" i="1" dirty="0" smtClean="0">
                <a:solidFill>
                  <a:schemeClr val="bg1"/>
                </a:solidFill>
              </a:rPr>
              <a:t>учащийся самостоятельно выбирает методики и обрабатывает собранный материал;</a:t>
            </a:r>
          </a:p>
          <a:p>
            <a:pPr marL="342900" indent="-342900" algn="just">
              <a:buAutoNum type="arabicPeriod"/>
            </a:pPr>
            <a:r>
              <a:rPr lang="ru-RU" i="1" dirty="0" smtClean="0">
                <a:solidFill>
                  <a:schemeClr val="bg1"/>
                </a:solidFill>
              </a:rPr>
              <a:t>объём работы существенно больше.</a:t>
            </a:r>
          </a:p>
          <a:p>
            <a:pPr marL="342900" indent="-342900" algn="just">
              <a:buAutoNum type="arabicPeriod"/>
            </a:pPr>
            <a:endParaRPr lang="ru-RU" i="1" dirty="0" smtClean="0">
              <a:solidFill>
                <a:schemeClr val="bg1"/>
              </a:solidFill>
            </a:endParaRPr>
          </a:p>
          <a:p>
            <a:pPr marL="342900" indent="-342900" algn="just">
              <a:buAutoNum type="arabicPeriod"/>
            </a:pPr>
            <a:endParaRPr lang="ru-RU" i="1" dirty="0">
              <a:solidFill>
                <a:schemeClr val="bg1"/>
              </a:solidFill>
            </a:endParaRPr>
          </a:p>
        </p:txBody>
      </p:sp>
      <p:cxnSp>
        <p:nvCxnSpPr>
          <p:cNvPr id="12" name="Прямая со стрелкой 11"/>
          <p:cNvCxnSpPr>
            <a:stCxn id="7" idx="4"/>
            <a:endCxn id="10" idx="0"/>
          </p:cNvCxnSpPr>
          <p:nvPr/>
        </p:nvCxnSpPr>
        <p:spPr>
          <a:xfrm rot="16200000" flipH="1">
            <a:off x="5286380" y="1250141"/>
            <a:ext cx="1071570" cy="2286016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7" idx="4"/>
            <a:endCxn id="9" idx="0"/>
          </p:cNvCxnSpPr>
          <p:nvPr/>
        </p:nvCxnSpPr>
        <p:spPr>
          <a:xfrm rot="5400000">
            <a:off x="2911067" y="1160844"/>
            <a:ext cx="1071570" cy="2464611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503237"/>
          </a:xfrm>
        </p:spPr>
        <p:txBody>
          <a:bodyPr/>
          <a:lstStyle/>
          <a:p>
            <a:r>
              <a:rPr lang="ru-RU" sz="2400" b="1" dirty="0">
                <a:solidFill>
                  <a:schemeClr val="accent1"/>
                </a:solidFill>
              </a:rPr>
              <a:t>Тема №5. Показательная функция.(14 часов)</a:t>
            </a:r>
          </a:p>
        </p:txBody>
      </p:sp>
      <p:graphicFrame>
        <p:nvGraphicFramePr>
          <p:cNvPr id="60529" name="Group 113"/>
          <p:cNvGraphicFramePr>
            <a:graphicFrameLocks noGrp="1"/>
          </p:cNvGraphicFramePr>
          <p:nvPr>
            <p:ph idx="1"/>
          </p:nvPr>
        </p:nvGraphicFramePr>
        <p:xfrm>
          <a:off x="179388" y="692150"/>
          <a:ext cx="8929687" cy="6036710"/>
        </p:xfrm>
        <a:graphic>
          <a:graphicData uri="http://schemas.openxmlformats.org/drawingml/2006/table">
            <a:tbl>
              <a:tblPr/>
              <a:tblGrid>
                <a:gridCol w="863600"/>
                <a:gridCol w="4457706"/>
                <a:gridCol w="3608381"/>
              </a:tblGrid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№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Тема урока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Вид деятельности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1-2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Показательная функция, её свойства и график.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урок-проблематизация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работа в группах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, зарождение проектных замыслов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0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Показательные уравнения.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урок-лекция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4-5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Классификация методов решения показательных уравнений.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работа в малых группах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2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5-6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Показательные неравенства.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Методы решения.</a:t>
                      </a:r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лекция + практикум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работа с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медиа-пособием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7-8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Решение показательных неравенств.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работа в малых группах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9-10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Урок-конференция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представление учебных проектов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5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11-12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Показательно-степенные уравнения и неравенства.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урок-проблематизация,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ИДЗ №8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Контрольное тестирование по теме.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Анализ результатов тестирования. Коррекция.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0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GP4682"/>
          <p:cNvPicPr>
            <a:picLocks noChangeAspect="1" noChangeArrowheads="1"/>
          </p:cNvPicPr>
          <p:nvPr/>
        </p:nvPicPr>
        <p:blipFill>
          <a:blip r:embed="rId2" cstate="print"/>
          <a:srcRect t="1852" b="1852"/>
          <a:stretch>
            <a:fillRect/>
          </a:stretch>
        </p:blipFill>
        <p:spPr bwMode="auto">
          <a:xfrm rot="20905105">
            <a:off x="246032" y="401775"/>
            <a:ext cx="4174567" cy="287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42844" y="3429000"/>
            <a:ext cx="8143932" cy="3429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i="1" u="sng" dirty="0" smtClean="0">
                <a:solidFill>
                  <a:schemeClr val="bg1"/>
                </a:solidFill>
              </a:rPr>
              <a:t>11 класс</a:t>
            </a:r>
          </a:p>
          <a:p>
            <a:pPr lvl="0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1. Производная в физических задачах.</a:t>
            </a:r>
          </a:p>
          <a:p>
            <a:pPr lvl="0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	2. Формула Тейлора.</a:t>
            </a:r>
          </a:p>
          <a:p>
            <a:pPr lvl="0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3. Применение производной при решении стереометрических задач.</a:t>
            </a:r>
          </a:p>
          <a:p>
            <a:pPr lvl="0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	4. Дифференциальные уравнения.</a:t>
            </a:r>
          </a:p>
          <a:p>
            <a:pPr lvl="0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5. Происхождение понятия производной.</a:t>
            </a:r>
          </a:p>
          <a:p>
            <a:pPr lvl="0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	6. Приближённые вычисления.</a:t>
            </a:r>
          </a:p>
          <a:p>
            <a:pPr lvl="0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7. Применение производной в экономике.</a:t>
            </a:r>
          </a:p>
          <a:p>
            <a:pPr lvl="0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	8. Применение производной в оптике.</a:t>
            </a:r>
          </a:p>
          <a:p>
            <a:pPr lvl="0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9. Производная обратных тригонометрических функций.</a:t>
            </a:r>
          </a:p>
          <a:p>
            <a:pPr lvl="0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	10. Дифференциальное уравнение показательного роста и показательного убывания.</a:t>
            </a:r>
            <a:endParaRPr lang="ru-RU" sz="16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286248" y="500042"/>
            <a:ext cx="5072098" cy="2928958"/>
          </a:xfrm>
        </p:spPr>
        <p:txBody>
          <a:bodyPr>
            <a:normAutofit fontScale="47500" lnSpcReduction="20000"/>
          </a:bodyPr>
          <a:lstStyle/>
          <a:p>
            <a:pPr lvl="1">
              <a:buNone/>
            </a:pPr>
            <a:r>
              <a:rPr lang="ru-RU" sz="3400" b="1" i="1" u="sng" dirty="0" smtClean="0">
                <a:solidFill>
                  <a:schemeClr val="bg1"/>
                </a:solidFill>
              </a:rPr>
              <a:t>10 класс </a:t>
            </a:r>
            <a:r>
              <a:rPr lang="ru-RU" sz="3400" b="1" i="1" dirty="0" smtClean="0">
                <a:solidFill>
                  <a:schemeClr val="bg1"/>
                </a:solidFill>
              </a:rPr>
              <a:t>    </a:t>
            </a:r>
          </a:p>
          <a:p>
            <a:pPr lvl="1">
              <a:buNone/>
            </a:pPr>
            <a:r>
              <a:rPr lang="ru-RU" sz="3400" b="1" i="1" dirty="0" smtClean="0">
                <a:solidFill>
                  <a:schemeClr val="bg1"/>
                </a:solidFill>
              </a:rPr>
              <a:t> </a:t>
            </a:r>
            <a:r>
              <a:rPr lang="ru-RU" sz="3400" dirty="0" smtClean="0">
                <a:solidFill>
                  <a:schemeClr val="bg1"/>
                </a:solidFill>
              </a:rPr>
              <a:t>1. Число </a:t>
            </a:r>
            <a:r>
              <a:rPr lang="ru-RU" sz="3400" i="1" dirty="0" smtClean="0">
                <a:solidFill>
                  <a:schemeClr val="bg1"/>
                </a:solidFill>
              </a:rPr>
              <a:t>е. </a:t>
            </a:r>
            <a:r>
              <a:rPr lang="ru-RU" sz="3400" dirty="0" smtClean="0">
                <a:solidFill>
                  <a:schemeClr val="bg1"/>
                </a:solidFill>
              </a:rPr>
              <a:t>Доказательство иррациональности.</a:t>
            </a:r>
          </a:p>
          <a:p>
            <a:pPr lvl="0">
              <a:buNone/>
            </a:pPr>
            <a:r>
              <a:rPr lang="ru-RU" sz="3400" dirty="0" smtClean="0">
                <a:solidFill>
                  <a:schemeClr val="bg1"/>
                </a:solidFill>
              </a:rPr>
              <a:t>		2. Показательная функция в 	физике.</a:t>
            </a:r>
          </a:p>
          <a:p>
            <a:pPr lvl="0">
              <a:buNone/>
            </a:pPr>
            <a:r>
              <a:rPr lang="ru-RU" sz="3400" dirty="0" smtClean="0">
                <a:solidFill>
                  <a:schemeClr val="bg1"/>
                </a:solidFill>
              </a:rPr>
              <a:t>	3. Разложение функции е˟ в ряд. </a:t>
            </a:r>
          </a:p>
          <a:p>
            <a:pPr lvl="0">
              <a:buNone/>
            </a:pPr>
            <a:r>
              <a:rPr lang="ru-RU" sz="3400" dirty="0" smtClean="0">
                <a:solidFill>
                  <a:schemeClr val="bg1"/>
                </a:solidFill>
              </a:rPr>
              <a:t>		4. Логарифмическая спираль.</a:t>
            </a:r>
          </a:p>
          <a:p>
            <a:pPr lvl="0">
              <a:buNone/>
            </a:pPr>
            <a:r>
              <a:rPr lang="ru-RU" sz="3400" dirty="0" smtClean="0">
                <a:solidFill>
                  <a:schemeClr val="bg1"/>
                </a:solidFill>
              </a:rPr>
              <a:t>	4. Из истории логарифмов.</a:t>
            </a:r>
          </a:p>
          <a:p>
            <a:pPr lvl="0">
              <a:buNone/>
            </a:pPr>
            <a:r>
              <a:rPr lang="ru-RU" sz="3400" dirty="0" smtClean="0">
                <a:solidFill>
                  <a:schemeClr val="bg1"/>
                </a:solidFill>
              </a:rPr>
              <a:t>		5. Метод Самсонова. 	</a:t>
            </a:r>
          </a:p>
          <a:p>
            <a:pPr lvl="0">
              <a:buNone/>
            </a:pPr>
            <a:r>
              <a:rPr lang="ru-RU" sz="3400" dirty="0" smtClean="0">
                <a:solidFill>
                  <a:schemeClr val="bg1"/>
                </a:solidFill>
              </a:rPr>
              <a:t>	6. Звёздчатые многогранники. </a:t>
            </a:r>
          </a:p>
          <a:p>
            <a:pPr lvl="0">
              <a:buNone/>
            </a:pPr>
            <a:r>
              <a:rPr lang="ru-RU" sz="3400" dirty="0" smtClean="0">
                <a:solidFill>
                  <a:schemeClr val="bg1"/>
                </a:solidFill>
              </a:rPr>
              <a:t>		7. Архимедовы тела.</a:t>
            </a:r>
          </a:p>
          <a:p>
            <a:pPr lvl="0">
              <a:buNone/>
            </a:pPr>
            <a:r>
              <a:rPr lang="ru-RU" sz="3400" dirty="0" smtClean="0">
                <a:solidFill>
                  <a:schemeClr val="bg1"/>
                </a:solidFill>
              </a:rPr>
              <a:t>	8. Как сделать флексор </a:t>
            </a:r>
            <a:r>
              <a:rPr lang="ru-RU" sz="3400" dirty="0" err="1" smtClean="0">
                <a:solidFill>
                  <a:schemeClr val="bg1"/>
                </a:solidFill>
              </a:rPr>
              <a:t>Штеффена</a:t>
            </a:r>
            <a:r>
              <a:rPr lang="ru-RU" sz="3400" dirty="0" smtClean="0">
                <a:solidFill>
                  <a:schemeClr val="bg1"/>
                </a:solidFill>
              </a:rPr>
              <a:t>. </a:t>
            </a:r>
          </a:p>
          <a:p>
            <a:pPr lvl="0">
              <a:buNone/>
            </a:pPr>
            <a:r>
              <a:rPr lang="ru-RU" sz="3400" dirty="0" smtClean="0">
                <a:solidFill>
                  <a:schemeClr val="bg1"/>
                </a:solidFill>
              </a:rPr>
              <a:t>			и др.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7" name="AutoShape 7"/>
          <p:cNvSpPr>
            <a:spLocks noChangeArrowheads="1"/>
          </p:cNvSpPr>
          <p:nvPr/>
        </p:nvSpPr>
        <p:spPr bwMode="auto">
          <a:xfrm>
            <a:off x="914400" y="304800"/>
            <a:ext cx="73152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444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 dirty="0">
                <a:solidFill>
                  <a:schemeClr val="bg1"/>
                </a:solidFill>
              </a:rPr>
              <a:t>Проектно-исследовательская</a:t>
            </a:r>
          </a:p>
          <a:p>
            <a:pPr algn="ctr"/>
            <a:r>
              <a:rPr lang="ru-RU" sz="3200" b="1" i="1" dirty="0">
                <a:solidFill>
                  <a:schemeClr val="bg1"/>
                </a:solidFill>
              </a:rPr>
              <a:t> деятельность</a:t>
            </a:r>
          </a:p>
        </p:txBody>
      </p:sp>
      <p:sp>
        <p:nvSpPr>
          <p:cNvPr id="174088" name="Rectangle 8"/>
          <p:cNvSpPr>
            <a:spLocks noChangeArrowheads="1"/>
          </p:cNvSpPr>
          <p:nvPr/>
        </p:nvSpPr>
        <p:spPr bwMode="auto">
          <a:xfrm>
            <a:off x="228600" y="2285992"/>
            <a:ext cx="2667000" cy="928694"/>
          </a:xfrm>
          <a:prstGeom prst="rect">
            <a:avLst/>
          </a:prstGeom>
          <a:solidFill>
            <a:schemeClr val="accent1"/>
          </a:solidFill>
          <a:ln w="444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i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Учебно</a:t>
            </a:r>
            <a:r>
              <a:rPr lang="ru-RU" sz="2000" b="1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-</a:t>
            </a:r>
          </a:p>
          <a:p>
            <a:pPr algn="ctr"/>
            <a:r>
              <a:rPr lang="ru-RU" sz="2000" b="1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исследовательские</a:t>
            </a:r>
          </a:p>
          <a:p>
            <a:pPr algn="ctr"/>
            <a:r>
              <a:rPr lang="ru-RU" sz="2000" b="1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проекты</a:t>
            </a:r>
          </a:p>
        </p:txBody>
      </p:sp>
      <p:sp>
        <p:nvSpPr>
          <p:cNvPr id="174089" name="Rectangle 9"/>
          <p:cNvSpPr>
            <a:spLocks noChangeArrowheads="1"/>
          </p:cNvSpPr>
          <p:nvPr/>
        </p:nvSpPr>
        <p:spPr bwMode="auto">
          <a:xfrm>
            <a:off x="3124200" y="2286000"/>
            <a:ext cx="2667000" cy="914400"/>
          </a:xfrm>
          <a:prstGeom prst="rect">
            <a:avLst/>
          </a:prstGeom>
          <a:solidFill>
            <a:schemeClr val="accent1"/>
          </a:solidFill>
          <a:ln w="444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i="1" dirty="0">
                <a:solidFill>
                  <a:schemeClr val="bg1"/>
                </a:solidFill>
              </a:rPr>
              <a:t>Научно-</a:t>
            </a:r>
          </a:p>
          <a:p>
            <a:pPr algn="ctr"/>
            <a:r>
              <a:rPr lang="ru-RU" sz="2000" b="1" i="1" dirty="0">
                <a:solidFill>
                  <a:schemeClr val="bg1"/>
                </a:solidFill>
              </a:rPr>
              <a:t>исследовательские </a:t>
            </a:r>
          </a:p>
          <a:p>
            <a:pPr algn="ctr"/>
            <a:r>
              <a:rPr lang="ru-RU" sz="2000" b="1" i="1" dirty="0">
                <a:solidFill>
                  <a:schemeClr val="bg1"/>
                </a:solidFill>
              </a:rPr>
              <a:t>проекты</a:t>
            </a:r>
          </a:p>
        </p:txBody>
      </p:sp>
      <p:sp>
        <p:nvSpPr>
          <p:cNvPr id="174090" name="Rectangle 10"/>
          <p:cNvSpPr>
            <a:spLocks noChangeArrowheads="1"/>
          </p:cNvSpPr>
          <p:nvPr/>
        </p:nvSpPr>
        <p:spPr bwMode="auto">
          <a:xfrm>
            <a:off x="6096000" y="2286000"/>
            <a:ext cx="2667000" cy="914400"/>
          </a:xfrm>
          <a:prstGeom prst="rect">
            <a:avLst/>
          </a:prstGeom>
          <a:solidFill>
            <a:schemeClr val="accent1"/>
          </a:solidFill>
          <a:ln w="444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i="1" dirty="0" err="1">
                <a:solidFill>
                  <a:schemeClr val="bg1"/>
                </a:solidFill>
              </a:rPr>
              <a:t>Практико</a:t>
            </a:r>
            <a:r>
              <a:rPr lang="ru-RU" sz="2000" b="1" i="1" dirty="0">
                <a:solidFill>
                  <a:schemeClr val="bg1"/>
                </a:solidFill>
              </a:rPr>
              <a:t>-</a:t>
            </a:r>
          </a:p>
          <a:p>
            <a:pPr algn="ctr"/>
            <a:r>
              <a:rPr lang="ru-RU" sz="2000" b="1" i="1" dirty="0">
                <a:solidFill>
                  <a:schemeClr val="bg1"/>
                </a:solidFill>
              </a:rPr>
              <a:t>ориентированные</a:t>
            </a:r>
          </a:p>
          <a:p>
            <a:pPr algn="ctr"/>
            <a:r>
              <a:rPr lang="ru-RU" sz="2000" b="1" i="1" dirty="0">
                <a:solidFill>
                  <a:schemeClr val="bg1"/>
                </a:solidFill>
              </a:rPr>
              <a:t>проекты</a:t>
            </a:r>
          </a:p>
        </p:txBody>
      </p:sp>
      <p:sp>
        <p:nvSpPr>
          <p:cNvPr id="174092" name="Rectangle 12"/>
          <p:cNvSpPr>
            <a:spLocks noChangeArrowheads="1"/>
          </p:cNvSpPr>
          <p:nvPr/>
        </p:nvSpPr>
        <p:spPr bwMode="auto">
          <a:xfrm>
            <a:off x="214282" y="3214686"/>
            <a:ext cx="2667000" cy="3143272"/>
          </a:xfrm>
          <a:prstGeom prst="rect">
            <a:avLst/>
          </a:prstGeom>
          <a:solidFill>
            <a:schemeClr val="tx1"/>
          </a:solidFill>
          <a:ln w="444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ru-RU" sz="1400" dirty="0">
              <a:solidFill>
                <a:srgbClr val="000000"/>
              </a:solidFill>
            </a:endParaRPr>
          </a:p>
          <a:p>
            <a:endParaRPr lang="ru-RU" sz="1600" dirty="0" smtClean="0">
              <a:solidFill>
                <a:srgbClr val="000000"/>
              </a:solidFill>
            </a:endParaRPr>
          </a:p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Групповые и 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индивидуальные 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учебные проекты,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 рождающиеся при изучении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 той или иной темы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 в процессе её изучения. </a:t>
            </a:r>
            <a:endParaRPr lang="ru-RU" sz="1600" dirty="0" smtClean="0">
              <a:solidFill>
                <a:srgbClr val="000000"/>
              </a:solidFill>
            </a:endParaRPr>
          </a:p>
          <a:p>
            <a:endParaRPr lang="ru-RU" sz="1400" dirty="0">
              <a:solidFill>
                <a:srgbClr val="000000"/>
              </a:solidFill>
            </a:endParaRPr>
          </a:p>
        </p:txBody>
      </p:sp>
      <p:sp>
        <p:nvSpPr>
          <p:cNvPr id="174093" name="Rectangle 13"/>
          <p:cNvSpPr>
            <a:spLocks noChangeArrowheads="1"/>
          </p:cNvSpPr>
          <p:nvPr/>
        </p:nvSpPr>
        <p:spPr bwMode="auto">
          <a:xfrm>
            <a:off x="3124200" y="3200400"/>
            <a:ext cx="2667000" cy="3157558"/>
          </a:xfrm>
          <a:prstGeom prst="rect">
            <a:avLst/>
          </a:prstGeom>
          <a:solidFill>
            <a:schemeClr val="tx1"/>
          </a:solidFill>
          <a:ln w="444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ru-RU" sz="1400" dirty="0">
                <a:solidFill>
                  <a:srgbClr val="000000"/>
                </a:solidFill>
              </a:rPr>
              <a:t>Индивидуальные</a:t>
            </a:r>
          </a:p>
          <a:p>
            <a:r>
              <a:rPr lang="ru-RU" sz="1400" dirty="0">
                <a:solidFill>
                  <a:srgbClr val="000000"/>
                </a:solidFill>
              </a:rPr>
              <a:t> исследовательские проекты </a:t>
            </a:r>
          </a:p>
          <a:p>
            <a:r>
              <a:rPr lang="ru-RU" sz="1400" dirty="0">
                <a:solidFill>
                  <a:srgbClr val="000000"/>
                </a:solidFill>
              </a:rPr>
              <a:t>с выходом на конференции</a:t>
            </a:r>
          </a:p>
          <a:p>
            <a:r>
              <a:rPr lang="ru-RU" sz="1400" dirty="0">
                <a:solidFill>
                  <a:srgbClr val="000000"/>
                </a:solidFill>
              </a:rPr>
              <a:t>разных уровней:</a:t>
            </a:r>
          </a:p>
          <a:p>
            <a:endParaRPr lang="ru-RU" sz="1400" dirty="0">
              <a:solidFill>
                <a:srgbClr val="000000"/>
              </a:solidFill>
            </a:endParaRPr>
          </a:p>
          <a:p>
            <a:r>
              <a:rPr lang="ru-RU" sz="1400" dirty="0">
                <a:solidFill>
                  <a:srgbClr val="000000"/>
                </a:solidFill>
              </a:rPr>
              <a:t>- лицейская </a:t>
            </a:r>
          </a:p>
          <a:p>
            <a:r>
              <a:rPr lang="ru-RU" sz="1400" dirty="0">
                <a:solidFill>
                  <a:srgbClr val="000000"/>
                </a:solidFill>
              </a:rPr>
              <a:t>научно-исследовательская</a:t>
            </a:r>
          </a:p>
          <a:p>
            <a:r>
              <a:rPr lang="ru-RU" sz="1400" dirty="0">
                <a:solidFill>
                  <a:srgbClr val="000000"/>
                </a:solidFill>
              </a:rPr>
              <a:t>конференция;</a:t>
            </a:r>
          </a:p>
          <a:p>
            <a:r>
              <a:rPr lang="ru-RU" sz="1400" dirty="0">
                <a:solidFill>
                  <a:srgbClr val="000000"/>
                </a:solidFill>
              </a:rPr>
              <a:t>-городская конференция</a:t>
            </a:r>
          </a:p>
          <a:p>
            <a:r>
              <a:rPr lang="ru-RU" sz="1400" dirty="0">
                <a:solidFill>
                  <a:srgbClr val="000000"/>
                </a:solidFill>
              </a:rPr>
              <a:t>«Старт в науку»;</a:t>
            </a:r>
          </a:p>
          <a:p>
            <a:r>
              <a:rPr lang="ru-RU" sz="1400" dirty="0">
                <a:solidFill>
                  <a:srgbClr val="000000"/>
                </a:solidFill>
              </a:rPr>
              <a:t>-региональная конференция</a:t>
            </a:r>
          </a:p>
          <a:p>
            <a:r>
              <a:rPr lang="ru-RU" sz="1400" dirty="0">
                <a:solidFill>
                  <a:srgbClr val="000000"/>
                </a:solidFill>
              </a:rPr>
              <a:t>«Юные исследователи – </a:t>
            </a:r>
          </a:p>
          <a:p>
            <a:r>
              <a:rPr lang="ru-RU" sz="1400" dirty="0">
                <a:solidFill>
                  <a:srgbClr val="000000"/>
                </a:solidFill>
              </a:rPr>
              <a:t>российской науке и технике»;</a:t>
            </a:r>
          </a:p>
          <a:p>
            <a:r>
              <a:rPr lang="ru-RU" sz="1400" dirty="0">
                <a:solidFill>
                  <a:srgbClr val="000000"/>
                </a:solidFill>
              </a:rPr>
              <a:t>-и др.</a:t>
            </a:r>
          </a:p>
          <a:p>
            <a:endParaRPr lang="ru-RU" sz="1400" dirty="0">
              <a:solidFill>
                <a:srgbClr val="000000"/>
              </a:solidFill>
            </a:endParaRPr>
          </a:p>
        </p:txBody>
      </p:sp>
      <p:sp>
        <p:nvSpPr>
          <p:cNvPr id="174094" name="Rectangle 14"/>
          <p:cNvSpPr>
            <a:spLocks noChangeArrowheads="1"/>
          </p:cNvSpPr>
          <p:nvPr/>
        </p:nvSpPr>
        <p:spPr bwMode="auto">
          <a:xfrm>
            <a:off x="6096000" y="3200400"/>
            <a:ext cx="2667000" cy="3157558"/>
          </a:xfrm>
          <a:prstGeom prst="rect">
            <a:avLst/>
          </a:prstGeom>
          <a:solidFill>
            <a:schemeClr val="tx1"/>
          </a:solidFill>
          <a:ln w="444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ru-RU" sz="1400" dirty="0">
                <a:solidFill>
                  <a:srgbClr val="000000"/>
                </a:solidFill>
              </a:rPr>
              <a:t>1. Создание компьютерных </a:t>
            </a:r>
          </a:p>
          <a:p>
            <a:r>
              <a:rPr lang="ru-RU" sz="1400" dirty="0">
                <a:solidFill>
                  <a:srgbClr val="000000"/>
                </a:solidFill>
              </a:rPr>
              <a:t>тестов.</a:t>
            </a:r>
          </a:p>
          <a:p>
            <a:endParaRPr lang="ru-RU" sz="1400" dirty="0">
              <a:solidFill>
                <a:srgbClr val="000000"/>
              </a:solidFill>
            </a:endParaRPr>
          </a:p>
          <a:p>
            <a:r>
              <a:rPr lang="ru-RU" sz="1400" dirty="0">
                <a:solidFill>
                  <a:srgbClr val="000000"/>
                </a:solidFill>
              </a:rPr>
              <a:t>2.Создание  программ </a:t>
            </a:r>
          </a:p>
          <a:p>
            <a:pPr>
              <a:buFontTx/>
              <a:buChar char="-"/>
            </a:pPr>
            <a:r>
              <a:rPr lang="ru-RU" sz="1400" dirty="0" smtClean="0">
                <a:solidFill>
                  <a:srgbClr val="000000"/>
                </a:solidFill>
              </a:rPr>
              <a:t>приближенное решение</a:t>
            </a:r>
          </a:p>
          <a:p>
            <a:r>
              <a:rPr lang="ru-RU" sz="1400" dirty="0" smtClean="0">
                <a:solidFill>
                  <a:srgbClr val="000000"/>
                </a:solidFill>
              </a:rPr>
              <a:t> уравнений высоких степеней;</a:t>
            </a:r>
            <a:endParaRPr lang="ru-RU" sz="1400" dirty="0">
              <a:solidFill>
                <a:srgbClr val="000000"/>
              </a:solidFill>
            </a:endParaRPr>
          </a:p>
          <a:p>
            <a:pPr>
              <a:buFontTx/>
              <a:buChar char="-"/>
            </a:pPr>
            <a:r>
              <a:rPr lang="ru-RU" sz="1400" dirty="0">
                <a:solidFill>
                  <a:srgbClr val="000000"/>
                </a:solidFill>
              </a:rPr>
              <a:t>вычисление определённых</a:t>
            </a:r>
          </a:p>
          <a:p>
            <a:r>
              <a:rPr lang="ru-RU" sz="1400" dirty="0">
                <a:solidFill>
                  <a:srgbClr val="000000"/>
                </a:solidFill>
              </a:rPr>
              <a:t>интегралов,</a:t>
            </a:r>
          </a:p>
          <a:p>
            <a:pPr>
              <a:buFontTx/>
              <a:buChar char="-"/>
            </a:pPr>
            <a:r>
              <a:rPr lang="ru-RU" sz="1400" dirty="0">
                <a:solidFill>
                  <a:srgbClr val="000000"/>
                </a:solidFill>
              </a:rPr>
              <a:t>вычисление числа </a:t>
            </a:r>
            <a:r>
              <a:rPr lang="el-GR" sz="1400" dirty="0">
                <a:solidFill>
                  <a:srgbClr val="000000"/>
                </a:solidFill>
                <a:cs typeface="Arial" charset="0"/>
              </a:rPr>
              <a:t>π</a:t>
            </a:r>
            <a:r>
              <a:rPr lang="ru-RU" sz="1400" dirty="0">
                <a:solidFill>
                  <a:srgbClr val="000000"/>
                </a:solidFill>
                <a:cs typeface="Arial" charset="0"/>
              </a:rPr>
              <a:t>,</a:t>
            </a:r>
          </a:p>
          <a:p>
            <a:pPr>
              <a:buFontTx/>
              <a:buChar char="-"/>
            </a:pPr>
            <a:r>
              <a:rPr lang="ru-RU" sz="1400" dirty="0">
                <a:solidFill>
                  <a:srgbClr val="000000"/>
                </a:solidFill>
                <a:cs typeface="Arial" charset="0"/>
              </a:rPr>
              <a:t>…</a:t>
            </a:r>
          </a:p>
          <a:p>
            <a:pPr>
              <a:buFontTx/>
              <a:buChar char="-"/>
            </a:pPr>
            <a:endParaRPr lang="ru-RU" sz="1400" dirty="0">
              <a:solidFill>
                <a:srgbClr val="000000"/>
              </a:solidFill>
              <a:cs typeface="Arial" charset="0"/>
            </a:endParaRPr>
          </a:p>
          <a:p>
            <a:r>
              <a:rPr lang="ru-RU" sz="1400" dirty="0">
                <a:solidFill>
                  <a:srgbClr val="000000"/>
                </a:solidFill>
                <a:cs typeface="Arial" charset="0"/>
              </a:rPr>
              <a:t>3. Разработка и проведение </a:t>
            </a:r>
          </a:p>
          <a:p>
            <a:r>
              <a:rPr lang="ru-RU" sz="1400" dirty="0">
                <a:solidFill>
                  <a:srgbClr val="000000"/>
                </a:solidFill>
                <a:cs typeface="Arial" charset="0"/>
              </a:rPr>
              <a:t>математических игр.</a:t>
            </a:r>
            <a:endParaRPr lang="el-GR" sz="1400" dirty="0">
              <a:solidFill>
                <a:srgbClr val="000000"/>
              </a:solidFill>
              <a:cs typeface="Arial" charset="0"/>
            </a:endParaRPr>
          </a:p>
          <a:p>
            <a:pPr>
              <a:buFontTx/>
              <a:buChar char="-"/>
            </a:pPr>
            <a:endParaRPr lang="ru-RU" sz="1400" dirty="0">
              <a:solidFill>
                <a:srgbClr val="000000"/>
              </a:solidFill>
            </a:endParaRPr>
          </a:p>
        </p:txBody>
      </p:sp>
      <p:sp>
        <p:nvSpPr>
          <p:cNvPr id="174095" name="Line 15"/>
          <p:cNvSpPr>
            <a:spLocks noChangeShapeType="1"/>
          </p:cNvSpPr>
          <p:nvPr/>
        </p:nvSpPr>
        <p:spPr bwMode="auto">
          <a:xfrm>
            <a:off x="4495800" y="1447800"/>
            <a:ext cx="0" cy="3810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096" name="Line 16"/>
          <p:cNvSpPr>
            <a:spLocks noChangeShapeType="1"/>
          </p:cNvSpPr>
          <p:nvPr/>
        </p:nvSpPr>
        <p:spPr bwMode="auto">
          <a:xfrm>
            <a:off x="4495800" y="1828800"/>
            <a:ext cx="29718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097" name="Line 17"/>
          <p:cNvSpPr>
            <a:spLocks noChangeShapeType="1"/>
          </p:cNvSpPr>
          <p:nvPr/>
        </p:nvSpPr>
        <p:spPr bwMode="auto">
          <a:xfrm flipH="1">
            <a:off x="1600200" y="1828800"/>
            <a:ext cx="28956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098" name="Line 18"/>
          <p:cNvSpPr>
            <a:spLocks noChangeShapeType="1"/>
          </p:cNvSpPr>
          <p:nvPr/>
        </p:nvSpPr>
        <p:spPr bwMode="auto">
          <a:xfrm>
            <a:off x="1600200" y="1828800"/>
            <a:ext cx="0" cy="457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099" name="Line 19"/>
          <p:cNvSpPr>
            <a:spLocks noChangeShapeType="1"/>
          </p:cNvSpPr>
          <p:nvPr/>
        </p:nvSpPr>
        <p:spPr bwMode="auto">
          <a:xfrm>
            <a:off x="4495800" y="1828800"/>
            <a:ext cx="0" cy="457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01" name="Line 21"/>
          <p:cNvSpPr>
            <a:spLocks noChangeShapeType="1"/>
          </p:cNvSpPr>
          <p:nvPr/>
        </p:nvSpPr>
        <p:spPr bwMode="auto">
          <a:xfrm>
            <a:off x="7467600" y="1828800"/>
            <a:ext cx="0" cy="457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03" name="AutoShape 2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4282" y="6429396"/>
            <a:ext cx="381000" cy="304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04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57224" y="6429396"/>
            <a:ext cx="381000" cy="304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64360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1. Организация проектной деятельности в школе: система работы/авт.-сост. С.Г.Щербаков и др.- Волгоград: Учитель, 2009-189с.</a:t>
            </a:r>
          </a:p>
          <a:p>
            <a:pPr>
              <a:buNone/>
            </a:pPr>
            <a:r>
              <a:rPr lang="ru-RU" dirty="0" smtClean="0"/>
              <a:t>2. Математика. 9-11 классы: проектная деятельность учащихся/авт.- сост. М.В. Величко.- Волгоград: Учитель, 2007.- 123с.</a:t>
            </a:r>
          </a:p>
          <a:p>
            <a:pPr>
              <a:buNone/>
            </a:pPr>
            <a:r>
              <a:rPr lang="ru-RU" dirty="0" smtClean="0"/>
              <a:t>3. </a:t>
            </a:r>
            <a:r>
              <a:rPr lang="ru-RU" dirty="0" err="1" smtClean="0"/>
              <a:t>Полат</a:t>
            </a:r>
            <a:r>
              <a:rPr lang="ru-RU" dirty="0" smtClean="0"/>
              <a:t>, Е.С. и др. Новые педагогические технологии. / Е.С. </a:t>
            </a:r>
            <a:r>
              <a:rPr lang="ru-RU" dirty="0" err="1" smtClean="0"/>
              <a:t>Полат</a:t>
            </a:r>
            <a:r>
              <a:rPr lang="ru-RU" dirty="0" smtClean="0"/>
              <a:t> и др. //Москва, «АСА</a:t>
            </a:r>
            <a:r>
              <a:rPr lang="en-US" dirty="0" smtClean="0"/>
              <a:t>DEMA</a:t>
            </a:r>
            <a:r>
              <a:rPr lang="ru-RU" dirty="0" smtClean="0"/>
              <a:t>», 2002.- 270 с</a:t>
            </a:r>
          </a:p>
          <a:p>
            <a:pPr>
              <a:buNone/>
            </a:pPr>
            <a:r>
              <a:rPr lang="ru-RU" dirty="0" smtClean="0"/>
              <a:t>4. Магомедов И.М. Применение проектно–исследовательской технологии при обучении математике// Работа участника всероссийского </a:t>
            </a:r>
            <a:r>
              <a:rPr lang="ru-RU" dirty="0" err="1" smtClean="0"/>
              <a:t>интернет-проекта</a:t>
            </a:r>
            <a:r>
              <a:rPr lang="ru-RU" dirty="0" smtClean="0"/>
              <a:t> «Педагогический опыт. Инновации, технологии, разработки»</a:t>
            </a:r>
          </a:p>
          <a:p>
            <a:pPr>
              <a:buNone/>
            </a:pPr>
            <a:r>
              <a:rPr lang="ru-RU" dirty="0" smtClean="0"/>
              <a:t>	(</a:t>
            </a:r>
            <a:r>
              <a:rPr lang="en-US" dirty="0" smtClean="0">
                <a:hlinkClick r:id="rId2"/>
              </a:rPr>
              <a:t>www</a:t>
            </a:r>
            <a:r>
              <a:rPr lang="ru-RU" dirty="0" smtClean="0">
                <a:hlinkClick r:id="rId2"/>
              </a:rPr>
              <a:t>.</a:t>
            </a:r>
            <a:r>
              <a:rPr lang="ru-RU" dirty="0" err="1" smtClean="0">
                <a:hlinkClick r:id="rId2"/>
              </a:rPr>
              <a:t>методкабинет.рф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5. </a:t>
            </a:r>
            <a:r>
              <a:rPr lang="ru-RU" dirty="0" err="1" smtClean="0"/>
              <a:t>Дереклеева</a:t>
            </a:r>
            <a:r>
              <a:rPr lang="ru-RU" dirty="0" smtClean="0"/>
              <a:t> Н.И. Научно-исследовательская работа в школе.- М.: </a:t>
            </a:r>
            <a:r>
              <a:rPr lang="ru-RU" dirty="0" err="1" smtClean="0"/>
              <a:t>Вербум</a:t>
            </a:r>
            <a:r>
              <a:rPr lang="ru-RU" dirty="0" smtClean="0"/>
              <a:t> - М., 2001.</a:t>
            </a:r>
          </a:p>
          <a:p>
            <a:pPr>
              <a:buNone/>
            </a:pPr>
            <a:r>
              <a:rPr lang="ru-RU" dirty="0" smtClean="0"/>
              <a:t>6. </a:t>
            </a:r>
            <a:r>
              <a:rPr lang="ru-RU" dirty="0" err="1" smtClean="0"/>
              <a:t>Далингер</a:t>
            </a:r>
            <a:r>
              <a:rPr lang="ru-RU" dirty="0" smtClean="0"/>
              <a:t>, В.А. Учебно-исследовательская деятельность учащихся в процессе изучения математики/В.А. </a:t>
            </a:r>
            <a:r>
              <a:rPr lang="ru-RU" dirty="0" err="1" smtClean="0"/>
              <a:t>Далингер</a:t>
            </a:r>
            <a:r>
              <a:rPr lang="ru-RU" dirty="0" smtClean="0"/>
              <a:t>. //Электронный научный журнал «Вестник Омского государственного педагогического университета»,Выпуск 2007,На сайте: </a:t>
            </a:r>
            <a:r>
              <a:rPr lang="en-US" u="sng" dirty="0" smtClean="0">
                <a:hlinkClick r:id="rId3"/>
              </a:rPr>
              <a:t>www</a:t>
            </a:r>
            <a:r>
              <a:rPr lang="ru-RU" u="sng" dirty="0" smtClean="0">
                <a:hlinkClick r:id="rId3"/>
              </a:rPr>
              <a:t>.</a:t>
            </a:r>
            <a:r>
              <a:rPr lang="en-US" u="sng" dirty="0" err="1" smtClean="0">
                <a:hlinkClick r:id="rId3"/>
              </a:rPr>
              <a:t>omsk</a:t>
            </a:r>
            <a:r>
              <a:rPr lang="ru-RU" u="sng" dirty="0" smtClean="0">
                <a:hlinkClick r:id="rId3"/>
              </a:rPr>
              <a:t>.</a:t>
            </a:r>
            <a:r>
              <a:rPr lang="en-US" u="sng" dirty="0" err="1" smtClean="0">
                <a:hlinkClick r:id="rId3"/>
              </a:rPr>
              <a:t>edu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scene3d>
            <a:camera prst="isometricLeftDown"/>
            <a:lightRig rig="threePt" dir="t"/>
          </a:scene3d>
        </p:spPr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3000372"/>
            <a:ext cx="8001056" cy="92333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 за внимание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249</TotalTime>
  <Words>502</Words>
  <PresentationFormat>Экран (4:3)</PresentationFormat>
  <Paragraphs>138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организация Проектно-исследовательской деятельности при обучении математике (из опыта работы)  Алешина О.Б., учитель математики, лицей при ТПУ</vt:lpstr>
      <vt:lpstr>Ключевые компетенции  проектно-исследовательской деятельности</vt:lpstr>
      <vt:lpstr>Слайд 3</vt:lpstr>
      <vt:lpstr>Тема №5. Показательная функция.(14 часов)</vt:lpstr>
      <vt:lpstr>Слайд 5</vt:lpstr>
      <vt:lpstr>Слайд 6</vt:lpstr>
      <vt:lpstr>Литература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27</cp:revision>
  <dcterms:created xsi:type="dcterms:W3CDTF">2014-10-31T17:59:44Z</dcterms:created>
  <dcterms:modified xsi:type="dcterms:W3CDTF">2014-11-01T20:15:12Z</dcterms:modified>
</cp:coreProperties>
</file>