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1" autoAdjust="0"/>
  </p:normalViewPr>
  <p:slideViewPr>
    <p:cSldViewPr>
      <p:cViewPr>
        <p:scale>
          <a:sx n="84" d="100"/>
          <a:sy n="84" d="100"/>
        </p:scale>
        <p:origin x="-96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41DB-CF55-49D4-8F07-C007F08254A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14C8-6402-4824-81DE-38BCC0450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alyeko.wordpress.com/" TargetMode="External"/><Relationship Id="rId3" Type="http://schemas.openxmlformats.org/officeDocument/2006/relationships/hyperlink" Target="http://900igr.net/kartinki/predmety/Odezhda-3.files/021-JUbka.html" TargetMode="External"/><Relationship Id="rId7" Type="http://schemas.openxmlformats.org/officeDocument/2006/relationships/hyperlink" Target="http://www.bandynet.ru/files/mimages/img_6678_std.jpg" TargetMode="External"/><Relationship Id="rId2" Type="http://schemas.openxmlformats.org/officeDocument/2006/relationships/hyperlink" Target="http://kotomatrix.ru/forum/viewtopic.php?id=23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op.salon-debut.ru/catalogue/good_9781.phtml" TargetMode="External"/><Relationship Id="rId5" Type="http://schemas.openxmlformats.org/officeDocument/2006/relationships/hyperlink" Target="http://pochemu4ka.ru/load/prezentacii_dlja_detej/obuchajushhie_prezentacii/bukva_ju/52-1-0-881" TargetMode="External"/><Relationship Id="rId4" Type="http://schemas.openxmlformats.org/officeDocument/2006/relationships/hyperlink" Target="http://keniyatur.com/poberezhe-indijskogo-okean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857760"/>
            <a:ext cx="18573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071942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a6c952ef8259183195e9a844892822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85749"/>
            <a:ext cx="3214680" cy="2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429000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00562" y="1428736"/>
            <a:ext cx="40005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Буква Ю и её звуки. </a:t>
            </a:r>
          </a:p>
          <a:p>
            <a:pPr algn="ctr"/>
            <a:r>
              <a:rPr lang="ru-RU" sz="3200" b="1" dirty="0" smtClean="0"/>
              <a:t>Строчная буква </a:t>
            </a:r>
            <a:r>
              <a:rPr lang="ru-RU" sz="3200" b="1" dirty="0" err="1" smtClean="0"/>
              <a:t>ю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571480"/>
            <a:ext cx="4014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Презентация по обучению грамоте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66" y="5500702"/>
            <a:ext cx="292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Белоусько</a:t>
            </a:r>
            <a:r>
              <a:rPr lang="ru-RU" dirty="0" smtClean="0"/>
              <a:t> Е. Г.,</a:t>
            </a:r>
          </a:p>
          <a:p>
            <a:r>
              <a:rPr lang="ru-RU" dirty="0" smtClean="0"/>
              <a:t> учитель начальных классов</a:t>
            </a:r>
          </a:p>
          <a:p>
            <a:r>
              <a:rPr lang="ru-RU" dirty="0" smtClean="0"/>
              <a:t> ГБОУ СОШ № 72,</a:t>
            </a:r>
          </a:p>
          <a:p>
            <a:r>
              <a:rPr lang="ru-RU" dirty="0" smtClean="0"/>
              <a:t> г. Санкт-Петербург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54816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1402"/>
            <a:ext cx="2214578" cy="22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07154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>
                <a:hlinkClick r:id="rId2"/>
              </a:rPr>
              <a:t>http://kotomatrix.ru/forum/viewtopic.php?id=2318</a:t>
            </a:r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–</a:t>
            </a:r>
            <a:r>
              <a:rPr lang="ru-RU" dirty="0" smtClean="0"/>
              <a:t> юла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http://keniyatur.com/poberezhe-indijskogo-okeana/</a:t>
            </a:r>
            <a:r>
              <a:rPr lang="ru-RU" dirty="0" smtClean="0"/>
              <a:t> - юг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2880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://pochemu4ka.ru/load/prezentacii_dlja_detej/obuchajushhie_prezentacii/bukva_ju/52-1-0-881</a:t>
            </a:r>
            <a:r>
              <a:rPr lang="ru-RU" dirty="0"/>
              <a:t> - буква 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57174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dirty="0">
                <a:hlinkClick r:id="rId6"/>
              </a:rPr>
              <a:t>http://shop.salon-debut.ru/catalogue/good_9781.phtml</a:t>
            </a:r>
            <a:r>
              <a:rPr lang="ru-RU" dirty="0"/>
              <a:t> - юнга </a:t>
            </a:r>
          </a:p>
          <a:p>
            <a:pPr marL="228600" indent="-228600">
              <a:defRPr/>
            </a:pPr>
            <a:r>
              <a:rPr lang="en-US" dirty="0">
                <a:hlinkClick r:id="rId7"/>
              </a:rPr>
              <a:t>http://www.bandynet.ru/files/mimages/img_6678_std.jpg</a:t>
            </a:r>
            <a:r>
              <a:rPr lang="ru-RU" dirty="0"/>
              <a:t> - юниор</a:t>
            </a:r>
          </a:p>
          <a:p>
            <a:pPr marL="228600" indent="-228600">
              <a:defRPr/>
            </a:pPr>
            <a:r>
              <a:rPr lang="en-US" dirty="0">
                <a:hlinkClick r:id="rId8"/>
              </a:rPr>
              <a:t>http://valyeko.wordpress.com/</a:t>
            </a:r>
            <a:r>
              <a:rPr lang="ru-RU" dirty="0"/>
              <a:t>  - юные натуралисты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57166"/>
            <a:ext cx="321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Интернет-ресурсы: 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001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19288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85749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31432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212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Литература :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sz="3600" dirty="0" smtClean="0"/>
              <a:t> </a:t>
            </a:r>
            <a:r>
              <a:rPr lang="ru-RU" dirty="0" err="1" smtClean="0"/>
              <a:t>Бунеев</a:t>
            </a:r>
            <a:r>
              <a:rPr lang="ru-RU" dirty="0" smtClean="0"/>
              <a:t> Р.Н., </a:t>
            </a:r>
            <a:r>
              <a:rPr lang="ru-RU" dirty="0" err="1" smtClean="0"/>
              <a:t>Бунеева</a:t>
            </a:r>
            <a:r>
              <a:rPr lang="ru-RU" dirty="0" smtClean="0"/>
              <a:t> Е.В., Пронина О.В.</a:t>
            </a:r>
          </a:p>
          <a:p>
            <a:r>
              <a:rPr lang="ru-RU" b="1" dirty="0" smtClean="0"/>
              <a:t>Букварь. </a:t>
            </a:r>
            <a:r>
              <a:rPr lang="ru-RU" dirty="0" smtClean="0"/>
              <a:t>Учебник по обучению грамоте и чтению. - 4-е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- </a:t>
            </a:r>
            <a:r>
              <a:rPr lang="en-US" dirty="0" smtClean="0"/>
              <a:t>IV </a:t>
            </a:r>
            <a:r>
              <a:rPr lang="ru-RU" dirty="0" err="1" smtClean="0"/>
              <a:t>Баласс</a:t>
            </a:r>
            <a:r>
              <a:rPr lang="ru-RU" dirty="0" smtClean="0"/>
              <a:t> ; Школьный дом, 2010. - 160 с., ил. (Образовательная система «Школа 2100».Серия «Свободный ум»).</a:t>
            </a:r>
            <a:endParaRPr lang="en-US" dirty="0" smtClean="0"/>
          </a:p>
          <a:p>
            <a:r>
              <a:rPr lang="en-US" dirty="0" smtClean="0"/>
              <a:t>2.</a:t>
            </a:r>
            <a:r>
              <a:rPr lang="ru-RU" dirty="0" smtClean="0"/>
              <a:t> Пронина О.В.,  Лебедева Е.П.,  Мальцева О.Ю.</a:t>
            </a:r>
          </a:p>
          <a:p>
            <a:r>
              <a:rPr lang="ru-RU" b="1" dirty="0" smtClean="0"/>
              <a:t>Тетрадь для печатания</a:t>
            </a:r>
            <a:r>
              <a:rPr lang="ru-RU" dirty="0" smtClean="0"/>
              <a:t>,   1   класс/Под ред. Р.Н._ </a:t>
            </a:r>
            <a:r>
              <a:rPr lang="ru-RU" dirty="0" err="1" smtClean="0"/>
              <a:t>Бунеева</a:t>
            </a:r>
            <a:r>
              <a:rPr lang="ru-RU" dirty="0" smtClean="0"/>
              <a:t>, Е.В. </a:t>
            </a:r>
            <a:r>
              <a:rPr lang="ru-RU" dirty="0" err="1" smtClean="0"/>
              <a:t>Бунеевой</a:t>
            </a:r>
            <a:r>
              <a:rPr lang="ru-RU" dirty="0" smtClean="0"/>
              <a:t>.- </a:t>
            </a:r>
            <a:r>
              <a:rPr lang="ru-RU" dirty="0" err="1" smtClean="0"/>
              <a:t>М.:Баласс</a:t>
            </a:r>
            <a:r>
              <a:rPr lang="ru-RU" dirty="0" smtClean="0"/>
              <a:t>, 2011. - 64 с.,  ил.  (Образовательная система «Школа 2100»).</a:t>
            </a:r>
          </a:p>
          <a:p>
            <a:r>
              <a:rPr lang="ru-RU" dirty="0" smtClean="0"/>
              <a:t>3. Пронина О.В.</a:t>
            </a:r>
          </a:p>
          <a:p>
            <a:r>
              <a:rPr lang="ru-RU" b="1" dirty="0" smtClean="0"/>
              <a:t>Мои волшебные пальчики. </a:t>
            </a:r>
            <a:r>
              <a:rPr lang="ru-RU" dirty="0" smtClean="0"/>
              <a:t>Прописи для первоклассников к учебнику «Букварь» </a:t>
            </a:r>
            <a:r>
              <a:rPr lang="ru-RU" i="1" dirty="0" smtClean="0"/>
              <a:t>в </a:t>
            </a:r>
            <a:r>
              <a:rPr lang="ru-RU" dirty="0" smtClean="0"/>
              <a:t>5 тетрадях. Тетрадь № 5 /Под </a:t>
            </a:r>
            <a:r>
              <a:rPr lang="ru-RU" dirty="0" err="1" smtClean="0"/>
              <a:t>науч</a:t>
            </a:r>
            <a:r>
              <a:rPr lang="ru-RU" dirty="0" smtClean="0"/>
              <a:t>. ред. Р.Н. </a:t>
            </a:r>
            <a:r>
              <a:rPr lang="ru-RU" dirty="0" err="1" smtClean="0"/>
              <a:t>Бунеева</a:t>
            </a:r>
            <a:r>
              <a:rPr lang="ru-RU" dirty="0" smtClean="0"/>
              <a:t>, Е.В. </a:t>
            </a:r>
            <a:r>
              <a:rPr lang="ru-RU" dirty="0" err="1" smtClean="0"/>
              <a:t>Бунеевой</a:t>
            </a:r>
            <a:r>
              <a:rPr lang="ru-RU" dirty="0" smtClean="0"/>
              <a:t>. - Изд. 5-е, </a:t>
            </a:r>
            <a:r>
              <a:rPr lang="ru-RU" dirty="0" err="1" smtClean="0"/>
              <a:t>испр</a:t>
            </a:r>
            <a:r>
              <a:rPr lang="ru-RU" dirty="0" smtClean="0"/>
              <a:t>. - М. : </a:t>
            </a:r>
            <a:r>
              <a:rPr lang="ru-RU" dirty="0" err="1" smtClean="0"/>
              <a:t>Баласс</a:t>
            </a:r>
            <a:r>
              <a:rPr lang="ru-RU" dirty="0" smtClean="0"/>
              <a:t> ; Школьный дом, 2010. - 48 с. (Образовательная система «Школа 2100»)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2" y="214290"/>
            <a:ext cx="2428892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звуки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928802"/>
            <a:ext cx="2714644" cy="64294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гласные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32390">
            <a:off x="2617748" y="832253"/>
            <a:ext cx="356822" cy="123687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504801">
            <a:off x="5379856" y="819011"/>
            <a:ext cx="357060" cy="111142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785926"/>
            <a:ext cx="3429024" cy="642942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согласные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071810"/>
            <a:ext cx="2143140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звонкие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3071810"/>
            <a:ext cx="1857388" cy="5000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глухие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198402">
            <a:off x="5592176" y="2398385"/>
            <a:ext cx="357190" cy="66425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856454">
            <a:off x="7299868" y="2291859"/>
            <a:ext cx="345873" cy="78141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071810"/>
            <a:ext cx="2286016" cy="50006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ударные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3929066"/>
            <a:ext cx="3143272" cy="50006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безударные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71538" y="2571744"/>
            <a:ext cx="357190" cy="50006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71736" y="2571744"/>
            <a:ext cx="357190" cy="135732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ойная стрелка влево/вправо/вверх 20"/>
          <p:cNvSpPr/>
          <p:nvPr/>
        </p:nvSpPr>
        <p:spPr>
          <a:xfrm rot="10800000">
            <a:off x="6357950" y="3214686"/>
            <a:ext cx="714380" cy="1428760"/>
          </a:xfrm>
          <a:prstGeom prst="leftRigh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4714884"/>
            <a:ext cx="4643502" cy="642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70C0"/>
                </a:solidFill>
              </a:rPr>
              <a:t>т</a:t>
            </a:r>
            <a:r>
              <a:rPr lang="ru-RU" sz="4400" dirty="0" smtClean="0">
                <a:solidFill>
                  <a:srgbClr val="0070C0"/>
                </a:solidFill>
              </a:rPr>
              <a:t>вёрдые     </a:t>
            </a:r>
            <a:r>
              <a:rPr lang="ru-RU" sz="4400" dirty="0" smtClean="0">
                <a:solidFill>
                  <a:srgbClr val="00B050"/>
                </a:solidFill>
              </a:rPr>
              <a:t>мягкие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1"/>
            <a:ext cx="7429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Назовите слова, в которых все  согласные звуки мягкие.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157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200" dirty="0" smtClean="0"/>
              <a:t>картина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</a:rPr>
              <a:t>лечение</a:t>
            </a:r>
            <a:endParaRPr lang="ru-RU" sz="3200" kern="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428736"/>
            <a:ext cx="114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/>
              <a:t>мёд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000240"/>
            <a:ext cx="1124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/>
              <a:t>пища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428736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/>
              <a:t>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000240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няня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Какие гласные буквы обозначают мягкость согласных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3360" y="4643446"/>
            <a:ext cx="2666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е </a:t>
            </a:r>
            <a:r>
              <a:rPr lang="ru-RU" sz="7200" dirty="0" err="1" smtClean="0">
                <a:solidFill>
                  <a:srgbClr val="C00000"/>
                </a:solidFill>
              </a:rPr>
              <a:t>ё</a:t>
            </a:r>
            <a:r>
              <a:rPr lang="ru-RU" sz="7200" dirty="0" smtClean="0">
                <a:solidFill>
                  <a:srgbClr val="C00000"/>
                </a:solidFill>
              </a:rPr>
              <a:t> и я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1.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 - жаркая пора,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Едет к морю детвора!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колес весёлый стук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Поезд движется 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9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69" y="1643050"/>
            <a:ext cx="1071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юг</a:t>
            </a:r>
            <a:endParaRPr lang="ru-RU" sz="413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2. Пляшет крошка,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всего одна ножка.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7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00430" y="4286256"/>
            <a:ext cx="1217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юла</a:t>
            </a:r>
            <a:endParaRPr lang="ru-RU" sz="6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c952ef8259183195e9a844892822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49"/>
            <a:ext cx="3500432" cy="323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100010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Буква Ю и её звуки. </a:t>
            </a:r>
          </a:p>
          <a:p>
            <a:r>
              <a:rPr lang="ru-RU" sz="3600" b="1" dirty="0" smtClean="0"/>
              <a:t>Строчная буква </a:t>
            </a:r>
            <a:r>
              <a:rPr lang="ru-RU" sz="3600" b="1" dirty="0" err="1" smtClean="0"/>
              <a:t>ю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29066"/>
            <a:ext cx="1954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IMG_4757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t="27083" b="40625"/>
          <a:stretch>
            <a:fillRect/>
          </a:stretch>
        </p:blipFill>
        <p:spPr bwMode="auto">
          <a:xfrm>
            <a:off x="500034" y="928670"/>
            <a:ext cx="7929618" cy="13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5658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600" dirty="0" smtClean="0"/>
              <a:t>Работа в тетради по чтению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350" y="2849563"/>
            <a:ext cx="3308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440488" y="5451475"/>
            <a:ext cx="1011237" cy="4175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9338" y="5451475"/>
            <a:ext cx="1081087" cy="3857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Хорда 6"/>
          <p:cNvSpPr/>
          <p:nvPr/>
        </p:nvSpPr>
        <p:spPr>
          <a:xfrm rot="11003409">
            <a:off x="5121275" y="5449888"/>
            <a:ext cx="863600" cy="458787"/>
          </a:xfrm>
          <a:prstGeom prst="chord">
            <a:avLst>
              <a:gd name="adj1" fmla="val 4071333"/>
              <a:gd name="adj2" fmla="val 1708867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621508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Открыть букварь на стр. 148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85728"/>
            <a:ext cx="4347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Работа в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рописи, с. 33 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439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55007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16555"/>
            <a:ext cx="3000396" cy="329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43636" y="2214554"/>
            <a:ext cx="120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.148</a:t>
            </a:r>
            <a:endParaRPr lang="ru-RU" sz="3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43306" y="5715016"/>
            <a:ext cx="4851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общего в этих словах?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4347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Работа в </a:t>
            </a:r>
            <a:r>
              <a:rPr lang="ru-RU" sz="3200" dirty="0" err="1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</a:rPr>
              <a:t>рописи,с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. 33. 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28596" y="1000108"/>
            <a:ext cx="82153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378618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14382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6286544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643314"/>
            <a:ext cx="282098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550070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Юннат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dirty="0" smtClean="0"/>
              <a:t>юноша, подросток, участник кружка по изучению природы, естественных наук.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000636"/>
            <a:ext cx="2500330" cy="157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28596" y="1000108"/>
            <a:ext cx="811850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dirty="0" smtClean="0">
                <a:latin typeface="Times New Roman" pitchFamily="18" charset="0"/>
              </a:rPr>
              <a:t>Работа в </a:t>
            </a:r>
            <a:r>
              <a:rPr lang="ru-RU" sz="3200" dirty="0" err="1">
                <a:latin typeface="Times New Roman" pitchFamily="18" charset="0"/>
              </a:rPr>
              <a:t>п</a:t>
            </a:r>
            <a:r>
              <a:rPr lang="ru-RU" sz="3200" dirty="0" err="1" smtClean="0">
                <a:latin typeface="Times New Roman" pitchFamily="18" charset="0"/>
              </a:rPr>
              <a:t>рописи,с</a:t>
            </a:r>
            <a:r>
              <a:rPr lang="ru-RU" sz="3200" dirty="0" smtClean="0">
                <a:latin typeface="Times New Roman" pitchFamily="18" charset="0"/>
              </a:rPr>
              <a:t>. 33.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378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25</cp:revision>
  <dcterms:created xsi:type="dcterms:W3CDTF">2015-12-05T17:56:34Z</dcterms:created>
  <dcterms:modified xsi:type="dcterms:W3CDTF">2015-12-05T21:56:13Z</dcterms:modified>
</cp:coreProperties>
</file>