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62" r:id="rId3"/>
    <p:sldId id="264" r:id="rId4"/>
    <p:sldId id="281" r:id="rId5"/>
    <p:sldId id="283" r:id="rId6"/>
    <p:sldId id="257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2" r:id="rId15"/>
    <p:sldId id="274" r:id="rId16"/>
    <p:sldId id="284" r:id="rId17"/>
    <p:sldId id="286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4" r:id="rId33"/>
    <p:sldId id="305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180" autoAdjust="0"/>
    <p:restoredTop sz="94660"/>
  </p:normalViewPr>
  <p:slideViewPr>
    <p:cSldViewPr>
      <p:cViewPr varScale="1">
        <p:scale>
          <a:sx n="74" d="100"/>
          <a:sy n="74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FDFFF-800E-4FEB-A930-83B26259C9C0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D15B2-F353-4F75-8C49-E559B6BE8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E3883-3CDA-4C0E-9F45-A3ED7E074708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C8091-1DB3-4F32-B8B3-6ED7314D6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C8ADD-862D-463D-BF5A-74052794D5E6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17591-FEDA-46AA-B6E5-2C3E145A0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0B8E5-AC71-4586-A469-2B45AFC26460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F8E2-32C1-4A03-A971-AC8192DFC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D8424-4B84-46A7-A119-5E43D0F7F259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B7041-4005-4458-9CA3-BEA6584C6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EBBE5-77FE-40A3-9C59-DF9C763E9402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E3C0C-D2EB-460E-A115-BE189C2DD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DB34A-D609-4122-A4FB-BB4D387131D7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C9ABC-FD4B-444E-9FDC-EE9169F72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CE0C6-E21C-4AA3-8F0C-C6503B30C5C9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7B12A-B7E7-4E2D-AC35-775393F24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00335-C42D-46B8-8ACC-699B23F7B184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7AE07-E372-4901-A5B5-7E5DF0E0C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8FCD5-2675-46DF-9BF2-EF07B1849A24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F880D-73E9-4B30-826E-7A21256A4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C1086-C4AF-4C5D-86B3-BFE6C13E5375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77851-107F-471C-98DD-16417D23B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E4091C-915D-4E16-8075-9A816DFF33FA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F9676D-51FA-45D3-B70C-F10E713E5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22" r:id="rId9"/>
    <p:sldLayoutId id="2147483713" r:id="rId10"/>
    <p:sldLayoutId id="214748371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28596" y="2428868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УРОК: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ОКРУЖАЮЩИЙ МИР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ТЕМА: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67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«МОРЯ, ОЗЁРА И РЕКИ РОССИИ»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42938"/>
            <a:ext cx="8101013" cy="1033462"/>
          </a:xfrm>
        </p:spPr>
        <p:txBody>
          <a:bodyPr/>
          <a:lstStyle/>
          <a:p>
            <a:pPr algn="ctr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Моря  Северного- Ледовитого океана</a:t>
            </a:r>
          </a:p>
        </p:txBody>
      </p:sp>
      <p:sp>
        <p:nvSpPr>
          <p:cNvPr id="22530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2" name="Picture 2" descr="F:\Лена\На фестиваль\Вода\Северный морской пут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" y="1643063"/>
            <a:ext cx="8858250" cy="5929312"/>
          </a:xfrm>
          <a:ln w="38100"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8" y="3714750"/>
            <a:ext cx="4643437" cy="571500"/>
          </a:xfrm>
        </p:spPr>
        <p:txBody>
          <a:bodyPr/>
          <a:lstStyle/>
          <a:p>
            <a:pPr algn="ctr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Море  Лаптевых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Восточно – Сибирское  море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714375"/>
            <a:ext cx="4041775" cy="642938"/>
          </a:xfrm>
        </p:spPr>
        <p:txBody>
          <a:bodyPr/>
          <a:lstStyle/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Чукотское  море</a:t>
            </a:r>
          </a:p>
        </p:txBody>
      </p:sp>
      <p:pic>
        <p:nvPicPr>
          <p:cNvPr id="6146" name="Picture 2" descr="F:\Лена\На фестиваль\Вода\Карское м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4875" y="1285875"/>
            <a:ext cx="4071938" cy="2500313"/>
          </a:xfrm>
          <a:ln w="57150">
            <a:solidFill>
              <a:srgbClr val="7F7F7F"/>
            </a:solidFill>
          </a:ln>
        </p:spPr>
      </p:pic>
      <p:pic>
        <p:nvPicPr>
          <p:cNvPr id="6147" name="Picture 3" descr="F:\Лена\На фестиваль\Вода\Вост-сиб м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88" y="2643188"/>
            <a:ext cx="4040187" cy="2428875"/>
          </a:xfrm>
          <a:ln w="57150">
            <a:solidFill>
              <a:srgbClr val="7F7F7F"/>
            </a:solidFill>
          </a:ln>
        </p:spPr>
      </p:pic>
      <p:pic>
        <p:nvPicPr>
          <p:cNvPr id="9" name="Picture 3" descr="F:\Лена\На фестиваль\Вода\Вост-сиб 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286250"/>
            <a:ext cx="4071937" cy="2428875"/>
          </a:xfrm>
          <a:prstGeom prst="rect">
            <a:avLst/>
          </a:prstGeom>
          <a:noFill/>
          <a:ln w="57150">
            <a:solidFill>
              <a:srgbClr val="7F7F7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8" y="3714750"/>
            <a:ext cx="4643437" cy="571500"/>
          </a:xfrm>
        </p:spPr>
        <p:txBody>
          <a:bodyPr/>
          <a:lstStyle/>
          <a:p>
            <a:pPr algn="ctr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Белое  море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Баренцево   море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714375"/>
            <a:ext cx="4041775" cy="642938"/>
          </a:xfrm>
        </p:spPr>
        <p:txBody>
          <a:bodyPr/>
          <a:lstStyle/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Карское  море</a:t>
            </a:r>
          </a:p>
        </p:txBody>
      </p:sp>
      <p:pic>
        <p:nvPicPr>
          <p:cNvPr id="6146" name="Picture 2" descr="F:\Лена\На фестиваль\Вода\Карское м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4875" y="1290638"/>
            <a:ext cx="4041775" cy="2500312"/>
          </a:xfrm>
          <a:ln w="57150">
            <a:solidFill>
              <a:srgbClr val="7F7F7F"/>
            </a:solidFill>
          </a:ln>
        </p:spPr>
      </p:pic>
      <p:pic>
        <p:nvPicPr>
          <p:cNvPr id="6147" name="Picture 3" descr="F:\Лена\На фестиваль\Вода\Вост-сиб м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313" y="2643188"/>
            <a:ext cx="4214812" cy="2571750"/>
          </a:xfrm>
          <a:ln w="57150">
            <a:solidFill>
              <a:srgbClr val="7F7F7F"/>
            </a:solidFill>
          </a:ln>
        </p:spPr>
      </p:pic>
      <p:pic>
        <p:nvPicPr>
          <p:cNvPr id="9" name="Picture 3" descr="F:\Лена\На фестиваль\Вода\Вост-сиб 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4286250"/>
            <a:ext cx="4000500" cy="2428875"/>
          </a:xfrm>
          <a:prstGeom prst="rect">
            <a:avLst/>
          </a:prstGeom>
          <a:noFill/>
          <a:ln w="57150">
            <a:solidFill>
              <a:srgbClr val="7F7F7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86500"/>
            <a:ext cx="5614988" cy="3571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/>
              <a:t>Эти моря холодные, они покрываются льдами на большую часть года. </a:t>
            </a:r>
            <a:r>
              <a:rPr lang="ru-RU" sz="2400" b="1" dirty="0" smtClean="0"/>
              <a:t>Суда по ним движутся вслед за ледоколами.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5603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7170" name="Picture 2" descr="F:\Лена\На фестиваль\Вода\C-Л океан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20161013">
            <a:off x="-101600" y="1323975"/>
            <a:ext cx="3386138" cy="3028950"/>
          </a:xfrm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Picture 3" descr="F:\Лена\На фестиваль\Вода\Healy_in_Ic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1714500"/>
            <a:ext cx="4041775" cy="2684463"/>
          </a:xfrm>
          <a:prstGeom prst="rect">
            <a:avLst/>
          </a:prstGeom>
          <a:noFill/>
          <a:ln w="38100">
            <a:solidFill>
              <a:srgbClr val="7F7F7F"/>
            </a:solidFill>
            <a:miter lim="800000"/>
            <a:headEnd/>
            <a:tailEnd/>
          </a:ln>
        </p:spPr>
      </p:pic>
      <p:pic>
        <p:nvPicPr>
          <p:cNvPr id="7172" name="Picture 4" descr="F:\Лена\На фестиваль\Вода\Healy_in_Ic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09222">
            <a:off x="5618163" y="1590675"/>
            <a:ext cx="3452812" cy="2857500"/>
          </a:xfrm>
          <a:prstGeom prst="rect">
            <a:avLst/>
          </a:prstGeom>
          <a:noFill/>
          <a:ln w="38100">
            <a:solidFill>
              <a:srgbClr val="7F7F7F"/>
            </a:solidFill>
            <a:miter lim="800000"/>
            <a:headEnd/>
            <a:tailEnd/>
          </a:ln>
        </p:spPr>
      </p:pic>
      <p:pic>
        <p:nvPicPr>
          <p:cNvPr id="11" name="Picture 4" descr="F:\Лена\На фестиваль\Вода\Healy_in_Ice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88" y="4643438"/>
            <a:ext cx="2928937" cy="2000250"/>
          </a:xfrm>
          <a:prstGeom prst="rect">
            <a:avLst/>
          </a:prstGeom>
          <a:noFill/>
          <a:ln w="57150">
            <a:solidFill>
              <a:srgbClr val="7F7F7F"/>
            </a:solidFill>
            <a:miter lim="800000"/>
            <a:headEnd/>
            <a:tailEnd/>
          </a:ln>
        </p:spPr>
      </p:pic>
      <p:sp>
        <p:nvSpPr>
          <p:cNvPr id="25608" name="Содержимое 12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6513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23900"/>
          </a:xfrm>
        </p:spPr>
        <p:txBody>
          <a:bodyPr/>
          <a:lstStyle/>
          <a:p>
            <a:pPr algn="ctr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Моря  Атлантического   океана</a:t>
            </a:r>
            <a:endParaRPr lang="ru-RU" sz="4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00188"/>
            <a:ext cx="4040188" cy="714375"/>
          </a:xfrm>
        </p:spPr>
        <p:txBody>
          <a:bodyPr/>
          <a:lstStyle/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Балтийское  море</a:t>
            </a:r>
          </a:p>
        </p:txBody>
      </p:sp>
      <p:sp>
        <p:nvSpPr>
          <p:cNvPr id="26627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algn="ctr"/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Лена\На фестиваль\Вода\Балик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2071688"/>
            <a:ext cx="4286250" cy="4143375"/>
          </a:xfrm>
          <a:ln w="38100">
            <a:solidFill>
              <a:srgbClr val="7F7F7F"/>
            </a:solidFill>
          </a:ln>
        </p:spPr>
      </p:pic>
      <p:pic>
        <p:nvPicPr>
          <p:cNvPr id="8195" name="Picture 3" descr="F:\Лена\На фестиваль\Вода\Балтик.м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1357313"/>
            <a:ext cx="4357687" cy="3417887"/>
          </a:xfrm>
          <a:ln w="38100">
            <a:solidFill>
              <a:srgbClr val="7F7F7F"/>
            </a:solidFill>
          </a:ln>
        </p:spPr>
      </p:pic>
      <p:pic>
        <p:nvPicPr>
          <p:cNvPr id="9" name="Picture 2" descr="F:\Лена\На фестиваль\Вода\Бали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4286250"/>
            <a:ext cx="4357687" cy="2286000"/>
          </a:xfrm>
          <a:prstGeom prst="rect">
            <a:avLst/>
          </a:prstGeom>
          <a:noFill/>
          <a:ln w="38100">
            <a:solidFill>
              <a:srgbClr val="7F7F7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0" y="704850"/>
            <a:ext cx="4400550" cy="723900"/>
          </a:xfrm>
        </p:spPr>
        <p:txBody>
          <a:bodyPr/>
          <a:lstStyle/>
          <a:p>
            <a:pPr algn="ctr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Черное море</a:t>
            </a:r>
          </a:p>
        </p:txBody>
      </p:sp>
      <p:pic>
        <p:nvPicPr>
          <p:cNvPr id="9218" name="Picture 2" descr="F:\Лена\На фестиваль\Вода\Черное 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4875" y="1500188"/>
            <a:ext cx="4038600" cy="3000375"/>
          </a:xfrm>
          <a:ln w="38100">
            <a:solidFill>
              <a:schemeClr val="tx1"/>
            </a:solidFill>
          </a:ln>
        </p:spPr>
      </p:pic>
      <p:pic>
        <p:nvPicPr>
          <p:cNvPr id="9219" name="Picture 3" descr="F:\Лена\На фестиваль\Вода\Ч.мор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88" y="714375"/>
            <a:ext cx="4286250" cy="3071813"/>
          </a:xfrm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Picture 3" descr="F:\Лена\На фестиваль\Вода\Ч.мор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3429000"/>
            <a:ext cx="3956050" cy="2643188"/>
          </a:xfrm>
          <a:prstGeom prst="rect">
            <a:avLst/>
          </a:prstGeom>
          <a:noFill/>
          <a:ln w="38100">
            <a:solidFill>
              <a:srgbClr val="0B5395"/>
            </a:solidFill>
            <a:miter lim="800000"/>
            <a:headEnd/>
            <a:tailEnd/>
          </a:ln>
        </p:spPr>
      </p:pic>
      <p:pic>
        <p:nvPicPr>
          <p:cNvPr id="8" name="Picture 3" descr="F:\Лена\На фестиваль\Вода\Ч.мор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3" y="4214813"/>
            <a:ext cx="4214812" cy="2500312"/>
          </a:xfrm>
          <a:prstGeom prst="rect">
            <a:avLst/>
          </a:prstGeom>
          <a:noFill/>
          <a:ln w="38100">
            <a:solidFill>
              <a:srgbClr val="7F7F7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642938"/>
            <a:ext cx="8143875" cy="1857375"/>
          </a:xfrm>
        </p:spPr>
        <p:txBody>
          <a:bodyPr/>
          <a:lstStyle/>
          <a:p>
            <a:pPr algn="ctr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Какой из морей  наименее соленое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( вставьте правильно букву в слова)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401050" cy="460375"/>
          </a:xfrm>
        </p:spPr>
        <p:txBody>
          <a:bodyPr/>
          <a:lstStyle/>
          <a:p>
            <a:pPr algn="ctr"/>
            <a:r>
              <a:rPr 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с…лить        м…ря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2428875"/>
            <a:ext cx="3927475" cy="642938"/>
          </a:xfrm>
        </p:spPr>
        <p:txBody>
          <a:bodyPr/>
          <a:lstStyle/>
          <a:p>
            <a:pPr algn="ctr"/>
            <a:r>
              <a:rPr lang="ru-RU" sz="35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о-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 Балтийское  море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85750" y="5643563"/>
            <a:ext cx="4071938" cy="1000125"/>
          </a:xfrm>
        </p:spPr>
        <p:txBody>
          <a:bodyPr>
            <a:no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-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Черное море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6" descr="C-Л оке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6613" y="3143250"/>
            <a:ext cx="3981450" cy="335756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243" name="Picture 3" descr="F:\Лена\На фестиваль\Вода\Ч.море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25" y="2428875"/>
            <a:ext cx="4071938" cy="3286125"/>
          </a:xfrm>
          <a:ln w="57150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25"/>
            <a:ext cx="6900863" cy="785813"/>
          </a:xfrm>
        </p:spPr>
        <p:txBody>
          <a:bodyPr/>
          <a:lstStyle/>
          <a:p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Балтийское  море</a:t>
            </a:r>
          </a:p>
        </p:txBody>
      </p:sp>
      <p:pic>
        <p:nvPicPr>
          <p:cNvPr id="5" name="Содержимое 6" descr="C-Л оке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75" y="1928813"/>
            <a:ext cx="6770688" cy="4572000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9699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642938"/>
            <a:ext cx="8143875" cy="1857375"/>
          </a:xfrm>
        </p:spPr>
        <p:txBody>
          <a:bodyPr/>
          <a:lstStyle/>
          <a:p>
            <a:pPr algn="ctr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Сколько на земле озер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( вставьте правильно букву в слова)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401050" cy="460375"/>
          </a:xfrm>
        </p:spPr>
        <p:txBody>
          <a:bodyPr/>
          <a:lstStyle/>
          <a:p>
            <a:pPr algn="ctr"/>
            <a:r>
              <a:rPr 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з…мля        оз…ро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2428875"/>
            <a:ext cx="3927475" cy="642938"/>
          </a:xfrm>
        </p:spPr>
        <p:txBody>
          <a:bodyPr/>
          <a:lstStyle/>
          <a:p>
            <a:pPr algn="ctr"/>
            <a:r>
              <a:rPr 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5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 около 1 миллиона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85750" y="5643563"/>
            <a:ext cx="4071938" cy="1000125"/>
          </a:xfrm>
        </p:spPr>
        <p:txBody>
          <a:bodyPr>
            <a:no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 -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около 5 миллионов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6" descr="C-Л океа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6613" y="3468688"/>
            <a:ext cx="3981450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F:\Лена\На фестиваль\Вода\Ч.море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25" y="2714625"/>
            <a:ext cx="4071938" cy="2714625"/>
          </a:xfrm>
          <a:ln w="57150">
            <a:solidFill>
              <a:srgbClr val="595959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23900"/>
          </a:xfrm>
        </p:spPr>
        <p:txBody>
          <a:bodyPr/>
          <a:lstStyle/>
          <a:p>
            <a:pPr algn="ctr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«Голубые  глаза  планеты»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50" y="1928813"/>
            <a:ext cx="4500563" cy="1071562"/>
          </a:xfrm>
        </p:spPr>
        <p:txBody>
          <a:bodyPr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Озеро  Байкал-</a:t>
            </a:r>
            <a:r>
              <a:rPr lang="ru-RU" smtClean="0"/>
              <a:t> Это самое глубокое и чистое озеро.</a:t>
            </a:r>
          </a:p>
          <a:p>
            <a:pPr algn="ctr"/>
            <a:r>
              <a:rPr lang="ru-RU" smtClean="0"/>
              <a:t>Оно внесено в список Всемирного наследия.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1266" name="Picture 2" descr="F:\Лена\На фестиваль\Вода\Байкал карт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3286125"/>
            <a:ext cx="3714750" cy="3429000"/>
          </a:xfrm>
          <a:ln w="57150">
            <a:solidFill>
              <a:srgbClr val="7F7F7F"/>
            </a:solidFill>
          </a:ln>
        </p:spPr>
      </p:pic>
      <p:pic>
        <p:nvPicPr>
          <p:cNvPr id="11267" name="Picture 3" descr="F:\Лена\На фестиваль\Вода\Байк.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 rot="993119">
            <a:off x="4754563" y="2012950"/>
            <a:ext cx="4041775" cy="3032125"/>
          </a:xfrm>
          <a:ln w="57150">
            <a:solidFill>
              <a:srgbClr val="7F7F7F"/>
            </a:solidFill>
          </a:ln>
        </p:spPr>
      </p:pic>
      <p:pic>
        <p:nvPicPr>
          <p:cNvPr id="9" name="Picture 3" descr="F:\Лена\На фестиваль\Вода\Байк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2475" y="4429125"/>
            <a:ext cx="4041775" cy="2286000"/>
          </a:xfrm>
          <a:prstGeom prst="rect">
            <a:avLst/>
          </a:prstGeom>
          <a:noFill/>
          <a:ln w="57150">
            <a:solidFill>
              <a:srgbClr val="7F7F7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63"/>
            <a:ext cx="7772400" cy="52149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42938"/>
            <a:ext cx="9144000" cy="1143000"/>
          </a:xfrm>
        </p:spPr>
        <p:txBody>
          <a:bodyPr/>
          <a:lstStyle/>
          <a:p>
            <a:pPr marR="0" algn="ctr"/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Моря, озера и реки России</a:t>
            </a:r>
          </a:p>
        </p:txBody>
      </p:sp>
      <p:pic>
        <p:nvPicPr>
          <p:cNvPr id="7" name="Picture 2" descr="F:\Лена\На фестиваль\Вода\f_18054985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2875" y="1571625"/>
            <a:ext cx="8858250" cy="5143500"/>
          </a:xfrm>
          <a:prstGeom prst="rect">
            <a:avLst/>
          </a:prstGeom>
          <a:noFill/>
          <a:ln w="57150">
            <a:solidFill>
              <a:schemeClr val="bg2">
                <a:lumMod val="40000"/>
                <a:lumOff val="60000"/>
              </a:schemeClr>
            </a:solidFill>
          </a:ln>
        </p:spPr>
      </p:pic>
      <p:pic>
        <p:nvPicPr>
          <p:cNvPr id="9" name="Picture 2" descr="F:\Лена\На фестиваль\Вода\f_1805498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1571625"/>
            <a:ext cx="3563938" cy="2286000"/>
          </a:xfrm>
          <a:prstGeom prst="rect">
            <a:avLst/>
          </a:prstGeom>
          <a:noFill/>
          <a:ln w="38100">
            <a:solidFill>
              <a:srgbClr val="7F7F7F"/>
            </a:solidFill>
            <a:miter lim="800000"/>
            <a:headEnd/>
            <a:tailEnd/>
          </a:ln>
        </p:spPr>
      </p:pic>
      <p:pic>
        <p:nvPicPr>
          <p:cNvPr id="10" name="Picture 2" descr="F:\Лена\На фестиваль\Вода\f_18054985[1]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2875" y="4214813"/>
            <a:ext cx="3643313" cy="2500312"/>
          </a:xfrm>
          <a:prstGeom prst="rect">
            <a:avLst/>
          </a:prstGeom>
          <a:noFill/>
          <a:ln w="38100">
            <a:solidFill>
              <a:schemeClr val="bg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63"/>
          </a:xfrm>
        </p:spPr>
        <p:txBody>
          <a:bodyPr/>
          <a:lstStyle/>
          <a:p>
            <a:pPr algn="ctr"/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Крупнейшие  озера  Европы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4040188" cy="714375"/>
          </a:xfrm>
        </p:spPr>
        <p:txBody>
          <a:bodyPr/>
          <a:lstStyle/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Ладожское  озеро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428750"/>
            <a:ext cx="4041775" cy="714375"/>
          </a:xfrm>
        </p:spPr>
        <p:txBody>
          <a:bodyPr/>
          <a:lstStyle/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Онежское озеро</a:t>
            </a:r>
          </a:p>
        </p:txBody>
      </p:sp>
      <p:pic>
        <p:nvPicPr>
          <p:cNvPr id="12290" name="Picture 2" descr="F:\Лена\На фестиваль\Вода\ladoga[1]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000250"/>
            <a:ext cx="3328988" cy="2214563"/>
          </a:xfrm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291" name="Picture 3" descr="F:\Лена\На фестиваль\Вода\mapOnega[1]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29250" y="2000250"/>
            <a:ext cx="3214688" cy="2143125"/>
          </a:xfrm>
          <a:ln w="38100">
            <a:solidFill>
              <a:srgbClr val="7F7F7F"/>
            </a:solidFill>
          </a:ln>
        </p:spPr>
      </p:pic>
      <p:pic>
        <p:nvPicPr>
          <p:cNvPr id="9" name="Picture 2" descr="F:\Лена\На фестиваль\Вода\ladoga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3929063"/>
            <a:ext cx="364331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F:\Лена\На фестиваль\Вода\mapOnega[1]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3929063"/>
            <a:ext cx="3357563" cy="2928937"/>
          </a:xfrm>
          <a:prstGeom prst="rect">
            <a:avLst/>
          </a:prstGeom>
          <a:noFill/>
          <a:ln w="57150">
            <a:solidFill>
              <a:srgbClr val="7F7F7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75" y="642938"/>
            <a:ext cx="4429125" cy="2928937"/>
          </a:xfrm>
        </p:spPr>
        <p:txBody>
          <a:bodyPr/>
          <a:lstStyle/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Чудское  озеро</a:t>
            </a:r>
          </a:p>
          <a:p>
            <a:pPr algn="ctr"/>
            <a:r>
              <a:rPr lang="ru-RU" sz="2000" smtClean="0"/>
              <a:t>Во время Великой отечественной войны оно было дорогой жизни. На этом озере произошло  и другое историческое событие- сражение дружины А.Невского с немецкими рыцарями, Ледовое побоище.</a:t>
            </a:r>
          </a:p>
          <a:p>
            <a:pPr algn="ctr"/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3314" name="Picture 2" descr="F:\Лена\На фестиваль\Вода\008-1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3571875"/>
            <a:ext cx="2428875" cy="2789238"/>
          </a:xfrm>
        </p:spPr>
      </p:pic>
      <p:pic>
        <p:nvPicPr>
          <p:cNvPr id="9" name="Picture 3" descr="F:\Лена\На фестиваль\Вода\чудск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571500"/>
            <a:ext cx="404177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F:\Лена\На фестиваль\Вода\чудское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929063" y="3786188"/>
            <a:ext cx="4786312" cy="2643187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3799" name="Содержимое 10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6513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8" y="704850"/>
            <a:ext cx="5214937" cy="6524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Каспийское  озеро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4819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4338" name="Picture 2" descr="F:\Лена\На фестиваль\Вода\Каспий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071563"/>
            <a:ext cx="3500437" cy="3632200"/>
          </a:xfrm>
          <a:ln w="57150">
            <a:solidFill>
              <a:srgbClr val="7F7F7F"/>
            </a:solidFill>
          </a:ln>
        </p:spPr>
      </p:pic>
      <p:pic>
        <p:nvPicPr>
          <p:cNvPr id="14339" name="Picture 3" descr="F:\Лена\На фестиваль\Вода\Касп.м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14625" y="3714750"/>
            <a:ext cx="4041775" cy="3032125"/>
          </a:xfrm>
          <a:ln w="571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Picture 3" descr="F:\Лена\На фестиваль\Вода\Касп.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1428750"/>
            <a:ext cx="4041775" cy="3030538"/>
          </a:xfrm>
          <a:prstGeom prst="rect">
            <a:avLst/>
          </a:prstGeom>
          <a:noFill/>
          <a:ln w="57150">
            <a:solidFill>
              <a:srgbClr val="7F7F7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143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857250"/>
            <a:ext cx="4786313" cy="1785938"/>
          </a:xfrm>
        </p:spPr>
        <p:txBody>
          <a:bodyPr/>
          <a:lstStyle/>
          <a:p>
            <a:pPr algn="ctr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Какое  озеро  самое  большое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( вставьте правильно букву в слова)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401050" cy="460375"/>
          </a:xfrm>
        </p:spPr>
        <p:txBody>
          <a:bodyPr/>
          <a:lstStyle/>
          <a:p>
            <a:pPr algn="ctr"/>
            <a:r>
              <a:rPr 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б…льшие         …зёра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2428875"/>
            <a:ext cx="3927475" cy="642938"/>
          </a:xfrm>
        </p:spPr>
        <p:txBody>
          <a:bodyPr/>
          <a:lstStyle/>
          <a:p>
            <a:pPr algn="ctr"/>
            <a:r>
              <a:rPr lang="ru-RU" sz="35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о-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 Каспийское</a:t>
            </a:r>
          </a:p>
        </p:txBody>
      </p:sp>
      <p:pic>
        <p:nvPicPr>
          <p:cNvPr id="7" name="Содержимое 6" descr="C-Л океан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2782888"/>
            <a:ext cx="4040188" cy="2693987"/>
          </a:xfrm>
          <a:ln w="57150">
            <a:solidFill>
              <a:srgbClr val="7F7F7F"/>
            </a:solidFill>
          </a:ln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85750" y="5643563"/>
            <a:ext cx="4071938" cy="1000125"/>
          </a:xfrm>
        </p:spPr>
        <p:txBody>
          <a:bodyPr>
            <a:no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-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Байкал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6" descr="C-Л океа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327400"/>
            <a:ext cx="3987800" cy="2989263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25"/>
            <a:ext cx="6900863" cy="785813"/>
          </a:xfrm>
        </p:spPr>
        <p:txBody>
          <a:bodyPr/>
          <a:lstStyle/>
          <a:p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Каспийское  озеро- море</a:t>
            </a:r>
          </a:p>
        </p:txBody>
      </p:sp>
      <p:pic>
        <p:nvPicPr>
          <p:cNvPr id="4" name="Содержимое 6" descr="C-Л океа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25" y="2122488"/>
            <a:ext cx="6683375" cy="4327525"/>
          </a:xfrm>
          <a:ln w="57150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0" y="704850"/>
            <a:ext cx="4400550" cy="2938463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rgbClr val="C00000"/>
                </a:solidFill>
              </a:rPr>
              <a:t>Загадка</a:t>
            </a:r>
            <a:r>
              <a:rPr lang="ru-RU" sz="3200" b="1" smtClean="0"/>
              <a:t> </a:t>
            </a:r>
            <a:br>
              <a:rPr lang="ru-RU" sz="3200" b="1" smtClean="0"/>
            </a:br>
            <a:r>
              <a:rPr lang="ru-RU" sz="3200" b="1" smtClean="0"/>
              <a:t>« Летом бежит, зимой спит, весна настала- опять побежала» </a:t>
            </a:r>
            <a:br>
              <a:rPr lang="ru-RU" sz="3200" b="1" smtClean="0"/>
            </a:br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429125"/>
            <a:ext cx="4040188" cy="2286000"/>
          </a:xfrm>
        </p:spPr>
        <p:txBody>
          <a:bodyPr/>
          <a:lstStyle/>
          <a:p>
            <a:pPr algn="ctr"/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Р Е К А</a:t>
            </a:r>
          </a:p>
        </p:txBody>
      </p:sp>
      <p:sp>
        <p:nvSpPr>
          <p:cNvPr id="37891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2" name="Picture 2" descr="F:\Лена\На фестиваль\Вода\Лена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000125"/>
            <a:ext cx="4040187" cy="3030538"/>
          </a:xfrm>
          <a:ln w="57150">
            <a:solidFill>
              <a:srgbClr val="7F7F7F"/>
            </a:solidFill>
          </a:ln>
        </p:spPr>
      </p:pic>
      <p:pic>
        <p:nvPicPr>
          <p:cNvPr id="15363" name="Picture 3" descr="F:\Лена\На фестиваль\Вода\Урал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7688" y="3714750"/>
            <a:ext cx="4572000" cy="2979738"/>
          </a:xfrm>
          <a:ln w="57150">
            <a:solidFill>
              <a:srgbClr val="7F7F7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223963"/>
          </a:xfrm>
        </p:spPr>
        <p:txBody>
          <a:bodyPr/>
          <a:lstStyle/>
          <a:p>
            <a:pPr algn="ctr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Реки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Восточно-Европейской равнины</a:t>
            </a:r>
          </a:p>
        </p:txBody>
      </p:sp>
      <p:sp>
        <p:nvSpPr>
          <p:cNvPr id="38914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214688" y="2143125"/>
            <a:ext cx="5929312" cy="2357438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Волга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Двина</a:t>
            </a:r>
          </a:p>
          <a:p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                                       Печора</a:t>
            </a:r>
          </a:p>
        </p:txBody>
      </p:sp>
      <p:pic>
        <p:nvPicPr>
          <p:cNvPr id="16386" name="Picture 2" descr="F:\Лена\На фестиваль\Вода\Волга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571625"/>
            <a:ext cx="3000375" cy="2286000"/>
          </a:xfrm>
          <a:ln w="571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6388" name="Picture 4" descr="F:\Лена\На фестиваль\Вода\Двин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0" y="4500563"/>
            <a:ext cx="3214688" cy="2151062"/>
          </a:xfrm>
          <a:ln w="57150">
            <a:solidFill>
              <a:srgbClr val="7F7F7F"/>
            </a:solidFill>
          </a:ln>
        </p:spPr>
      </p:pic>
      <p:pic>
        <p:nvPicPr>
          <p:cNvPr id="11" name="Picture 4" descr="F:\Лена\На фестиваль\Вода\Дви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3214688"/>
            <a:ext cx="3357563" cy="22860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163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75" y="3500438"/>
            <a:ext cx="2000250" cy="2857500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Дон </a:t>
            </a:r>
          </a:p>
          <a:p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Урал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7429500" y="714375"/>
            <a:ext cx="1714500" cy="34290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Кама</a:t>
            </a:r>
          </a:p>
          <a:p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Ока</a:t>
            </a:r>
          </a:p>
        </p:txBody>
      </p:sp>
      <p:pic>
        <p:nvPicPr>
          <p:cNvPr id="17410" name="Picture 2" descr="F:\Лена\На фестиваль\Вода\Дон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000125"/>
            <a:ext cx="3500437" cy="2643188"/>
          </a:xfrm>
          <a:ln w="57150">
            <a:solidFill>
              <a:srgbClr val="115964"/>
            </a:solidFill>
          </a:ln>
        </p:spPr>
      </p:pic>
      <p:pic>
        <p:nvPicPr>
          <p:cNvPr id="8" name="Picture 2" descr="F:\Лена\На фестиваль\Вода\Дон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28813" y="3857625"/>
            <a:ext cx="3214687" cy="2681288"/>
          </a:xfrm>
          <a:ln w="57150">
            <a:solidFill>
              <a:srgbClr val="C00000"/>
            </a:solidFill>
          </a:ln>
        </p:spPr>
      </p:pic>
      <p:pic>
        <p:nvPicPr>
          <p:cNvPr id="10" name="Picture 2" descr="F:\Лена\На фестиваль\Вода\До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5" y="1000125"/>
            <a:ext cx="3214688" cy="2643188"/>
          </a:xfrm>
          <a:prstGeom prst="rect">
            <a:avLst/>
          </a:prstGeom>
          <a:noFill/>
          <a:ln w="57150">
            <a:solidFill>
              <a:srgbClr val="7F7F7F"/>
            </a:solidFill>
            <a:miter lim="800000"/>
            <a:headEnd/>
            <a:tailEnd/>
          </a:ln>
        </p:spPr>
      </p:pic>
      <p:pic>
        <p:nvPicPr>
          <p:cNvPr id="11" name="Picture 2" descr="F:\Лена\На фестиваль\Вода\До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88" y="3857625"/>
            <a:ext cx="3500437" cy="2714625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223963"/>
          </a:xfrm>
        </p:spPr>
        <p:txBody>
          <a:bodyPr/>
          <a:lstStyle/>
          <a:p>
            <a:pPr algn="ctr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Реки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Западно – Сибирской равнины</a:t>
            </a:r>
          </a:p>
        </p:txBody>
      </p:sp>
      <p:sp>
        <p:nvSpPr>
          <p:cNvPr id="40962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214688" y="2143125"/>
            <a:ext cx="5929312" cy="2357438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Обь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Енисей</a:t>
            </a:r>
          </a:p>
          <a:p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                                       Иртыш</a:t>
            </a:r>
          </a:p>
        </p:txBody>
      </p:sp>
      <p:pic>
        <p:nvPicPr>
          <p:cNvPr id="16386" name="Picture 2" descr="F:\Лена\На фестиваль\Вода\Волга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589088"/>
            <a:ext cx="3000375" cy="2251075"/>
          </a:xfrm>
          <a:ln w="57150">
            <a:solidFill>
              <a:srgbClr val="7F7F7F"/>
            </a:solidFill>
          </a:ln>
        </p:spPr>
      </p:pic>
      <p:pic>
        <p:nvPicPr>
          <p:cNvPr id="16388" name="Picture 4" descr="F:\Лена\На фестиваль\Вода\Двин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29313" y="4500563"/>
            <a:ext cx="3000375" cy="2151062"/>
          </a:xfrm>
          <a:ln w="57150">
            <a:solidFill>
              <a:srgbClr val="7F7F7F"/>
            </a:solidFill>
          </a:ln>
        </p:spPr>
      </p:pic>
      <p:pic>
        <p:nvPicPr>
          <p:cNvPr id="11" name="Picture 4" descr="F:\Лена\На фестиваль\Вода\Дви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1488" y="3214688"/>
            <a:ext cx="3049587" cy="22860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163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38213"/>
          </a:xfrm>
        </p:spPr>
        <p:txBody>
          <a:bodyPr/>
          <a:lstStyle/>
          <a:p>
            <a:pPr algn="ctr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Реки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Средне – Сибирского плоскогорья</a:t>
            </a:r>
          </a:p>
        </p:txBody>
      </p:sp>
      <p:sp>
        <p:nvSpPr>
          <p:cNvPr id="41986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214688" y="2143125"/>
            <a:ext cx="5929312" cy="2357438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Лена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Амур</a:t>
            </a:r>
          </a:p>
          <a:p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                                       Ангара</a:t>
            </a:r>
          </a:p>
        </p:txBody>
      </p:sp>
      <p:pic>
        <p:nvPicPr>
          <p:cNvPr id="16386" name="Picture 2" descr="F:\Лена\На фестиваль\Вода\Волга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2106613"/>
            <a:ext cx="3000375" cy="2001837"/>
          </a:xfrm>
          <a:ln w="57150">
            <a:solidFill>
              <a:srgbClr val="7F7F7F"/>
            </a:solidFill>
          </a:ln>
        </p:spPr>
      </p:pic>
      <p:pic>
        <p:nvPicPr>
          <p:cNvPr id="16388" name="Picture 4" descr="F:\Лена\На фестиваль\Вода\Двин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89625" y="4500563"/>
            <a:ext cx="2867025" cy="2151062"/>
          </a:xfrm>
          <a:ln w="57150">
            <a:solidFill>
              <a:srgbClr val="7F7F7F"/>
            </a:solidFill>
          </a:ln>
        </p:spPr>
      </p:pic>
      <p:pic>
        <p:nvPicPr>
          <p:cNvPr id="11" name="Picture 4" descr="F:\Лена\На фестиваль\Вода\Дви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1488" y="3214688"/>
            <a:ext cx="3049587" cy="22860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163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500063"/>
            <a:ext cx="3071813" cy="3000375"/>
          </a:xfrm>
        </p:spPr>
        <p:txBody>
          <a:bodyPr/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Как называются самые большие водоемы?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571625" y="5143500"/>
            <a:ext cx="3962400" cy="857250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ru-RU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ОКЕАНЫ</a:t>
            </a:r>
          </a:p>
        </p:txBody>
      </p:sp>
      <p:pic>
        <p:nvPicPr>
          <p:cNvPr id="2050" name="Picture 2" descr="F:\Лена\На фестиваль\Вода\f_18054985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420000">
            <a:off x="3527425" y="520700"/>
            <a:ext cx="5275263" cy="4652963"/>
          </a:xfrm>
          <a:noFill/>
          <a:ln w="57150">
            <a:solidFill>
              <a:srgbClr val="7F7F7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1285875"/>
          </a:xfrm>
        </p:spPr>
        <p:txBody>
          <a:bodyPr/>
          <a:lstStyle/>
          <a:p>
            <a:pPr algn="ctr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Дальневосточный Морской заповедник</a:t>
            </a:r>
            <a:br>
              <a:rPr lang="ru-RU" sz="4000" b="1" smtClean="0">
                <a:latin typeface="Times New Roman" pitchFamily="18" charset="0"/>
                <a:cs typeface="Times New Roman" pitchFamily="18" charset="0"/>
              </a:rPr>
            </a:br>
            <a:endParaRPr lang="ru-RU" sz="40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0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3011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7" name="Picture 9" descr="showimage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571625"/>
            <a:ext cx="4214813" cy="2643188"/>
          </a:xfrm>
          <a:ln w="57150">
            <a:solidFill>
              <a:srgbClr val="7F7F7F"/>
            </a:solidFill>
          </a:ln>
        </p:spPr>
      </p:pic>
      <p:pic>
        <p:nvPicPr>
          <p:cNvPr id="9" name="Picture 8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571625"/>
            <a:ext cx="4071938" cy="2643188"/>
          </a:xfrm>
          <a:prstGeom prst="rect">
            <a:avLst/>
          </a:prstGeom>
          <a:noFill/>
          <a:ln w="57150">
            <a:solidFill>
              <a:srgbClr val="7F7F7F"/>
            </a:solidFill>
            <a:miter lim="800000"/>
            <a:headEnd/>
            <a:tailEnd/>
          </a:ln>
        </p:spPr>
      </p:pic>
      <p:pic>
        <p:nvPicPr>
          <p:cNvPr id="10" name="Picture 7" descr="showimage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85875" y="4357688"/>
            <a:ext cx="6429375" cy="2387600"/>
          </a:xfrm>
          <a:ln w="57150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23900"/>
          </a:xfrm>
        </p:spPr>
        <p:txBody>
          <a:bodyPr/>
          <a:lstStyle/>
          <a:p>
            <a:pPr algn="ctr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и его обитатели</a:t>
            </a:r>
          </a:p>
        </p:txBody>
      </p:sp>
      <p:pic>
        <p:nvPicPr>
          <p:cNvPr id="5" name="Picture 2" descr="ДАЛЬНЕВОСТОЧНЫЙ МОРСКОЙ заповедник - краб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428750"/>
            <a:ext cx="3143250" cy="2286000"/>
          </a:xfrm>
          <a:ln w="38100">
            <a:solidFill>
              <a:schemeClr val="tx2"/>
            </a:solidFill>
          </a:ln>
        </p:spPr>
      </p:pic>
      <p:pic>
        <p:nvPicPr>
          <p:cNvPr id="6" name="Picture 4" descr="ДАЛЬНЕВОСТОЧНЫЙ МОРСКОЙ заповедник - малый полосат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429125"/>
            <a:ext cx="3857625" cy="214312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" name="Picture 3" descr="ДАЛЬНЕВОСТОЧНЫЙ МОРСКОЙ заповедник - моло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57813" y="1428750"/>
            <a:ext cx="3429000" cy="2143125"/>
          </a:xfrm>
          <a:ln w="38100">
            <a:solidFill>
              <a:schemeClr val="tx2"/>
            </a:solidFill>
          </a:ln>
        </p:spPr>
      </p:pic>
      <p:pic>
        <p:nvPicPr>
          <p:cNvPr id="8" name="Picture 5" descr="ДАЛЬНЕВОСТОЧНЫЙ МОРСКОЙ заповедник - большой плоскохвос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3" y="4429125"/>
            <a:ext cx="3887787" cy="21463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9" name="Picture 2" descr="74ec22546cf236386e7e356a128a4ce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75" y="3000375"/>
            <a:ext cx="3586163" cy="2357438"/>
          </a:xfrm>
          <a:prstGeom prst="rect">
            <a:avLst/>
          </a:prstGeom>
          <a:noFill/>
          <a:ln w="38100">
            <a:solidFill>
              <a:srgbClr val="7F7F7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8643938" cy="714375"/>
          </a:xfrm>
        </p:spPr>
        <p:txBody>
          <a:bodyPr/>
          <a:lstStyle/>
          <a:p>
            <a:pPr algn="ctr"/>
            <a:r>
              <a:rPr lang="ru-RU" sz="4000" i="1" smtClean="0">
                <a:latin typeface="Times New Roman" pitchFamily="18" charset="0"/>
                <a:cs typeface="Times New Roman" pitchFamily="18" charset="0"/>
              </a:rPr>
              <a:t>В и к т о р и н 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42875" y="2000250"/>
            <a:ext cx="4357688" cy="3214688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Назовите океаны, омывающие Россию.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Назовите моря Тихого океана.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Назовите моря Северного- Ледовитого океана.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Назовите моря Атлантического океана.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Какие самые крупные озера страны запомнили?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Назовите крупные реки Восточно-Европейской равнины.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Назовите крупные реки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Западно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- Сибирской равнины.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Назовите крупные реки Средне- Сибирского плоскогорья. 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Вода какого озера самая чистая?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Какое озеро имеет соленую воду?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endParaRPr lang="ru-RU" dirty="0"/>
          </a:p>
        </p:txBody>
      </p:sp>
      <p:pic>
        <p:nvPicPr>
          <p:cNvPr id="5" name="Picture 7" descr="34255_1024_768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420000">
            <a:off x="4024313" y="1330325"/>
            <a:ext cx="4813300" cy="4537075"/>
          </a:xfrm>
          <a:noFill/>
          <a:ln w="38100">
            <a:solidFill>
              <a:srgbClr val="7F7F7F"/>
            </a:solidFill>
            <a:miter lim="800000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214938"/>
            <a:ext cx="6677025" cy="1000125"/>
          </a:xfrm>
        </p:spPr>
        <p:txBody>
          <a:bodyPr/>
          <a:lstStyle/>
          <a:p>
            <a:pPr algn="ctr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Спасибо  за   урок.</a:t>
            </a:r>
          </a:p>
        </p:txBody>
      </p:sp>
      <p:grpSp>
        <p:nvGrpSpPr>
          <p:cNvPr id="3" name="Текст 2"/>
          <p:cNvGrpSpPr>
            <a:grpSpLocks noGrp="1"/>
          </p:cNvGrpSpPr>
          <p:nvPr/>
        </p:nvGrpSpPr>
        <p:grpSpPr bwMode="auto">
          <a:xfrm>
            <a:off x="66675" y="1431925"/>
            <a:ext cx="3359150" cy="3822700"/>
            <a:chOff x="42" y="902"/>
            <a:chExt cx="2116" cy="2408"/>
          </a:xfrm>
        </p:grpSpPr>
        <p:pic>
          <p:nvPicPr>
            <p:cNvPr id="46082" name="Текст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" y="902"/>
              <a:ext cx="2116" cy="2408"/>
            </a:xfrm>
            <a:prstGeom prst="rect">
              <a:avLst/>
            </a:prstGeom>
            <a:noFill/>
          </p:spPr>
        </p:pic>
        <p:sp>
          <p:nvSpPr>
            <p:cNvPr id="46083" name="Text Box 3"/>
            <p:cNvSpPr txBox="1">
              <a:spLocks noChangeArrowheads="1"/>
            </p:cNvSpPr>
            <p:nvPr/>
          </p:nvSpPr>
          <p:spPr bwMode="auto">
            <a:xfrm>
              <a:off x="90" y="945"/>
              <a:ext cx="2025" cy="2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008" rIns="45720"/>
            <a:lstStyle/>
            <a:p>
              <a:pPr algn="ctr">
                <a:spcBef>
                  <a:spcPts val="250"/>
                </a:spcBef>
                <a:buClr>
                  <a:srgbClr val="0BD0D9"/>
                </a:buClr>
                <a:buSzPct val="95000"/>
              </a:pPr>
              <a:r>
                <a:rPr lang="ru-RU" sz="2000">
                  <a:solidFill>
                    <a:srgbClr val="02303E"/>
                  </a:solidFill>
                  <a:latin typeface="Times New Roman" pitchFamily="18" charset="0"/>
                  <a:cs typeface="Times New Roman" pitchFamily="18" charset="0"/>
                </a:rPr>
                <a:t>Колышется даль голубая,</a:t>
              </a:r>
            </a:p>
            <a:p>
              <a:pPr algn="ctr">
                <a:spcBef>
                  <a:spcPts val="250"/>
                </a:spcBef>
                <a:buClr>
                  <a:srgbClr val="0BD0D9"/>
                </a:buClr>
                <a:buSzPct val="95000"/>
              </a:pPr>
              <a:r>
                <a:rPr lang="ru-RU" sz="2000">
                  <a:solidFill>
                    <a:srgbClr val="02303E"/>
                  </a:solidFill>
                  <a:latin typeface="Times New Roman" pitchFamily="18" charset="0"/>
                  <a:cs typeface="Times New Roman" pitchFamily="18" charset="0"/>
                </a:rPr>
                <a:t>Не видно нигде берегов…</a:t>
              </a:r>
            </a:p>
            <a:p>
              <a:pPr algn="ctr">
                <a:spcBef>
                  <a:spcPts val="250"/>
                </a:spcBef>
                <a:buClr>
                  <a:srgbClr val="0BD0D9"/>
                </a:buClr>
                <a:buSzPct val="95000"/>
              </a:pPr>
              <a:r>
                <a:rPr lang="ru-RU" sz="2000">
                  <a:solidFill>
                    <a:srgbClr val="02303E"/>
                  </a:solidFill>
                  <a:latin typeface="Times New Roman" pitchFamily="18" charset="0"/>
                  <a:cs typeface="Times New Roman" pitchFamily="18" charset="0"/>
                </a:rPr>
                <a:t>Мы с детства о море мечтаем</a:t>
              </a:r>
            </a:p>
            <a:p>
              <a:pPr algn="ctr">
                <a:spcBef>
                  <a:spcPts val="250"/>
                </a:spcBef>
                <a:buClr>
                  <a:srgbClr val="0BD0D9"/>
                </a:buClr>
                <a:buSzPct val="95000"/>
              </a:pPr>
              <a:r>
                <a:rPr lang="ru-RU" sz="2000">
                  <a:solidFill>
                    <a:srgbClr val="02303E"/>
                  </a:solidFill>
                  <a:latin typeface="Times New Roman" pitchFamily="18" charset="0"/>
                  <a:cs typeface="Times New Roman" pitchFamily="18" charset="0"/>
                </a:rPr>
                <a:t>О дальних огнях маяков.</a:t>
              </a:r>
            </a:p>
            <a:p>
              <a:pPr algn="ctr">
                <a:spcBef>
                  <a:spcPts val="250"/>
                </a:spcBef>
                <a:buClr>
                  <a:srgbClr val="0BD0D9"/>
                </a:buClr>
                <a:buSzPct val="95000"/>
              </a:pPr>
              <a:r>
                <a:rPr lang="ru-RU" sz="2000">
                  <a:solidFill>
                    <a:srgbClr val="02303E"/>
                  </a:solidFill>
                  <a:latin typeface="Times New Roman" pitchFamily="18" charset="0"/>
                  <a:cs typeface="Times New Roman" pitchFamily="18" charset="0"/>
                </a:rPr>
                <a:t>Летят белокрылые чайки – </a:t>
              </a:r>
            </a:p>
            <a:p>
              <a:pPr algn="ctr">
                <a:spcBef>
                  <a:spcPts val="250"/>
                </a:spcBef>
                <a:buClr>
                  <a:srgbClr val="0BD0D9"/>
                </a:buClr>
                <a:buSzPct val="95000"/>
              </a:pPr>
              <a:r>
                <a:rPr lang="ru-RU" sz="2000">
                  <a:solidFill>
                    <a:srgbClr val="02303E"/>
                  </a:solidFill>
                  <a:latin typeface="Times New Roman" pitchFamily="18" charset="0"/>
                  <a:cs typeface="Times New Roman" pitchFamily="18" charset="0"/>
                </a:rPr>
                <a:t>Привет от родимой земли</a:t>
              </a:r>
            </a:p>
            <a:p>
              <a:pPr algn="ctr">
                <a:spcBef>
                  <a:spcPts val="250"/>
                </a:spcBef>
                <a:buClr>
                  <a:srgbClr val="0BD0D9"/>
                </a:buClr>
                <a:buSzPct val="95000"/>
              </a:pPr>
              <a:r>
                <a:rPr lang="ru-RU" sz="2000">
                  <a:solidFill>
                    <a:srgbClr val="02303E"/>
                  </a:solidFill>
                  <a:latin typeface="Times New Roman" pitchFamily="18" charset="0"/>
                  <a:cs typeface="Times New Roman" pitchFamily="18" charset="0"/>
                </a:rPr>
                <a:t>И ночью, и днём</a:t>
              </a:r>
            </a:p>
            <a:p>
              <a:pPr algn="ctr">
                <a:spcBef>
                  <a:spcPts val="250"/>
                </a:spcBef>
                <a:buClr>
                  <a:srgbClr val="0BD0D9"/>
                </a:buClr>
                <a:buSzPct val="95000"/>
              </a:pPr>
              <a:r>
                <a:rPr lang="ru-RU" sz="2000">
                  <a:solidFill>
                    <a:srgbClr val="02303E"/>
                  </a:solidFill>
                  <a:latin typeface="Times New Roman" pitchFamily="18" charset="0"/>
                  <a:cs typeface="Times New Roman" pitchFamily="18" charset="0"/>
                </a:rPr>
                <a:t>В просторе морском</a:t>
              </a:r>
            </a:p>
            <a:p>
              <a:pPr algn="ctr">
                <a:spcBef>
                  <a:spcPts val="250"/>
                </a:spcBef>
                <a:buClr>
                  <a:srgbClr val="0BD0D9"/>
                </a:buClr>
                <a:buSzPct val="95000"/>
              </a:pPr>
              <a:r>
                <a:rPr lang="ru-RU" sz="2000">
                  <a:solidFill>
                    <a:srgbClr val="02303E"/>
                  </a:solidFill>
                  <a:latin typeface="Times New Roman" pitchFamily="18" charset="0"/>
                  <a:cs typeface="Times New Roman" pitchFamily="18" charset="0"/>
                </a:rPr>
                <a:t>Стальные идут корабли.</a:t>
              </a:r>
            </a:p>
            <a:p>
              <a:pPr>
                <a:spcBef>
                  <a:spcPts val="250"/>
                </a:spcBef>
                <a:buClr>
                  <a:srgbClr val="0BD0D9"/>
                </a:buClr>
                <a:buSzPct val="95000"/>
              </a:pPr>
              <a:endParaRPr lang="ru-RU" sz="1300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  <p:pic>
        <p:nvPicPr>
          <p:cNvPr id="5" name="Picture 4" descr="u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420000">
            <a:off x="3486150" y="1200150"/>
            <a:ext cx="4618038" cy="3930650"/>
          </a:xfrm>
          <a:noFill/>
          <a:ln w="57150">
            <a:solidFill>
              <a:srgbClr val="7F7F7F"/>
            </a:solidFill>
            <a:miter lim="800000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642938"/>
            <a:ext cx="4786313" cy="1857375"/>
          </a:xfrm>
        </p:spPr>
        <p:txBody>
          <a:bodyPr/>
          <a:lstStyle/>
          <a:p>
            <a:pPr algn="ctr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Какой  океан  самый  маленький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( вставьте правильно букву в слова)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401050" cy="460375"/>
          </a:xfrm>
        </p:spPr>
        <p:txBody>
          <a:bodyPr/>
          <a:lstStyle/>
          <a:p>
            <a:pPr algn="ctr"/>
            <a:r>
              <a:rPr 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в…да         …строва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2428875"/>
            <a:ext cx="3927475" cy="642938"/>
          </a:xfrm>
        </p:spPr>
        <p:txBody>
          <a:bodyPr/>
          <a:lstStyle/>
          <a:p>
            <a:pPr algn="ctr"/>
            <a:r>
              <a:rPr lang="ru-RU" sz="35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а-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 Атлантический океан</a:t>
            </a:r>
          </a:p>
        </p:txBody>
      </p:sp>
      <p:pic>
        <p:nvPicPr>
          <p:cNvPr id="7" name="Содержимое 6" descr="C-Л океан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5750" y="2500313"/>
            <a:ext cx="4040188" cy="3259137"/>
          </a:xfrm>
          <a:ln w="571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85750" y="5643563"/>
            <a:ext cx="4071938" cy="1000125"/>
          </a:xfrm>
        </p:spPr>
        <p:txBody>
          <a:bodyPr>
            <a:no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Северный-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едовитый океан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6" descr="C-Л океан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143250"/>
            <a:ext cx="3987800" cy="3357563"/>
          </a:xfrm>
          <a:prstGeom prst="rect">
            <a:avLst/>
          </a:prstGeom>
          <a:noFill/>
          <a:ln w="57150">
            <a:solidFill>
              <a:srgbClr val="7F7F7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25"/>
            <a:ext cx="6900863" cy="785813"/>
          </a:xfrm>
        </p:spPr>
        <p:txBody>
          <a:bodyPr/>
          <a:lstStyle/>
          <a:p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Северный- Ледовитый океан</a:t>
            </a:r>
          </a:p>
        </p:txBody>
      </p:sp>
      <p:pic>
        <p:nvPicPr>
          <p:cNvPr id="4" name="Содержимое 6" descr="C-Л океа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2625" y="2122488"/>
            <a:ext cx="6834188" cy="4327525"/>
          </a:xfrm>
          <a:ln w="57150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642938"/>
            <a:ext cx="4786313" cy="1857375"/>
          </a:xfrm>
        </p:spPr>
        <p:txBody>
          <a:bodyPr/>
          <a:lstStyle/>
          <a:p>
            <a:pPr algn="ctr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Какой  океан  самый  глубокий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( вставьте правильно букву в слова)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401050" cy="460375"/>
          </a:xfrm>
        </p:spPr>
        <p:txBody>
          <a:bodyPr/>
          <a:lstStyle/>
          <a:p>
            <a:pPr algn="ctr"/>
            <a:r>
              <a:rPr 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карт…         на планет…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2500313"/>
            <a:ext cx="3927475" cy="571500"/>
          </a:xfrm>
        </p:spPr>
        <p:txBody>
          <a:bodyPr/>
          <a:lstStyle/>
          <a:p>
            <a:pPr algn="ctr"/>
            <a:r>
              <a:rPr lang="ru-RU" sz="35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 Тихий океан</a:t>
            </a:r>
          </a:p>
        </p:txBody>
      </p:sp>
      <p:pic>
        <p:nvPicPr>
          <p:cNvPr id="7" name="Содержимое 6" descr="C-Л океан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5750" y="2428875"/>
            <a:ext cx="4040188" cy="3286125"/>
          </a:xfrm>
          <a:ln w="76200"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85750" y="5643563"/>
            <a:ext cx="4071938" cy="1000125"/>
          </a:xfrm>
        </p:spPr>
        <p:txBody>
          <a:bodyPr>
            <a:no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Северный-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едовитый океан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6" descr="C-Л океан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143250"/>
            <a:ext cx="3987800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3614738" cy="1143000"/>
          </a:xfrm>
        </p:spPr>
        <p:txBody>
          <a:bodyPr/>
          <a:lstStyle/>
          <a:p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Тихий океан</a:t>
            </a:r>
          </a:p>
        </p:txBody>
      </p:sp>
      <p:pic>
        <p:nvPicPr>
          <p:cNvPr id="4" name="Содержимое 6" descr="C-Л океа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52625" y="1857375"/>
            <a:ext cx="6834188" cy="4857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8029575" cy="628650"/>
          </a:xfrm>
        </p:spPr>
        <p:txBody>
          <a:bodyPr/>
          <a:lstStyle/>
          <a:p>
            <a:pPr algn="ctr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Моря  Тихого  океана</a:t>
            </a:r>
          </a:p>
        </p:txBody>
      </p:sp>
      <p:sp>
        <p:nvSpPr>
          <p:cNvPr id="20482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4" name="Picture 2" descr="F:\Лена\На фестиваль\Вода\map-yaponskoe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143000"/>
            <a:ext cx="4000500" cy="3286125"/>
          </a:xfrm>
          <a:prstGeom prst="rect">
            <a:avLst/>
          </a:prstGeom>
          <a:noFill/>
          <a:ln w="57150">
            <a:solidFill>
              <a:srgbClr val="7F7F7F"/>
            </a:solidFill>
            <a:miter lim="800000"/>
            <a:headEnd/>
            <a:tailEnd/>
          </a:ln>
        </p:spPr>
      </p:pic>
      <p:pic>
        <p:nvPicPr>
          <p:cNvPr id="3075" name="Picture 3" descr="F:\Лена\На фестиваль\Вода\Яп.мор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43313" y="2214563"/>
            <a:ext cx="5354637" cy="4457700"/>
          </a:xfrm>
          <a:ln w="57150">
            <a:solidFill>
              <a:srgbClr val="7F7F7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1506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8" name="Picture 2" descr="F:\Лена\На фестиваль\Вода\rus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071563"/>
            <a:ext cx="4095750" cy="5572125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099" name="Picture 3" descr="F:\Лена\На фестиваль\Вода\берег Охот.мор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4813" y="3786188"/>
            <a:ext cx="4786312" cy="2833687"/>
          </a:xfrm>
          <a:ln w="57150">
            <a:solidFill>
              <a:srgbClr val="7F7F7F"/>
            </a:solidFill>
          </a:ln>
        </p:spPr>
      </p:pic>
      <p:pic>
        <p:nvPicPr>
          <p:cNvPr id="7" name="Picture 3" descr="F:\Лена\На фестиваль\Вода\берег Охот.мор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3" y="1071563"/>
            <a:ext cx="4786312" cy="2833687"/>
          </a:xfrm>
          <a:prstGeom prst="rect">
            <a:avLst/>
          </a:prstGeom>
          <a:noFill/>
          <a:ln w="57150">
            <a:solidFill>
              <a:srgbClr val="7F7F7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516</TotalTime>
  <Words>376</Words>
  <Application>Microsoft Office PowerPoint</Application>
  <PresentationFormat>Экран (4:3)</PresentationFormat>
  <Paragraphs>98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Поток</vt:lpstr>
      <vt:lpstr>УРОК:  ОКРУЖАЮЩИЙ МИР ТЕМА:  «МОРЯ, ОЗЁРА И РЕКИ РОССИИ»</vt:lpstr>
      <vt:lpstr>Слайд 2</vt:lpstr>
      <vt:lpstr>Как называются самые большие водоемы?</vt:lpstr>
      <vt:lpstr>Какой  океан  самый  маленький? ( вставьте правильно букву в слова)   </vt:lpstr>
      <vt:lpstr>Северный- Ледовитый океан</vt:lpstr>
      <vt:lpstr>Какой  океан  самый  глубокий? ( вставьте правильно букву в слова)   </vt:lpstr>
      <vt:lpstr>Тихий океан</vt:lpstr>
      <vt:lpstr>Моря  Тихого  океана</vt:lpstr>
      <vt:lpstr>Слайд 9</vt:lpstr>
      <vt:lpstr>Моря  Северного- Ледовитого океана</vt:lpstr>
      <vt:lpstr>Море  Лаптевых</vt:lpstr>
      <vt:lpstr>Белое  море</vt:lpstr>
      <vt:lpstr>Эти моря холодные, они покрываются льдами на большую часть года. Суда по ним движутся вслед за ледоколами.  </vt:lpstr>
      <vt:lpstr>Моря  Атлантического   океана</vt:lpstr>
      <vt:lpstr>Черное море</vt:lpstr>
      <vt:lpstr>Какой из морей  наименее соленое? ( вставьте правильно букву в слова)   </vt:lpstr>
      <vt:lpstr>Балтийское  море</vt:lpstr>
      <vt:lpstr>Сколько на земле озер? ( вставьте правильно букву в слова)   </vt:lpstr>
      <vt:lpstr>«Голубые  глаза  планеты»</vt:lpstr>
      <vt:lpstr>Крупнейшие  озера  Европы</vt:lpstr>
      <vt:lpstr>Слайд 21</vt:lpstr>
      <vt:lpstr>Каспийское  озеро</vt:lpstr>
      <vt:lpstr>Какое  озеро  самое  большое? ( вставьте правильно букву в слова)   </vt:lpstr>
      <vt:lpstr>Каспийское  озеро- море</vt:lpstr>
      <vt:lpstr>Загадка  « Летом бежит, зимой спит, весна настала- опять побежала»  </vt:lpstr>
      <vt:lpstr>Реки Восточно-Европейской равнины</vt:lpstr>
      <vt:lpstr>Слайд 27</vt:lpstr>
      <vt:lpstr>Реки Западно – Сибирской равнины</vt:lpstr>
      <vt:lpstr>Реки Средне – Сибирского плоскогорья</vt:lpstr>
      <vt:lpstr>Дальневосточный Морской заповедник </vt:lpstr>
      <vt:lpstr>и его обитатели</vt:lpstr>
      <vt:lpstr>В и к т о р и н а</vt:lpstr>
      <vt:lpstr>Спасибо  за   урок.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Юра</cp:lastModifiedBy>
  <cp:revision>56</cp:revision>
  <dcterms:created xsi:type="dcterms:W3CDTF">2011-01-27T17:32:47Z</dcterms:created>
  <dcterms:modified xsi:type="dcterms:W3CDTF">2015-10-02T15:44:40Z</dcterms:modified>
</cp:coreProperties>
</file>