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3" autoAdjust="0"/>
    <p:restoredTop sz="94624" autoAdjust="0"/>
  </p:normalViewPr>
  <p:slideViewPr>
    <p:cSldViewPr>
      <p:cViewPr varScale="1">
        <p:scale>
          <a:sx n="60" d="100"/>
          <a:sy n="60" d="100"/>
        </p:scale>
        <p:origin x="-8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21739F-660C-417B-8823-A0E3962BD159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FB5E49-20B9-4403-B356-07DE83BE5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1739F-660C-417B-8823-A0E3962BD159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B5E49-20B9-4403-B356-07DE83BE5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221739F-660C-417B-8823-A0E3962BD159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FB5E49-20B9-4403-B356-07DE83BE5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1739F-660C-417B-8823-A0E3962BD159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B5E49-20B9-4403-B356-07DE83BE5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21739F-660C-417B-8823-A0E3962BD159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7FB5E49-20B9-4403-B356-07DE83BE5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1739F-660C-417B-8823-A0E3962BD159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B5E49-20B9-4403-B356-07DE83BE5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1739F-660C-417B-8823-A0E3962BD159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B5E49-20B9-4403-B356-07DE83BE5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1739F-660C-417B-8823-A0E3962BD159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B5E49-20B9-4403-B356-07DE83BE5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21739F-660C-417B-8823-A0E3962BD159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B5E49-20B9-4403-B356-07DE83BE5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1739F-660C-417B-8823-A0E3962BD159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B5E49-20B9-4403-B356-07DE83BE5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1739F-660C-417B-8823-A0E3962BD159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B5E49-20B9-4403-B356-07DE83BE51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221739F-660C-417B-8823-A0E3962BD159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FB5E49-20B9-4403-B356-07DE83BE5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11960" y="1143000"/>
            <a:ext cx="4606138" cy="2428876"/>
          </a:xfrm>
        </p:spPr>
        <p:txBody>
          <a:bodyPr>
            <a:noAutofit/>
          </a:bodyPr>
          <a:lstStyle/>
          <a:p>
            <a:r>
              <a:rPr lang="tt-RU" sz="5400" dirty="0" smtClean="0">
                <a:solidFill>
                  <a:schemeClr val="bg1"/>
                </a:solidFill>
              </a:rPr>
              <a:t>”</a:t>
            </a:r>
            <a:endParaRPr lang="ru-RU" sz="5400" dirty="0"/>
          </a:p>
        </p:txBody>
      </p:sp>
      <p:pic>
        <p:nvPicPr>
          <p:cNvPr id="8" name="Рисунок 7" descr="3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0264" r="20264"/>
          <a:stretch>
            <a:fillRect/>
          </a:stretch>
        </p:blipFill>
        <p:spPr>
          <a:xfrm rot="20646381">
            <a:off x="765618" y="892114"/>
            <a:ext cx="5237906" cy="4485736"/>
          </a:xfrm>
        </p:spPr>
      </p:pic>
      <p:sp>
        <p:nvSpPr>
          <p:cNvPr id="7" name="Прямоугольник 6"/>
          <p:cNvSpPr/>
          <p:nvPr/>
        </p:nvSpPr>
        <p:spPr>
          <a:xfrm>
            <a:off x="3707904" y="0"/>
            <a:ext cx="5642703" cy="3416320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t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</a:t>
            </a:r>
            <a:r>
              <a:rPr lang="tt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“Телефоннан            </a:t>
            </a:r>
          </a:p>
          <a:p>
            <a:pPr algn="ctr"/>
            <a:r>
              <a:rPr lang="tt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сөйләшә </a:t>
            </a:r>
            <a:endParaRPr lang="tt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tt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беләсезме?”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1934" y="3643314"/>
            <a:ext cx="5072066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Автор: Татарстан Республикасы 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Питрәч 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районы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бюджет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белем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бирү учреждениясенең  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Питрәч икенче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гомуми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урта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белем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бирү мәктәбе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башлангыч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сыйныфлар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укытучысы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Дәминова Айгөл Габделхәй кызы</a:t>
            </a: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4234" y="764704"/>
            <a:ext cx="8229600" cy="3960441"/>
          </a:xfrm>
        </p:spPr>
        <p:txBody>
          <a:bodyPr>
            <a:noAutofit/>
          </a:bodyPr>
          <a:lstStyle/>
          <a:p>
            <a:pPr algn="ctr"/>
            <a:r>
              <a:rPr lang="tt-RU" sz="6000" b="1" dirty="0" smtClean="0"/>
              <a:t>          </a:t>
            </a:r>
            <a:r>
              <a:rPr lang="tt-RU" sz="5400" dirty="0" smtClean="0">
                <a:solidFill>
                  <a:schemeClr val="bg1"/>
                </a:solidFill>
              </a:rPr>
              <a:t>“Теле”- еракка,       </a:t>
            </a:r>
            <a:br>
              <a:rPr lang="tt-RU" sz="5400" dirty="0" smtClean="0">
                <a:solidFill>
                  <a:schemeClr val="bg1"/>
                </a:solidFill>
              </a:rPr>
            </a:br>
            <a:r>
              <a:rPr lang="tt-RU" sz="5400" dirty="0" smtClean="0">
                <a:solidFill>
                  <a:schemeClr val="bg1"/>
                </a:solidFill>
              </a:rPr>
              <a:t>          “фон”-тавыш   </a:t>
            </a:r>
            <a:r>
              <a:rPr lang="tt-RU" sz="6000" dirty="0" smtClean="0">
                <a:solidFill>
                  <a:schemeClr val="bg1"/>
                </a:solidFill>
              </a:rPr>
              <a:t/>
            </a:r>
            <a:br>
              <a:rPr lang="tt-RU" sz="6000" dirty="0" smtClean="0">
                <a:solidFill>
                  <a:schemeClr val="bg1"/>
                </a:solidFill>
              </a:rPr>
            </a:br>
            <a:r>
              <a:rPr lang="tt-RU" sz="6000" dirty="0" smtClean="0">
                <a:solidFill>
                  <a:schemeClr val="bg1"/>
                </a:solidFill>
              </a:rPr>
              <a:t>         (</a:t>
            </a:r>
            <a:r>
              <a:rPr lang="tt-RU" sz="4400" i="1" dirty="0" smtClean="0">
                <a:solidFill>
                  <a:schemeClr val="bg1"/>
                </a:solidFill>
              </a:rPr>
              <a:t>грек сүзе</a:t>
            </a:r>
            <a:r>
              <a:rPr lang="ru-RU" sz="6000" dirty="0" smtClean="0">
                <a:solidFill>
                  <a:schemeClr val="bg1"/>
                </a:solidFill>
              </a:rPr>
              <a:t>)</a:t>
            </a:r>
            <a:r>
              <a:rPr lang="tt-RU" sz="6000" dirty="0" smtClean="0">
                <a:solidFill>
                  <a:schemeClr val="bg1"/>
                </a:solidFill>
              </a:rPr>
              <a:t>      </a:t>
            </a:r>
            <a:r>
              <a:rPr lang="ru-RU" sz="6000" dirty="0" smtClean="0">
                <a:solidFill>
                  <a:schemeClr val="bg1"/>
                </a:solidFill>
              </a:rPr>
              <a:t/>
            </a:r>
            <a:br>
              <a:rPr lang="ru-RU" sz="6000" dirty="0" smtClean="0">
                <a:solidFill>
                  <a:schemeClr val="bg1"/>
                </a:solidFill>
              </a:rPr>
            </a:b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1028" name="Picture 4" descr="H:\Телефон\Радио теле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11760" cy="2411760"/>
          </a:xfrm>
          <a:prstGeom prst="rect">
            <a:avLst/>
          </a:prstGeom>
          <a:noFill/>
        </p:spPr>
      </p:pic>
      <p:pic>
        <p:nvPicPr>
          <p:cNvPr id="1029" name="Picture 5" descr="H:\Телефон\Сотовы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4904"/>
            <a:ext cx="2411760" cy="2382653"/>
          </a:xfrm>
          <a:prstGeom prst="rect">
            <a:avLst/>
          </a:prstGeom>
          <a:noFill/>
        </p:spPr>
      </p:pic>
      <p:pic>
        <p:nvPicPr>
          <p:cNvPr id="1030" name="Picture 6" descr="H:\Телефон\Стационар Весёлый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96037" y="4170363"/>
            <a:ext cx="2747963" cy="2687637"/>
          </a:xfrm>
          <a:prstGeom prst="rect">
            <a:avLst/>
          </a:prstGeom>
          <a:noFill/>
        </p:spPr>
      </p:pic>
      <p:pic>
        <p:nvPicPr>
          <p:cNvPr id="1031" name="Picture 7" descr="H:\Телефон\Телефон красный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4329599"/>
            <a:ext cx="3275856" cy="2528401"/>
          </a:xfrm>
          <a:prstGeom prst="rect">
            <a:avLst/>
          </a:prstGeom>
          <a:noFill/>
        </p:spPr>
      </p:pic>
      <p:pic>
        <p:nvPicPr>
          <p:cNvPr id="1032" name="Picture 8" descr="H:\Телефон\Чёрный телефон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161903"/>
            <a:ext cx="2411760" cy="169609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5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Сораулар</a:t>
            </a:r>
            <a:r>
              <a:rPr lang="ru-RU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tt-RU" sz="3200" dirty="0" smtClean="0">
                <a:solidFill>
                  <a:schemeClr val="bg1"/>
                </a:solidFill>
              </a:rPr>
              <a:t>- </a:t>
            </a:r>
            <a:r>
              <a:rPr lang="tt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Малайлар кемгә шалтыраталар?</a:t>
            </a:r>
          </a:p>
          <a:p>
            <a:r>
              <a:rPr lang="tt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Алар укытучыга ни өчен шалтыраталар?</a:t>
            </a:r>
          </a:p>
          <a:p>
            <a:r>
              <a:rPr lang="tt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t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Алар укытучыга бер сәбәпсез шалтыратырга тиеш идеме?</a:t>
            </a:r>
          </a:p>
          <a:p>
            <a:r>
              <a:rPr lang="tt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Ни өчен?</a:t>
            </a:r>
          </a:p>
          <a:p>
            <a:r>
              <a:rPr lang="tt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Малайлар телефоннан сөйләшкәндә тагын  нинди хаталар ясадылар?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tt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Телефоннан сөйләшү кагыйдәләре: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tt-RU" sz="2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телефон номерын җыйганчы, кемгә һәм ни өчен шалтыратуыңны җентекләп уйлап бетер;</a:t>
            </a:r>
            <a:endParaRPr lang="ru-RU" sz="2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-телефоннан сөйләшә башлаганда -исәнләшергә,  сөйләшеп бетергәч -  саубуллашырга онытма;</a:t>
            </a:r>
            <a:endParaRPr lang="ru-RU" sz="2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телефоннан озак сөйләшмә, сөйләмең кыска һәм аңлаешлы булсын;</a:t>
            </a:r>
            <a:endParaRPr lang="ru-RU" sz="2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ялгыш номерга туры килсәң, гафу үтенә бел;</a:t>
            </a:r>
            <a:endParaRPr lang="ru-RU" sz="2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кемдер ялгыш шалтыратса, әдәпле итеп җавап бир;</a:t>
            </a:r>
            <a:endParaRPr lang="ru-RU" sz="2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иртән иртүк яки бик соңга калып шалтыратма;</a:t>
            </a:r>
            <a:endParaRPr lang="ru-RU" sz="2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телефоннан бәйрәм белән котларга ярый, ә кешенең кайгысын уртаклашырга ярамый;</a:t>
            </a:r>
            <a:endParaRPr lang="ru-RU" sz="2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3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0"/>
            <a:ext cx="3581396" cy="764704"/>
          </a:xfrm>
        </p:spPr>
        <p:txBody>
          <a:bodyPr/>
          <a:lstStyle/>
          <a:p>
            <a:pPr algn="ctr"/>
            <a:r>
              <a:rPr lang="ru-RU" dirty="0" smtClean="0"/>
              <a:t>«Балага»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43808" y="764704"/>
            <a:ext cx="5625412" cy="6093296"/>
          </a:xfrm>
        </p:spPr>
        <p:txBody>
          <a:bodyPr anchor="t">
            <a:normAutofit fontScale="92500"/>
          </a:bodyPr>
          <a:lstStyle/>
          <a:p>
            <a:pPr algn="l"/>
            <a:r>
              <a:rPr lang="tt-RU" sz="2400" b="1" dirty="0" smtClean="0">
                <a:latin typeface="Times New Roman" pitchFamily="18" charset="0"/>
                <a:cs typeface="Times New Roman" pitchFamily="18" charset="0"/>
              </a:rPr>
              <a:t>Кешеләрне ярат,</a:t>
            </a:r>
          </a:p>
          <a:p>
            <a:pPr algn="l"/>
            <a:r>
              <a:rPr lang="tt-RU" sz="2400" b="1" dirty="0" smtClean="0">
                <a:latin typeface="Times New Roman" pitchFamily="18" charset="0"/>
                <a:cs typeface="Times New Roman" pitchFamily="18" charset="0"/>
              </a:rPr>
              <a:t>                             әйбәт гадәтле бул,</a:t>
            </a:r>
          </a:p>
          <a:p>
            <a:pPr algn="l"/>
            <a:r>
              <a:rPr lang="tt-RU" sz="2400" b="1" dirty="0" smtClean="0">
                <a:latin typeface="Times New Roman" pitchFamily="18" charset="0"/>
                <a:cs typeface="Times New Roman" pitchFamily="18" charset="0"/>
              </a:rPr>
              <a:t>Сабыйларны кыерсытма – әдәпле бул!</a:t>
            </a:r>
          </a:p>
          <a:p>
            <a:pPr algn="l"/>
            <a:r>
              <a:rPr lang="tt-RU" sz="2400" b="1" dirty="0" smtClean="0">
                <a:latin typeface="Times New Roman" pitchFamily="18" charset="0"/>
                <a:cs typeface="Times New Roman" pitchFamily="18" charset="0"/>
              </a:rPr>
              <a:t>Ихтирам ит олыларны, кечеләрне!</a:t>
            </a:r>
          </a:p>
          <a:p>
            <a:pPr algn="l"/>
            <a:r>
              <a:rPr lang="tt-RU" sz="2400" b="1" dirty="0" smtClean="0">
                <a:latin typeface="Times New Roman" pitchFamily="18" charset="0"/>
                <a:cs typeface="Times New Roman" pitchFamily="18" charset="0"/>
              </a:rPr>
              <a:t>Очрашканда исәнләш син –</a:t>
            </a:r>
          </a:p>
          <a:p>
            <a:pPr algn="l"/>
            <a:r>
              <a:rPr lang="tt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телең калмас,</a:t>
            </a:r>
          </a:p>
          <a:p>
            <a:pPr algn="l"/>
            <a:r>
              <a:rPr lang="tt-RU" sz="2400" b="1" dirty="0" smtClean="0">
                <a:latin typeface="Times New Roman" pitchFamily="18" charset="0"/>
                <a:cs typeface="Times New Roman" pitchFamily="18" charset="0"/>
              </a:rPr>
              <a:t>Сәламеңне алмаса, тик </a:t>
            </a:r>
          </a:p>
          <a:p>
            <a:pPr algn="l"/>
            <a:r>
              <a:rPr lang="tt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надан алмас.</a:t>
            </a:r>
          </a:p>
          <a:p>
            <a:pPr algn="l"/>
            <a:r>
              <a:rPr lang="tt-RU" sz="2400" b="1" dirty="0" smtClean="0">
                <a:latin typeface="Times New Roman" pitchFamily="18" charset="0"/>
                <a:cs typeface="Times New Roman" pitchFamily="18" charset="0"/>
              </a:rPr>
              <a:t>Ата-ана хакын хакла – тел тидермә,</a:t>
            </a:r>
          </a:p>
          <a:p>
            <a:pPr algn="l"/>
            <a:r>
              <a:rPr lang="tt-RU" sz="2400" b="1" dirty="0" smtClean="0">
                <a:latin typeface="Times New Roman" pitchFamily="18" charset="0"/>
                <a:cs typeface="Times New Roman" pitchFamily="18" charset="0"/>
              </a:rPr>
              <a:t>Тыңлаучан бул, каршы әйтеп </a:t>
            </a:r>
          </a:p>
          <a:p>
            <a:pPr algn="l"/>
            <a:r>
              <a:rPr lang="tt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җан көйдермә.</a:t>
            </a:r>
          </a:p>
          <a:p>
            <a:pPr algn="l"/>
            <a:r>
              <a:rPr lang="tt-RU" sz="2400" b="1" dirty="0" smtClean="0">
                <a:latin typeface="Times New Roman" pitchFamily="18" charset="0"/>
                <a:cs typeface="Times New Roman" pitchFamily="18" charset="0"/>
              </a:rPr>
              <a:t>Тәртибең дә, укуың да булса үрнәк,</a:t>
            </a:r>
          </a:p>
          <a:p>
            <a:pPr algn="l"/>
            <a:r>
              <a:rPr lang="tt-RU" sz="2400" b="1" dirty="0" smtClean="0">
                <a:latin typeface="Times New Roman" pitchFamily="18" charset="0"/>
                <a:cs typeface="Times New Roman" pitchFamily="18" charset="0"/>
              </a:rPr>
              <a:t>Үзеңә дә килер шулчак</a:t>
            </a:r>
          </a:p>
          <a:p>
            <a:pPr algn="l"/>
            <a:r>
              <a:rPr lang="tt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кадер – хөрмәт.</a:t>
            </a:r>
          </a:p>
          <a:p>
            <a:pPr algn="l"/>
            <a:r>
              <a:rPr lang="tt-RU" dirty="0" smtClean="0"/>
              <a:t>                       </a:t>
            </a: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Мөхәммәт Закиров</a:t>
            </a:r>
          </a:p>
          <a:p>
            <a:endParaRPr lang="tt-RU" dirty="0" smtClean="0"/>
          </a:p>
          <a:p>
            <a:endParaRPr lang="tt-RU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14356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Кулланылган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әдәбият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042" y="1928802"/>
            <a:ext cx="5429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Мөхәммәт </a:t>
            </a:r>
            <a:r>
              <a:rPr lang="ru-RU" dirty="0" smtClean="0"/>
              <a:t>Закиров «Балага»</a:t>
            </a:r>
          </a:p>
          <a:p>
            <a:pPr marL="342900" indent="-342900">
              <a:buAutoNum type="arabicPeriod"/>
            </a:pPr>
            <a:r>
              <a:rPr lang="ru-RU" dirty="0" smtClean="0"/>
              <a:t>Виктор Голявкин  «Телефоннан </a:t>
            </a:r>
            <a:r>
              <a:rPr lang="ru-RU" dirty="0" err="1" smtClean="0"/>
              <a:t>сөйләшү</a:t>
            </a:r>
            <a:r>
              <a:rPr lang="ru-RU" dirty="0" smtClean="0"/>
              <a:t>»</a:t>
            </a:r>
          </a:p>
          <a:p>
            <a:pPr marL="342900" indent="-342900">
              <a:buAutoNum type="arabicPeriod"/>
            </a:pPr>
            <a:r>
              <a:rPr lang="en-US" dirty="0" smtClean="0"/>
              <a:t>Yandex.ru </a:t>
            </a:r>
            <a:r>
              <a:rPr lang="ru-RU" dirty="0" smtClean="0"/>
              <a:t> картинки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</TotalTime>
  <Words>251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”</vt:lpstr>
      <vt:lpstr>          “Теле”- еракка,                  “фон”-тавыш             (грек сүзе)       </vt:lpstr>
      <vt:lpstr>Сораулар:</vt:lpstr>
      <vt:lpstr>Телефоннан сөйләшү кагыйдәләре:</vt:lpstr>
      <vt:lpstr>«Балага»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</dc:title>
  <cp:lastModifiedBy>Svetlana</cp:lastModifiedBy>
  <cp:revision>5</cp:revision>
  <dcterms:created xsi:type="dcterms:W3CDTF">2013-03-04T17:09:22Z</dcterms:created>
  <dcterms:modified xsi:type="dcterms:W3CDTF">2015-11-21T11:08:29Z</dcterms:modified>
</cp:coreProperties>
</file>