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639" autoAdjust="0"/>
    <p:restoredTop sz="94660"/>
  </p:normalViewPr>
  <p:slideViewPr>
    <p:cSldViewPr>
      <p:cViewPr varScale="1">
        <p:scale>
          <a:sx n="69" d="100"/>
          <a:sy n="69" d="100"/>
        </p:scale>
        <p:origin x="-2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9A5EA-7CB5-44DB-B0B8-5A7E4EE31E37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FDFB3-6E7F-4DFB-AAFC-D3B155B3E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BA1F-4BDD-412C-AEE4-6093597FABBD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723B7-28D1-4C02-9ED3-7284E4811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F61AA-0C48-4587-BB23-396A022E4912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FC4A0-D70A-466D-A467-4CE4D7861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05302-FE80-4C6F-950E-243E27E9B677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3EF5B-0C78-4E3F-966F-879E7897F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CCBB2-5F4F-40F8-AF42-22DFE4E58DD2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781D-B3F5-4703-ACD0-562EAAD92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ABC21-88B4-4587-8007-62D52A171628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213B8-089B-4997-9F33-DAA429C95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CCF3C-432C-4B92-B74C-D574B104FCC5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A45D8-81B1-44FF-B2D7-93E16BD47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B47FE-9C93-4E1A-A9F9-4F162093C856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D548-2568-4418-AF93-4715B68AF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31C9A-A8D8-47B9-AC76-31E81BA5809B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50829-EA33-4DB6-9E2E-034955C38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C550-8E5C-49B2-B963-8DD91AB62321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0A804-06FA-471B-A4A8-98136648F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1E792-4DEE-47C3-9017-905803ECD79D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1F66-F7F7-43AF-AC63-A5A3F20F6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EA2EA2-D9B3-4832-A6E3-CA8A89AA3468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F92A92-60D4-4B3E-B800-D39EED4D9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/>
              <a:t>Краткий отчёт о работе по внеурочной деятельности  в 1 классе 2014-2015 </a:t>
            </a:r>
            <a:r>
              <a:rPr lang="ru-RU" sz="2000" b="1" dirty="0" err="1" smtClean="0"/>
              <a:t>уч.год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учитель: </a:t>
            </a:r>
            <a:r>
              <a:rPr lang="ru-RU" sz="2000" b="1" dirty="0" err="1" smtClean="0"/>
              <a:t>Паршакова</a:t>
            </a:r>
            <a:r>
              <a:rPr lang="ru-RU" sz="2000" b="1" dirty="0" smtClean="0"/>
              <a:t> </a:t>
            </a:r>
            <a:r>
              <a:rPr lang="ru-RU" sz="2000" b="1" dirty="0" smtClean="0"/>
              <a:t>Тамара Алексеевна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428736"/>
            <a:ext cx="892971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Отчёт о работе кружка «Умелые ручки» 1 класс</a:t>
            </a:r>
            <a:endParaRPr lang="ru-RU" dirty="0" smtClean="0"/>
          </a:p>
          <a:p>
            <a:pPr algn="just"/>
            <a:r>
              <a:rPr lang="ru-RU" sz="1600" dirty="0" smtClean="0"/>
              <a:t>Занятия художественной практической деятельностью по данной программе решают не только задачи художественного воспитания, но и развивают интеллектуально-творческий потенциал ребёнка. Освоение множества технологических приёмов при работе с разнообразными материалами в условиях простора для свободного творчества помогает детям познать и развить собственные способности и возможности, создаёт условия для развития инициативности, изобретательности, гибкости мышления.</a:t>
            </a:r>
          </a:p>
          <a:p>
            <a:pPr algn="just"/>
            <a:r>
              <a:rPr lang="ru-RU" sz="1600" dirty="0" smtClean="0"/>
              <a:t>Дети осваивали приёмы работ с различными материалами: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/>
              <a:t>Природный материал (аппликация из листьев, поделки</a:t>
            </a:r>
            <a:r>
              <a:rPr lang="ru-RU" sz="1600" dirty="0" smtClean="0"/>
              <a:t>)</a:t>
            </a:r>
          </a:p>
          <a:p>
            <a:pPr lvl="0" algn="just">
              <a:buFont typeface="Wingdings" pitchFamily="2" charset="2"/>
              <a:buChar char="ü"/>
            </a:pPr>
            <a:endParaRPr lang="ru-RU" sz="1600" dirty="0" smtClean="0"/>
          </a:p>
          <a:p>
            <a:pPr lvl="0" algn="just">
              <a:buFont typeface="Wingdings" pitchFamily="2" charset="2"/>
              <a:buChar char="ü"/>
            </a:pPr>
            <a:endParaRPr lang="ru-RU" sz="1600" dirty="0" smtClean="0"/>
          </a:p>
          <a:p>
            <a:pPr lvl="0" algn="just">
              <a:buFont typeface="Wingdings" pitchFamily="2" charset="2"/>
              <a:buChar char="ü"/>
            </a:pPr>
            <a:endParaRPr lang="ru-RU" sz="1600" dirty="0" smtClean="0"/>
          </a:p>
          <a:p>
            <a:pPr lvl="0" algn="just">
              <a:buFont typeface="Wingdings" pitchFamily="2" charset="2"/>
              <a:buChar char="ü"/>
            </a:pPr>
            <a:endParaRPr lang="ru-RU" sz="1600" dirty="0" smtClean="0"/>
          </a:p>
          <a:p>
            <a:pPr lvl="0" algn="just">
              <a:buFont typeface="Wingdings" pitchFamily="2" charset="2"/>
              <a:buChar char="ü"/>
            </a:pPr>
            <a:endParaRPr lang="ru-RU" sz="1600" dirty="0" smtClean="0"/>
          </a:p>
          <a:p>
            <a:pPr lvl="0" algn="just">
              <a:buFont typeface="Wingdings" pitchFamily="2" charset="2"/>
              <a:buChar char="ü"/>
            </a:pPr>
            <a:endParaRPr lang="ru-RU" sz="1600" dirty="0" smtClean="0"/>
          </a:p>
          <a:p>
            <a:pPr lvl="0" algn="just">
              <a:buFont typeface="Wingdings" pitchFamily="2" charset="2"/>
              <a:buChar char="ü"/>
            </a:pPr>
            <a:endParaRPr lang="ru-RU" sz="1600" dirty="0" smtClean="0"/>
          </a:p>
          <a:p>
            <a:pPr lvl="0" algn="just">
              <a:buFont typeface="Wingdings" pitchFamily="2" charset="2"/>
              <a:buChar char="ü"/>
            </a:pPr>
            <a:endParaRPr lang="ru-RU" sz="1600" dirty="0" smtClean="0"/>
          </a:p>
          <a:p>
            <a:endParaRPr lang="ru-RU" dirty="0"/>
          </a:p>
        </p:txBody>
      </p:sp>
      <p:pic>
        <p:nvPicPr>
          <p:cNvPr id="8" name="Рисунок 7" descr="E:\Паршакова Т.А\район конкурсы, поделки уроки труда\листья 3\из листьев\ещё поделки\ЕЖИК-АППЛИКАЦИЯ-290x29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714752"/>
            <a:ext cx="376238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Паршакова Т.А\район конкурсы, поделки уроки труда\листья 3\из листьев\ещё поделки\derevo_iz_listev_osen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84" y="3643314"/>
            <a:ext cx="22860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285728"/>
            <a:ext cx="857256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dirty="0" smtClean="0"/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/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algn="just"/>
            <a:endParaRPr lang="ru-RU" dirty="0" smtClean="0"/>
          </a:p>
          <a:p>
            <a:pPr lvl="0" algn="just"/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8596" y="500042"/>
            <a:ext cx="83582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Отчёт о работе кружка «Земля- наш дом», 1 </a:t>
            </a:r>
            <a:r>
              <a:rPr lang="ru-RU" b="1" dirty="0" smtClean="0"/>
              <a:t>класс</a:t>
            </a:r>
            <a:endParaRPr lang="ru-RU" dirty="0" smtClean="0"/>
          </a:p>
          <a:p>
            <a:r>
              <a:rPr lang="ru-RU" dirty="0" smtClean="0"/>
              <a:t>Содержание программы кружка удачнее всего реализуется через создание на занятиях проблемных ситуаций, ситуации </a:t>
            </a:r>
            <a:r>
              <a:rPr lang="ru-RU" dirty="0" err="1" smtClean="0"/>
              <a:t>эмпатии</a:t>
            </a:r>
            <a:r>
              <a:rPr lang="ru-RU" dirty="0" smtClean="0"/>
              <a:t> во взаимоотношениях с природой, ситуации оценки и прогнозирования последствий поведения человека, ситуации свободного выбора поступка по отношению к природе.</a:t>
            </a:r>
          </a:p>
          <a:p>
            <a:r>
              <a:rPr lang="ru-RU" dirty="0" smtClean="0"/>
              <a:t>Практическая, </a:t>
            </a:r>
            <a:r>
              <a:rPr lang="ru-RU" dirty="0" err="1" smtClean="0"/>
              <a:t>деятельностная</a:t>
            </a:r>
            <a:r>
              <a:rPr lang="ru-RU" dirty="0" smtClean="0"/>
              <a:t> направленность курса осуществляется через исследовательские задания, игровые занятия. Формы организации деятельности детей разнообразны: индивидуальная, парная, групповая.</a:t>
            </a:r>
          </a:p>
          <a:p>
            <a:r>
              <a:rPr lang="ru-RU" dirty="0" smtClean="0"/>
              <a:t>Средствами эффективного усвоения программы курса являются ролевые, дидактические, имитационные игры «Узнай животное», творческие задания, опыты и практические работы </a:t>
            </a:r>
            <a:r>
              <a:rPr lang="ru-RU" dirty="0" smtClean="0"/>
              <a:t> «</a:t>
            </a:r>
            <a:r>
              <a:rPr lang="ru-RU" dirty="0" smtClean="0"/>
              <a:t>Кока-кола: вред или польза?»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E:\фото мой класс 2014-\кока-кола конец опытов\PC15024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3714752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285728"/>
            <a:ext cx="857256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dirty="0" smtClean="0"/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/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algn="just"/>
            <a:endParaRPr lang="ru-RU" dirty="0" smtClean="0"/>
          </a:p>
          <a:p>
            <a:pPr lvl="0" algn="just"/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00034" y="428604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экскурсии в природу, театрализованные представления (сказка на экологическую тему «Серебряное Копытце. Перезагрузка…») </a:t>
            </a:r>
          </a:p>
          <a:p>
            <a:r>
              <a:rPr lang="ru-RU" b="1" dirty="0" smtClean="0"/>
              <a:t>Использованы различные формы привлечения семьи к совместной экологической деятельности: </a:t>
            </a: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семейные </a:t>
            </a:r>
            <a:r>
              <a:rPr lang="ru-RU" dirty="0" smtClean="0"/>
              <a:t>экологические домашние задания (конкурс на лучшую птичью кормушку, «Сохраним елочку»),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участие </a:t>
            </a:r>
            <a:r>
              <a:rPr lang="ru-RU" dirty="0" smtClean="0"/>
              <a:t>в организации праздника «</a:t>
            </a:r>
            <a:r>
              <a:rPr lang="ru-RU" dirty="0" err="1" smtClean="0"/>
              <a:t>Осенины</a:t>
            </a:r>
            <a:r>
              <a:rPr lang="ru-RU" dirty="0" smtClean="0"/>
              <a:t>»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/>
              <a:t>участие в районной акции «Марш Парков» - «Птичий репортаж», где заняли 1 место, получив наивысшую оценку жюри.</a:t>
            </a:r>
          </a:p>
          <a:p>
            <a:endParaRPr lang="ru-RU" dirty="0"/>
          </a:p>
        </p:txBody>
      </p:sp>
      <p:pic>
        <p:nvPicPr>
          <p:cNvPr id="4" name="Рисунок 3" descr="E:\фото мой класс 2014-\фото птицы 2015\P411024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3071810"/>
            <a:ext cx="385765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285728"/>
            <a:ext cx="857256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dirty="0" smtClean="0"/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/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algn="just"/>
            <a:endParaRPr lang="ru-RU" dirty="0" smtClean="0"/>
          </a:p>
          <a:p>
            <a:pPr lvl="0" algn="just"/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85720" y="428604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Занятия развивали:</a:t>
            </a:r>
            <a:endParaRPr lang="ru-RU" dirty="0" smtClean="0"/>
          </a:p>
          <a:p>
            <a:r>
              <a:rPr lang="ru-RU" dirty="0" smtClean="0"/>
              <a:t>- интерес к познанию мира природы;</a:t>
            </a:r>
          </a:p>
          <a:p>
            <a:r>
              <a:rPr lang="ru-RU" dirty="0" smtClean="0"/>
              <a:t>- потребность к осуществлению экологически сообразных  поступков;</a:t>
            </a:r>
          </a:p>
          <a:p>
            <a:r>
              <a:rPr lang="ru-RU" dirty="0" smtClean="0"/>
              <a:t>-осознание места и роли человека в биосфере как существа </a:t>
            </a:r>
            <a:r>
              <a:rPr lang="ru-RU" dirty="0" err="1" smtClean="0"/>
              <a:t>биосоциального</a:t>
            </a:r>
            <a:r>
              <a:rPr lang="ru-RU" dirty="0" smtClean="0"/>
              <a:t>;</a:t>
            </a:r>
          </a:p>
          <a:p>
            <a:r>
              <a:rPr lang="ru-RU" dirty="0" smtClean="0"/>
              <a:t>Использование краеведческого материала способствовало воспитанию любви к малой родине (проект «Малая Родина»)</a:t>
            </a:r>
          </a:p>
          <a:p>
            <a:endParaRPr lang="ru-RU" dirty="0"/>
          </a:p>
        </p:txBody>
      </p:sp>
      <p:pic>
        <p:nvPicPr>
          <p:cNvPr id="4" name="Рисунок 3" descr="E:\фото мой класс 2014-\первый проект малая родина\P910022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857496"/>
            <a:ext cx="32147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фото мой класс 2014-\первый проект малая родина\P919025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2786058"/>
            <a:ext cx="450059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285728"/>
            <a:ext cx="857256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dirty="0" smtClean="0"/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/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algn="just"/>
            <a:endParaRPr lang="ru-RU" dirty="0" smtClean="0"/>
          </a:p>
          <a:p>
            <a:pPr lvl="0" algn="just"/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28596" y="785794"/>
            <a:ext cx="7572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Учащиеся учились</a:t>
            </a:r>
            <a:endParaRPr lang="ru-RU" dirty="0" smtClean="0"/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узнавать животных и птиц в природе, на картинках, по описанию;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заботиться об оздоровлении окружающей природной среды, об улучшении качества жизни;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предвидеть последствия деятельности людей в природе (конкретные примеры);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улучшать состояние окружающей среды (жилище, класс, двор, улицы);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осуществлять экологически сообразные поступки в окружающей природе;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наблюдать предметы и явления природы по предложенно­му плану или схеме;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оформлять результаты наблюдений в виде простейших схем, знаков, рисунков, описаний, выводов;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ставить простейшие опыты с объектами живой и неживой природы.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571480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Работа с бумагой и другими </a:t>
            </a:r>
            <a:r>
              <a:rPr lang="ru-RU" dirty="0" smtClean="0"/>
              <a:t>материалами</a:t>
            </a:r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Выполнение </a:t>
            </a:r>
            <a:r>
              <a:rPr lang="ru-RU" dirty="0" smtClean="0"/>
              <a:t>работ в объёме: создание новогодней композиции и оформление </a:t>
            </a:r>
            <a:r>
              <a:rPr lang="ru-RU" dirty="0" smtClean="0"/>
              <a:t>класса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/>
            <a:endParaRPr lang="ru-RU" dirty="0" smtClean="0"/>
          </a:p>
        </p:txBody>
      </p:sp>
      <p:pic>
        <p:nvPicPr>
          <p:cNvPr id="11" name="Рисунок 10" descr="&amp;Acy;&amp;pcy;&amp;pcy;&amp;lcy;&amp;icy;&amp;kcy;&amp;acy;&amp;tscy;&amp;icy;&amp;yacy; &amp;icy;&amp;zcy; &amp;bcy;&amp;ucy;&amp;mcy;&amp;acy;&amp;gcy;&amp;icy; &amp;dcy;&amp;lcy;&amp;yacy; &amp;mcy;&amp;acy;&amp;mcy;&amp;ycy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928670"/>
            <a:ext cx="16931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к новому году на портале\нов г конкурс фото2014\PC11022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1000109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к новому году на портале\нов г конкурс фото2014\PC10022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0100" y="3643314"/>
            <a:ext cx="336233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к новому году на портале\нов г конкурс фото2014\PC120225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6" y="3500438"/>
            <a:ext cx="281738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285728"/>
            <a:ext cx="8572560" cy="740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dirty="0" smtClean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Calibri"/>
                <a:ea typeface="Times New Roman"/>
                <a:cs typeface="Times New Roman"/>
              </a:rPr>
              <a:t>Занятия способствовали воспитанию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Calibri"/>
                <a:ea typeface="Times New Roman"/>
                <a:cs typeface="Times New Roman"/>
              </a:rPr>
              <a:t>патриотизма: через активное познание истории материальной культуры и традиций своего и других народов;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Calibri"/>
                <a:ea typeface="Times New Roman"/>
                <a:cs typeface="Times New Roman"/>
              </a:rPr>
              <a:t>трудолюбия, творческого отношения к учению, труду, жизни;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Calibri"/>
                <a:ea typeface="Times New Roman"/>
                <a:cs typeface="Times New Roman"/>
              </a:rPr>
              <a:t>ценностного отношения к прекрасному, формирования представления об эстетических ценностях;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Calibri"/>
                <a:ea typeface="Times New Roman"/>
                <a:cs typeface="Times New Roman"/>
              </a:rPr>
              <a:t>ценностного отношения к здоровью (освоение приёмов безопасной работы с инструментами, понимание детьми необходимости применения экологически чистых материалов, организация здорового созидательного досуга)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Calibri"/>
                <a:ea typeface="Times New Roman"/>
                <a:cs typeface="Times New Roman"/>
              </a:rPr>
              <a:t>ценностного 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>отношения к природе, окружающей среде;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Calibri"/>
                <a:ea typeface="Times New Roman"/>
                <a:cs typeface="Times New Roman"/>
              </a:rPr>
              <a:t>Птицы 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>вернулись!</a:t>
            </a:r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/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algn="just"/>
            <a:endParaRPr lang="ru-RU" dirty="0" smtClean="0"/>
          </a:p>
          <a:p>
            <a:pPr lvl="0" algn="just"/>
            <a:endParaRPr lang="ru-RU" dirty="0" smtClean="0"/>
          </a:p>
        </p:txBody>
      </p:sp>
      <p:pic>
        <p:nvPicPr>
          <p:cNvPr id="7" name="Рисунок 6" descr="E:\Паршакова Т.А\марш парков\отчёт птицы- 2015г школа №2\приложение 7 прилетели птицы\птицы на дереве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8" y="4071942"/>
            <a:ext cx="35004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285728"/>
            <a:ext cx="8572560" cy="584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dirty="0" smtClean="0"/>
          </a:p>
          <a:p>
            <a:pPr algn="ctr"/>
            <a:r>
              <a:rPr lang="ru-RU" b="1" dirty="0" smtClean="0"/>
              <a:t>Отчёт о работе кружка «Умники и умницы» </a:t>
            </a:r>
            <a:endParaRPr lang="ru-RU" dirty="0" smtClean="0"/>
          </a:p>
          <a:p>
            <a:r>
              <a:rPr lang="ru-RU" b="1" dirty="0" smtClean="0"/>
              <a:t>Цель занятий кружка: </a:t>
            </a: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формировать </a:t>
            </a:r>
            <a:r>
              <a:rPr lang="ru-RU" dirty="0" smtClean="0"/>
              <a:t>и развивать логическое мышление,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учить </a:t>
            </a:r>
            <a:r>
              <a:rPr lang="ru-RU" dirty="0" smtClean="0"/>
              <a:t>логически рассуждать, обоснованно делать выводы, доказывать; развивать гибкость мышления учащихся. </a:t>
            </a:r>
          </a:p>
          <a:p>
            <a:r>
              <a:rPr lang="ru-RU" dirty="0" smtClean="0"/>
              <a:t>Этому способствовали такие приёмы работы, как построение фигур с помощью трафарета, построение фигур из счетных палочек или спичек.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/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algn="just"/>
            <a:endParaRPr lang="ru-RU" dirty="0" smtClean="0"/>
          </a:p>
          <a:p>
            <a:pPr lvl="0" algn="just"/>
            <a:endParaRPr lang="ru-RU" dirty="0" smtClean="0"/>
          </a:p>
        </p:txBody>
      </p:sp>
      <p:pic>
        <p:nvPicPr>
          <p:cNvPr id="4" name="Рисунок 3" descr="C:\Documents and Settings\user\Рабочий стол\умники и умницы\PC23025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643182"/>
            <a:ext cx="32861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умники и умницы\PC23025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2643182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285728"/>
            <a:ext cx="8572560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dirty="0" smtClean="0"/>
          </a:p>
          <a:p>
            <a:r>
              <a:rPr lang="ru-RU" dirty="0" smtClean="0"/>
              <a:t>Задания по книге «Для тех, кто любит математику» развивали:</a:t>
            </a:r>
          </a:p>
          <a:p>
            <a:pPr lvl="0"/>
            <a:r>
              <a:rPr lang="ru-RU" dirty="0" smtClean="0"/>
              <a:t>интеллектуальное развитие учащихся и мышление, </a:t>
            </a:r>
          </a:p>
          <a:p>
            <a:pPr lvl="0"/>
            <a:r>
              <a:rPr lang="ru-RU" dirty="0" smtClean="0"/>
              <a:t> овладение приемами поисковой и исследовательской деятельности;</a:t>
            </a:r>
          </a:p>
          <a:p>
            <a:r>
              <a:rPr lang="ru-RU" dirty="0" smtClean="0"/>
              <a:t>и воспитывали трудолюбие и настойчивость в достижении своей </a:t>
            </a:r>
            <a:r>
              <a:rPr lang="ru-RU" dirty="0" smtClean="0"/>
              <a:t>цели.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/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algn="just"/>
            <a:endParaRPr lang="ru-RU" dirty="0" smtClean="0"/>
          </a:p>
          <a:p>
            <a:pPr lvl="0" algn="just"/>
            <a:endParaRPr lang="ru-RU" dirty="0" smtClean="0"/>
          </a:p>
        </p:txBody>
      </p:sp>
      <p:pic>
        <p:nvPicPr>
          <p:cNvPr id="6" name="Рисунок 5" descr="C:\Documents and Settings\user\Рабочий стол\imgh608508.png"/>
          <p:cNvPicPr/>
          <p:nvPr/>
        </p:nvPicPr>
        <p:blipFill>
          <a:blip r:embed="rId2" cstate="screen">
            <a:lum bright="-20000"/>
          </a:blip>
          <a:srcRect/>
          <a:stretch>
            <a:fillRect/>
          </a:stretch>
        </p:blipFill>
        <p:spPr bwMode="auto">
          <a:xfrm>
            <a:off x="571472" y="2000240"/>
            <a:ext cx="278608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imgh608510.png"/>
          <p:cNvPicPr/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4929190" y="1857364"/>
            <a:ext cx="2488533" cy="247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\Рабочий стол\imgh608510.png"/>
          <p:cNvPicPr/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4071934" y="4357694"/>
            <a:ext cx="37147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285728"/>
            <a:ext cx="857256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dirty="0" smtClean="0"/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/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algn="just"/>
            <a:endParaRPr lang="ru-RU" dirty="0" smtClean="0"/>
          </a:p>
          <a:p>
            <a:pPr lvl="0" algn="just"/>
            <a:endParaRPr lang="ru-RU" dirty="0" smtClean="0"/>
          </a:p>
        </p:txBody>
      </p:sp>
      <p:pic>
        <p:nvPicPr>
          <p:cNvPr id="9" name="Рисунок 8" descr="C:\Documents and Settings\user\Рабочий стол\01labfs1t1348571896.jpg"/>
          <p:cNvPicPr/>
          <p:nvPr/>
        </p:nvPicPr>
        <p:blipFill>
          <a:blip r:embed="rId2" cstate="screen">
            <a:lum bright="-10000" contrast="20000"/>
          </a:blip>
          <a:srcRect r="-43"/>
          <a:stretch>
            <a:fillRect/>
          </a:stretch>
        </p:blipFill>
        <p:spPr bwMode="auto">
          <a:xfrm>
            <a:off x="1285852" y="500042"/>
            <a:ext cx="600079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0034" y="4286256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Попутно решаются следующие задачи: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формирование и развитие различных видов памяти, внимания, мышления, воображения;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развитие речи;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развитие сенсорной сферы ребят (глазомера, мелких мышц кистей рук).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285728"/>
            <a:ext cx="857256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dirty="0" smtClean="0"/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/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algn="just"/>
            <a:endParaRPr lang="ru-RU" dirty="0" smtClean="0"/>
          </a:p>
          <a:p>
            <a:pPr lvl="0" algn="just"/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85720" y="357166"/>
            <a:ext cx="8858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Отчёт о работе кружка «Волшебный мир книг» </a:t>
            </a:r>
            <a:endParaRPr lang="ru-RU" dirty="0" smtClean="0"/>
          </a:p>
          <a:p>
            <a:r>
              <a:rPr lang="ru-RU" dirty="0" smtClean="0"/>
              <a:t>В начале года проведено анкетирование учащихся «Твоя читательская активность», исходя из которого были определены </a:t>
            </a:r>
            <a:r>
              <a:rPr lang="ru-RU" b="1" u="sng" dirty="0" smtClean="0"/>
              <a:t>цели занятий</a:t>
            </a:r>
            <a:r>
              <a:rPr lang="ru-RU" dirty="0" smtClean="0"/>
              <a:t> по данному курсу:</a:t>
            </a:r>
          </a:p>
          <a:p>
            <a:r>
              <a:rPr lang="ru-RU" dirty="0" smtClean="0"/>
              <a:t>- расширение кругозора детей через чтение книг различных жанров разнообразных по содержанию и тематике;</a:t>
            </a:r>
          </a:p>
          <a:p>
            <a:r>
              <a:rPr lang="ru-RU" dirty="0" smtClean="0"/>
              <a:t>- обогащение нравственно–эстетического опыта ребенка;</a:t>
            </a:r>
          </a:p>
          <a:p>
            <a:r>
              <a:rPr lang="ru-RU" dirty="0" smtClean="0"/>
              <a:t>- формирование познавательного интереса и любви к чтению, развитие интереса к творчеству писателей </a:t>
            </a:r>
          </a:p>
          <a:p>
            <a:r>
              <a:rPr lang="ru-RU" dirty="0" smtClean="0"/>
              <a:t>Для достижения этих целей были использованы различные формы и методы проведения занятий: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Чтение книг учителем и читающими учащимися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Драматизация прочитанных произведений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Выполнение творческих заданий в связи с прочитанным (рисунки, заучивание </a:t>
            </a:r>
            <a:r>
              <a:rPr lang="ru-RU" dirty="0" err="1" smtClean="0"/>
              <a:t>потешек</a:t>
            </a:r>
            <a:r>
              <a:rPr lang="ru-RU" dirty="0" smtClean="0"/>
              <a:t>, скороговорок)</a:t>
            </a:r>
          </a:p>
          <a:p>
            <a:endParaRPr lang="ru-RU" dirty="0"/>
          </a:p>
        </p:txBody>
      </p:sp>
      <p:pic>
        <p:nvPicPr>
          <p:cNvPr id="4" name="Рисунок 3" descr="F:\фото школьные 2010-2014г видео иванащенко\поделки\дет работы изо\рисуем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4286256"/>
            <a:ext cx="40719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285728"/>
            <a:ext cx="857256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dirty="0" smtClean="0"/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/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algn="just"/>
            <a:endParaRPr lang="ru-RU" dirty="0" smtClean="0"/>
          </a:p>
          <a:p>
            <a:pPr lvl="0" algn="just"/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4282" y="642918"/>
            <a:ext cx="33575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 smtClean="0"/>
              <a:t>Игры со словами («Перевёртыши», анаграммы, ребусы, «Замени 1 букву», «Угадай слово»)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Экскурсия в библиотеку п.Нефтяники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Запись в школьную </a:t>
            </a:r>
            <a:r>
              <a:rPr lang="ru-RU" dirty="0" smtClean="0"/>
              <a:t>библиотеку</a:t>
            </a:r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E:\фото мой класс 2014-\в библ нефт сент 2014 1кл\P917024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7620" y="857232"/>
            <a:ext cx="485778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285728"/>
            <a:ext cx="857256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dirty="0" smtClean="0"/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/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lvl="0" algn="just">
              <a:buFont typeface="Wingdings" pitchFamily="2" charset="2"/>
              <a:buChar char="ü"/>
            </a:pPr>
            <a:endParaRPr lang="ru-RU" dirty="0" smtClean="0"/>
          </a:p>
          <a:p>
            <a:pPr algn="just"/>
            <a:endParaRPr lang="ru-RU" dirty="0" smtClean="0"/>
          </a:p>
          <a:p>
            <a:pPr lvl="0" algn="just"/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71472" y="78579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500042"/>
            <a:ext cx="88582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 smtClean="0"/>
              <a:t>Коллективная поездка в Центральную детскую библиотеку «Город Книг»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Знакомство с писателями –юбилярами (П.П.Бажов «Малахитовая шкатулка» и П.П.Ершов «Конёк - Горбунок») -просмотр мультфильмов и выполнение панно на районный конкурс «Волшебный пакет</a:t>
            </a:r>
            <a:r>
              <a:rPr lang="ru-RU" dirty="0" smtClean="0"/>
              <a:t>»</a:t>
            </a:r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Знакомство с элементами книги (корешок, страницы, оглавление)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Какие бывают книги (художественные, познавательные, словари)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Занятия по книге «Дима и Совёнок», подаренной к 1 сентября (экономическая грамотность учащихся)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Праздник «Прощай, Азбука!»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В заключение дан рекомендательный список литературы для летнего чтения.</a:t>
            </a:r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работа паши сер коп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1571612"/>
            <a:ext cx="25003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855</Words>
  <PresentationFormat>Экран (4:3)</PresentationFormat>
  <Paragraphs>210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Краткий отчёт о работе по внеурочной деятельности  в 1 классе 2014-2015 уч.год учитель: Паршакова Тамара Алексеевна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Краткий отчёт о работе по внеурочной деятельности  в 1 классе 2014-2015 уч.год Паршакова Тамара Алексеевна</dc:title>
  <cp:lastModifiedBy>user</cp:lastModifiedBy>
  <cp:revision>9</cp:revision>
  <dcterms:modified xsi:type="dcterms:W3CDTF">2015-11-29T03:18:49Z</dcterms:modified>
</cp:coreProperties>
</file>