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62" r:id="rId4"/>
    <p:sldId id="263" r:id="rId5"/>
    <p:sldId id="257" r:id="rId6"/>
    <p:sldId id="273" r:id="rId7"/>
    <p:sldId id="256" r:id="rId8"/>
    <p:sldId id="259" r:id="rId9"/>
    <p:sldId id="265" r:id="rId10"/>
    <p:sldId id="264" r:id="rId11"/>
    <p:sldId id="267" r:id="rId12"/>
    <p:sldId id="268" r:id="rId13"/>
    <p:sldId id="266" r:id="rId14"/>
    <p:sldId id="26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8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solidFill>
          <a:schemeClr val="bg1">
            <a:lumMod val="75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139107611548557E-2"/>
          <c:y val="1.9042928211379432E-2"/>
          <c:w val="0.8655050342067897"/>
          <c:h val="0.9243636543340032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66"/>
              </a:solidFill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Лист1!$A$1:$A$3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3</c:v>
                </c:pt>
                <c:pt idx="1">
                  <c:v>5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171112"/>
        <c:axId val="312169152"/>
        <c:axId val="0"/>
      </c:bar3DChart>
      <c:catAx>
        <c:axId val="312171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69152"/>
        <c:crosses val="autoZero"/>
        <c:auto val="1"/>
        <c:lblAlgn val="ctr"/>
        <c:lblOffset val="100"/>
        <c:noMultiLvlLbl val="0"/>
      </c:catAx>
      <c:valAx>
        <c:axId val="312169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71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46231869553523"/>
          <c:y val="0.31105854446018516"/>
          <c:w val="0.13304651182008242"/>
          <c:h val="0.27328040061937864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cat>
            <c:strRef>
              <c:f>Лист1!$A$1:$A$3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177</c:v>
                </c:pt>
                <c:pt idx="1">
                  <c:v>160</c:v>
                </c:pt>
                <c:pt idx="2">
                  <c:v>138</c:v>
                </c:pt>
              </c:numCache>
            </c:numRef>
          </c:val>
        </c:ser>
        <c:ser>
          <c:idx val="1"/>
          <c:order val="1"/>
          <c:spPr>
            <a:solidFill>
              <a:srgbClr val="FF0066"/>
            </a:solidFill>
          </c:spPr>
          <c:invertIfNegative val="0"/>
          <c:cat>
            <c:strRef>
              <c:f>Лист1!$A$1:$A$3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Лист1!$C$1:$C$3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171504"/>
        <c:axId val="312168760"/>
        <c:axId val="0"/>
      </c:bar3DChart>
      <c:catAx>
        <c:axId val="312171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68760"/>
        <c:crosses val="autoZero"/>
        <c:auto val="1"/>
        <c:lblAlgn val="ctr"/>
        <c:lblOffset val="100"/>
        <c:noMultiLvlLbl val="0"/>
      </c:catAx>
      <c:valAx>
        <c:axId val="3121687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21715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Лист1!$A$1:$A$3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398</c:v>
                </c:pt>
                <c:pt idx="1">
                  <c:v>426</c:v>
                </c:pt>
                <c:pt idx="2">
                  <c:v>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2173072"/>
        <c:axId val="312172680"/>
        <c:axId val="0"/>
      </c:bar3DChart>
      <c:catAx>
        <c:axId val="312173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72680"/>
        <c:crosses val="autoZero"/>
        <c:auto val="1"/>
        <c:lblAlgn val="ctr"/>
        <c:lblOffset val="100"/>
        <c:noMultiLvlLbl val="0"/>
      </c:catAx>
      <c:valAx>
        <c:axId val="312172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730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173810177204528E-2"/>
          <c:y val="2.4040491227470453E-2"/>
          <c:w val="0.74217699671488213"/>
          <c:h val="0.88011844837753073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Лист1!$A$1:$A$3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357</c:v>
                </c:pt>
                <c:pt idx="1">
                  <c:v>336</c:v>
                </c:pt>
                <c:pt idx="2">
                  <c:v>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173464"/>
        <c:axId val="312173856"/>
        <c:axId val="0"/>
      </c:bar3DChart>
      <c:catAx>
        <c:axId val="312173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73856"/>
        <c:crosses val="autoZero"/>
        <c:auto val="1"/>
        <c:lblAlgn val="ctr"/>
        <c:lblOffset val="100"/>
        <c:noMultiLvlLbl val="0"/>
      </c:catAx>
      <c:valAx>
        <c:axId val="312173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734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Лист1!$A$1:$A$3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Лист1!$B$1:$B$3</c:f>
              <c:numCache>
                <c:formatCode>General</c:formatCode>
                <c:ptCount val="3"/>
                <c:pt idx="0">
                  <c:v>68</c:v>
                </c:pt>
                <c:pt idx="1">
                  <c:v>87</c:v>
                </c:pt>
                <c:pt idx="2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2166408"/>
        <c:axId val="312166800"/>
        <c:axId val="0"/>
      </c:bar3DChart>
      <c:catAx>
        <c:axId val="312166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66800"/>
        <c:crosses val="autoZero"/>
        <c:auto val="1"/>
        <c:lblAlgn val="ctr"/>
        <c:lblOffset val="100"/>
        <c:noMultiLvlLbl val="0"/>
      </c:catAx>
      <c:valAx>
        <c:axId val="312166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21664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75000"/>
      </a:schemeClr>
    </a:solidFill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&#1055;&#1086;&#1083;&#1086;&#1078;&#1077;&#1085;&#1080;&#1077;%20&#1086;%20&#1088;&#1072;&#1073;&#1086;&#1090;&#1077;%20&#1089;%20&#1089;&#1077;&#1084;&#1100;&#1103;&#1084;&#1080;%20&#1074;%20&#1057;&#1054;&#1055;&#1077;%20&#1059;&#1056;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5E5050-BCF8-42A2-A821-9708AC65488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20F5E5-C469-40DC-AC47-7BBB0D1B74BD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pPr algn="l">
            <a:lnSpc>
              <a:spcPct val="100000"/>
            </a:lnSpc>
          </a:pPr>
          <a:r>
            <a: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-безнадзорный;</a:t>
          </a:r>
        </a:p>
        <a:p>
          <a:pPr algn="l">
            <a:lnSpc>
              <a:spcPct val="100000"/>
            </a:lnSpc>
          </a:pPr>
          <a:r>
            <a: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-семья, находящаяся в социально-опасном положении;</a:t>
          </a:r>
        </a:p>
        <a:p>
          <a:pPr algn="l">
            <a:lnSpc>
              <a:spcPct val="100000"/>
            </a:lnSpc>
          </a:pPr>
          <a:r>
            <a: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-индивидуальная профилактическая работа; </a:t>
          </a:r>
        </a:p>
        <a:p>
          <a:pPr algn="l">
            <a:lnSpc>
              <a:spcPct val="100000"/>
            </a:lnSpc>
          </a:pPr>
          <a:r>
            <a: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-выявление и учёт семей и детей, находящихся в социально опасном положении;</a:t>
          </a:r>
        </a:p>
        <a:p>
          <a:pPr algn="l">
            <a:lnSpc>
              <a:spcPct val="100000"/>
            </a:lnSpc>
          </a:pPr>
          <a:r>
            <a: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-информационно-аналитический  банк семей  с детьми</a:t>
          </a:r>
        </a:p>
        <a:p>
          <a:pPr algn="l">
            <a:lnSpc>
              <a:spcPct val="100000"/>
            </a:lnSpc>
          </a:pPr>
          <a:r>
            <a: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ж</a:t>
          </a:r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естокое обращение с детьми; </a:t>
          </a:r>
        </a:p>
        <a:p>
          <a:pPr algn="l">
            <a:lnSpc>
              <a:spcPct val="90000"/>
            </a:lnSpc>
          </a:pPr>
          <a:endParaRPr lang="ru-RU" sz="2000" b="1" i="1" dirty="0" smtClean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</a:pPr>
          <a:endParaRPr lang="ru-RU" sz="20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7CB595-BE6E-4991-A4AA-D09BD05803B8}" type="parTrans" cxnId="{44B01416-939E-43EE-BBE1-C0E3936400F0}">
      <dgm:prSet/>
      <dgm:spPr/>
      <dgm:t>
        <a:bodyPr/>
        <a:lstStyle/>
        <a:p>
          <a:endParaRPr lang="ru-RU"/>
        </a:p>
      </dgm:t>
    </dgm:pt>
    <dgm:pt modelId="{D62C18D2-1544-401B-9FCC-935EFF5EE9F8}" type="sibTrans" cxnId="{44B01416-939E-43EE-BBE1-C0E3936400F0}">
      <dgm:prSet/>
      <dgm:spPr/>
      <dgm:t>
        <a:bodyPr/>
        <a:lstStyle/>
        <a:p>
          <a:endParaRPr lang="ru-RU"/>
        </a:p>
      </dgm:t>
    </dgm:pt>
    <dgm:pt modelId="{F11956F2-9690-4875-A231-E2673C3DB9C1}">
      <dgm:prSet phldrT="[Текст]" custT="1"/>
      <dgm:spPr>
        <a:solidFill>
          <a:schemeClr val="bg1">
            <a:lumMod val="65000"/>
          </a:schemeClr>
        </a:solidFill>
        <a:ln>
          <a:solidFill>
            <a:srgbClr val="80000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Функции</a:t>
          </a:r>
          <a:r>
            <a:rPr lang="ru-RU" sz="2400" dirty="0" smtClean="0"/>
            <a:t>   </a:t>
          </a:r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субъектов системы  профилактики-</a:t>
          </a:r>
          <a:endParaRPr lang="ru-RU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0405CF-5A34-44E2-A949-C80AE71AD6B9}" type="parTrans" cxnId="{6C374152-347D-4DAD-8ACD-A4C7C6A38E89}">
      <dgm:prSet/>
      <dgm:spPr/>
      <dgm:t>
        <a:bodyPr/>
        <a:lstStyle/>
        <a:p>
          <a:endParaRPr lang="ru-RU"/>
        </a:p>
      </dgm:t>
    </dgm:pt>
    <dgm:pt modelId="{D284E261-CAEC-42A6-9953-3E3C80E6ACD1}" type="sibTrans" cxnId="{6C374152-347D-4DAD-8ACD-A4C7C6A38E89}">
      <dgm:prSet/>
      <dgm:spPr/>
      <dgm:t>
        <a:bodyPr/>
        <a:lstStyle/>
        <a:p>
          <a:endParaRPr lang="ru-RU"/>
        </a:p>
      </dgm:t>
    </dgm:pt>
    <dgm:pt modelId="{5F56D03E-4CB7-4FDF-8B84-B77EE153BFDB}">
      <dgm:prSet phldrT="[Текст]" custT="1"/>
      <dgm:spPr/>
      <dgm:t>
        <a:bodyPr/>
        <a:lstStyle/>
        <a:p>
          <a:endParaRPr lang="ru-RU" sz="1800" b="1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детей и семей;</a:t>
          </a:r>
        </a:p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-информирование субъектов профилактики;</a:t>
          </a:r>
        </a:p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-организация профилактических мероприятий;</a:t>
          </a:r>
        </a:p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-психологическая помощь и консультирование;</a:t>
          </a:r>
        </a:p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-содействие субъектам профилактики;</a:t>
          </a:r>
        </a:p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-постановка на учет;</a:t>
          </a:r>
        </a:p>
        <a:p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-сотрудничество субъектов профилактики;</a:t>
          </a:r>
        </a:p>
        <a:p>
          <a:endParaRPr lang="ru-RU" sz="2000" b="1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3275C0-AFF3-4E37-9139-160BF87B4F3E}" type="parTrans" cxnId="{DFDDA430-C83C-444B-982C-2742244ED767}">
      <dgm:prSet/>
      <dgm:spPr/>
      <dgm:t>
        <a:bodyPr/>
        <a:lstStyle/>
        <a:p>
          <a:endParaRPr lang="ru-RU"/>
        </a:p>
      </dgm:t>
    </dgm:pt>
    <dgm:pt modelId="{49351A88-0F6F-467F-B68F-DA930D754A2D}" type="sibTrans" cxnId="{DFDDA430-C83C-444B-982C-2742244ED767}">
      <dgm:prSet/>
      <dgm:spPr/>
      <dgm:t>
        <a:bodyPr/>
        <a:lstStyle/>
        <a:p>
          <a:endParaRPr lang="ru-RU"/>
        </a:p>
      </dgm:t>
    </dgm:pt>
    <dgm:pt modelId="{79B7A0ED-D334-4651-BC84-1589AC4E92D7}">
      <dgm:prSet phldrT="[Текст]" custT="1"/>
      <dgm:spPr>
        <a:solidFill>
          <a:schemeClr val="bg1">
            <a:lumMod val="65000"/>
          </a:schemeClr>
        </a:solidFill>
        <a:ln>
          <a:solidFill>
            <a:srgbClr val="800000"/>
          </a:solidFill>
        </a:ln>
      </dgm:spPr>
      <dgm:t>
        <a:bodyPr/>
        <a:lstStyle/>
        <a:p>
          <a:pPr algn="l"/>
          <a:endParaRPr lang="ru-RU" sz="2300" b="1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  понятия</a:t>
          </a:r>
          <a:endParaRPr lang="ru-RU" sz="24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38BA8D-9792-4D65-A490-B9F88FCAD0B4}" type="sibTrans" cxnId="{23F0298C-C9FD-4331-8BC4-863B04568DA8}">
      <dgm:prSet/>
      <dgm:spPr/>
      <dgm:t>
        <a:bodyPr/>
        <a:lstStyle/>
        <a:p>
          <a:endParaRPr lang="ru-RU"/>
        </a:p>
      </dgm:t>
    </dgm:pt>
    <dgm:pt modelId="{2DCD3E6F-EA8B-4CFD-8514-2F5751F1A97B}" type="parTrans" cxnId="{23F0298C-C9FD-4331-8BC4-863B04568DA8}">
      <dgm:prSet/>
      <dgm:spPr/>
      <dgm:t>
        <a:bodyPr/>
        <a:lstStyle/>
        <a:p>
          <a:endParaRPr lang="ru-RU"/>
        </a:p>
      </dgm:t>
    </dgm:pt>
    <dgm:pt modelId="{10617E6C-D9A4-4F71-8672-E6B7DCDA0D89}" type="pres">
      <dgm:prSet presAssocID="{1F5E5050-BCF8-42A2-A821-9708AC6548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2B1DF9-36E3-4E2E-B1FA-60D7871BD924}" type="pres">
      <dgm:prSet presAssocID="{79B7A0ED-D334-4651-BC84-1589AC4E92D7}" presName="compositeNode" presStyleCnt="0">
        <dgm:presLayoutVars>
          <dgm:bulletEnabled val="1"/>
        </dgm:presLayoutVars>
      </dgm:prSet>
      <dgm:spPr/>
    </dgm:pt>
    <dgm:pt modelId="{8659B401-600A-4FA8-9C90-C2E03C216CA2}" type="pres">
      <dgm:prSet presAssocID="{79B7A0ED-D334-4651-BC84-1589AC4E92D7}" presName="bgRect" presStyleLbl="node1" presStyleIdx="0" presStyleCnt="2" custScaleX="34839" custScaleY="100000" custLinFactNeighborX="1783" custLinFactNeighborY="-1041"/>
      <dgm:spPr/>
      <dgm:t>
        <a:bodyPr/>
        <a:lstStyle/>
        <a:p>
          <a:endParaRPr lang="ru-RU"/>
        </a:p>
      </dgm:t>
    </dgm:pt>
    <dgm:pt modelId="{659C0FDB-BC5C-47B2-8B75-103CE617BEEF}" type="pres">
      <dgm:prSet presAssocID="{79B7A0ED-D334-4651-BC84-1589AC4E92D7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D50F7-136D-45EE-B6EC-CFB484CA30CA}" type="pres">
      <dgm:prSet presAssocID="{79B7A0ED-D334-4651-BC84-1589AC4E92D7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A3C61-ED81-43B6-819B-56B8A7A0FD15}" type="pres">
      <dgm:prSet presAssocID="{D138BA8D-9792-4D65-A490-B9F88FCAD0B4}" presName="hSp" presStyleCnt="0"/>
      <dgm:spPr/>
    </dgm:pt>
    <dgm:pt modelId="{68040580-55DC-4D0F-BB03-4ABC2247D386}" type="pres">
      <dgm:prSet presAssocID="{D138BA8D-9792-4D65-A490-B9F88FCAD0B4}" presName="vProcSp" presStyleCnt="0"/>
      <dgm:spPr/>
    </dgm:pt>
    <dgm:pt modelId="{FF9FD8F1-E17E-49C6-8C5C-ADF3353092BE}" type="pres">
      <dgm:prSet presAssocID="{D138BA8D-9792-4D65-A490-B9F88FCAD0B4}" presName="vSp1" presStyleCnt="0"/>
      <dgm:spPr/>
    </dgm:pt>
    <dgm:pt modelId="{0092259C-66CB-4216-9697-3916C9B505BC}" type="pres">
      <dgm:prSet presAssocID="{D138BA8D-9792-4D65-A490-B9F88FCAD0B4}" presName="simulatedConn" presStyleLbl="solidFgAcc1" presStyleIdx="0" presStyleCnt="1" custScaleX="52377" custScaleY="56413" custLinFactNeighborX="-12467" custLinFactNeighborY="6660"/>
      <dgm:spPr>
        <a:solidFill>
          <a:srgbClr val="800000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E31655E1-B708-4C39-996E-5CC03CB67123}" type="pres">
      <dgm:prSet presAssocID="{D138BA8D-9792-4D65-A490-B9F88FCAD0B4}" presName="vSp2" presStyleCnt="0"/>
      <dgm:spPr/>
    </dgm:pt>
    <dgm:pt modelId="{5C12C9D2-521D-4F1C-A578-31893F650E07}" type="pres">
      <dgm:prSet presAssocID="{D138BA8D-9792-4D65-A490-B9F88FCAD0B4}" presName="sibTrans" presStyleCnt="0"/>
      <dgm:spPr/>
    </dgm:pt>
    <dgm:pt modelId="{99B282C0-EB76-45F3-8CF0-EFA5461B870D}" type="pres">
      <dgm:prSet presAssocID="{F11956F2-9690-4875-A231-E2673C3DB9C1}" presName="compositeNode" presStyleCnt="0">
        <dgm:presLayoutVars>
          <dgm:bulletEnabled val="1"/>
        </dgm:presLayoutVars>
      </dgm:prSet>
      <dgm:spPr/>
    </dgm:pt>
    <dgm:pt modelId="{E2F8BF0C-86FE-40AF-A0D7-9BBE5F110940}" type="pres">
      <dgm:prSet presAssocID="{F11956F2-9690-4875-A231-E2673C3DB9C1}" presName="bgRect" presStyleLbl="node1" presStyleIdx="1" presStyleCnt="2" custScaleX="48688" custScaleY="100000"/>
      <dgm:spPr/>
      <dgm:t>
        <a:bodyPr/>
        <a:lstStyle/>
        <a:p>
          <a:endParaRPr lang="ru-RU"/>
        </a:p>
      </dgm:t>
    </dgm:pt>
    <dgm:pt modelId="{C408AD6E-BA51-4F4F-919F-68B679CA0E29}" type="pres">
      <dgm:prSet presAssocID="{F11956F2-9690-4875-A231-E2673C3DB9C1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4D56C-14FC-4E0D-BD6A-4A0AF0775131}" type="pres">
      <dgm:prSet presAssocID="{F11956F2-9690-4875-A231-E2673C3DB9C1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B17B6-7F7B-4776-9325-3BBE93DB9148}" type="presOf" srcId="{5F56D03E-4CB7-4FDF-8B84-B77EE153BFDB}" destId="{7374D56C-14FC-4E0D-BD6A-4A0AF0775131}" srcOrd="0" destOrd="0" presId="urn:microsoft.com/office/officeart/2005/8/layout/hProcess7"/>
    <dgm:cxn modelId="{23F0298C-C9FD-4331-8BC4-863B04568DA8}" srcId="{1F5E5050-BCF8-42A2-A821-9708AC65488B}" destId="{79B7A0ED-D334-4651-BC84-1589AC4E92D7}" srcOrd="0" destOrd="0" parTransId="{2DCD3E6F-EA8B-4CFD-8514-2F5751F1A97B}" sibTransId="{D138BA8D-9792-4D65-A490-B9F88FCAD0B4}"/>
    <dgm:cxn modelId="{54A64DD6-2F46-47C8-9A9E-370BF894CDF6}" type="presOf" srcId="{F11956F2-9690-4875-A231-E2673C3DB9C1}" destId="{C408AD6E-BA51-4F4F-919F-68B679CA0E29}" srcOrd="1" destOrd="0" presId="urn:microsoft.com/office/officeart/2005/8/layout/hProcess7"/>
    <dgm:cxn modelId="{44B01416-939E-43EE-BBE1-C0E3936400F0}" srcId="{79B7A0ED-D334-4651-BC84-1589AC4E92D7}" destId="{6D20F5E5-C469-40DC-AC47-7BBB0D1B74BD}" srcOrd="0" destOrd="0" parTransId="{6B7CB595-BE6E-4991-A4AA-D09BD05803B8}" sibTransId="{D62C18D2-1544-401B-9FCC-935EFF5EE9F8}"/>
    <dgm:cxn modelId="{46B0CF79-6EA1-4D56-AFAD-AD9024CA0A89}" type="presOf" srcId="{79B7A0ED-D334-4651-BC84-1589AC4E92D7}" destId="{8659B401-600A-4FA8-9C90-C2E03C216CA2}" srcOrd="0" destOrd="0" presId="urn:microsoft.com/office/officeart/2005/8/layout/hProcess7"/>
    <dgm:cxn modelId="{DFDDA430-C83C-444B-982C-2742244ED767}" srcId="{F11956F2-9690-4875-A231-E2673C3DB9C1}" destId="{5F56D03E-4CB7-4FDF-8B84-B77EE153BFDB}" srcOrd="0" destOrd="0" parTransId="{0D3275C0-AFF3-4E37-9139-160BF87B4F3E}" sibTransId="{49351A88-0F6F-467F-B68F-DA930D754A2D}"/>
    <dgm:cxn modelId="{2D6BFCA5-02A7-414D-89A3-839C4FF5E928}" type="presOf" srcId="{79B7A0ED-D334-4651-BC84-1589AC4E92D7}" destId="{659C0FDB-BC5C-47B2-8B75-103CE617BEEF}" srcOrd="1" destOrd="0" presId="urn:microsoft.com/office/officeart/2005/8/layout/hProcess7"/>
    <dgm:cxn modelId="{D29DF3C5-85FB-4B74-84C9-0E1E48DF6489}" type="presOf" srcId="{1F5E5050-BCF8-42A2-A821-9708AC65488B}" destId="{10617E6C-D9A4-4F71-8672-E6B7DCDA0D89}" srcOrd="0" destOrd="0" presId="urn:microsoft.com/office/officeart/2005/8/layout/hProcess7"/>
    <dgm:cxn modelId="{6C374152-347D-4DAD-8ACD-A4C7C6A38E89}" srcId="{1F5E5050-BCF8-42A2-A821-9708AC65488B}" destId="{F11956F2-9690-4875-A231-E2673C3DB9C1}" srcOrd="1" destOrd="0" parTransId="{540405CF-5A34-44E2-A949-C80AE71AD6B9}" sibTransId="{D284E261-CAEC-42A6-9953-3E3C80E6ACD1}"/>
    <dgm:cxn modelId="{C1164124-D0C7-4A6D-B13E-174060F0495E}" type="presOf" srcId="{F11956F2-9690-4875-A231-E2673C3DB9C1}" destId="{E2F8BF0C-86FE-40AF-A0D7-9BBE5F110940}" srcOrd="0" destOrd="0" presId="urn:microsoft.com/office/officeart/2005/8/layout/hProcess7"/>
    <dgm:cxn modelId="{64F6A9C3-23BC-41E3-B055-174420F2FF09}" type="presOf" srcId="{6D20F5E5-C469-40DC-AC47-7BBB0D1B74BD}" destId="{662D50F7-136D-45EE-B6EC-CFB484CA30CA}" srcOrd="0" destOrd="0" presId="urn:microsoft.com/office/officeart/2005/8/layout/hProcess7"/>
    <dgm:cxn modelId="{538DD6A4-6A3D-4D6A-82D4-E23A4A0D8081}" type="presParOf" srcId="{10617E6C-D9A4-4F71-8672-E6B7DCDA0D89}" destId="{BF2B1DF9-36E3-4E2E-B1FA-60D7871BD924}" srcOrd="0" destOrd="0" presId="urn:microsoft.com/office/officeart/2005/8/layout/hProcess7"/>
    <dgm:cxn modelId="{9B8FEC2F-EE83-4CE8-9D9B-12265F62CA03}" type="presParOf" srcId="{BF2B1DF9-36E3-4E2E-B1FA-60D7871BD924}" destId="{8659B401-600A-4FA8-9C90-C2E03C216CA2}" srcOrd="0" destOrd="0" presId="urn:microsoft.com/office/officeart/2005/8/layout/hProcess7"/>
    <dgm:cxn modelId="{49FD19D5-589F-44E2-96F3-00B9458FF59F}" type="presParOf" srcId="{BF2B1DF9-36E3-4E2E-B1FA-60D7871BD924}" destId="{659C0FDB-BC5C-47B2-8B75-103CE617BEEF}" srcOrd="1" destOrd="0" presId="urn:microsoft.com/office/officeart/2005/8/layout/hProcess7"/>
    <dgm:cxn modelId="{2ABEBFCC-B88B-4E42-8308-B6AD60EDC26D}" type="presParOf" srcId="{BF2B1DF9-36E3-4E2E-B1FA-60D7871BD924}" destId="{662D50F7-136D-45EE-B6EC-CFB484CA30CA}" srcOrd="2" destOrd="0" presId="urn:microsoft.com/office/officeart/2005/8/layout/hProcess7"/>
    <dgm:cxn modelId="{A79CFDFA-1F6F-4169-BBA3-98A45B871CDE}" type="presParOf" srcId="{10617E6C-D9A4-4F71-8672-E6B7DCDA0D89}" destId="{067A3C61-ED81-43B6-819B-56B8A7A0FD15}" srcOrd="1" destOrd="0" presId="urn:microsoft.com/office/officeart/2005/8/layout/hProcess7"/>
    <dgm:cxn modelId="{591B181D-8C6D-48D4-BD87-94A85C1AAA29}" type="presParOf" srcId="{10617E6C-D9A4-4F71-8672-E6B7DCDA0D89}" destId="{68040580-55DC-4D0F-BB03-4ABC2247D386}" srcOrd="2" destOrd="0" presId="urn:microsoft.com/office/officeart/2005/8/layout/hProcess7"/>
    <dgm:cxn modelId="{0DBC1675-D129-4D93-90F4-D7B3AC179FCA}" type="presParOf" srcId="{68040580-55DC-4D0F-BB03-4ABC2247D386}" destId="{FF9FD8F1-E17E-49C6-8C5C-ADF3353092BE}" srcOrd="0" destOrd="0" presId="urn:microsoft.com/office/officeart/2005/8/layout/hProcess7"/>
    <dgm:cxn modelId="{FA15BA40-0C70-43A6-AE8E-7B85F077EC5C}" type="presParOf" srcId="{68040580-55DC-4D0F-BB03-4ABC2247D386}" destId="{0092259C-66CB-4216-9697-3916C9B505BC}" srcOrd="1" destOrd="0" presId="urn:microsoft.com/office/officeart/2005/8/layout/hProcess7"/>
    <dgm:cxn modelId="{CBEF421F-EF1B-4D12-B0F7-5427C4C7AC17}" type="presParOf" srcId="{68040580-55DC-4D0F-BB03-4ABC2247D386}" destId="{E31655E1-B708-4C39-996E-5CC03CB67123}" srcOrd="2" destOrd="0" presId="urn:microsoft.com/office/officeart/2005/8/layout/hProcess7"/>
    <dgm:cxn modelId="{2A434BD4-96D7-42C1-B4E1-E2A09A3F7010}" type="presParOf" srcId="{10617E6C-D9A4-4F71-8672-E6B7DCDA0D89}" destId="{5C12C9D2-521D-4F1C-A578-31893F650E07}" srcOrd="3" destOrd="0" presId="urn:microsoft.com/office/officeart/2005/8/layout/hProcess7"/>
    <dgm:cxn modelId="{9410890D-4220-4BFE-AD46-A96A24E6BD98}" type="presParOf" srcId="{10617E6C-D9A4-4F71-8672-E6B7DCDA0D89}" destId="{99B282C0-EB76-45F3-8CF0-EFA5461B870D}" srcOrd="4" destOrd="0" presId="urn:microsoft.com/office/officeart/2005/8/layout/hProcess7"/>
    <dgm:cxn modelId="{AA00D384-B812-4403-8BF5-361C2FA36F13}" type="presParOf" srcId="{99B282C0-EB76-45F3-8CF0-EFA5461B870D}" destId="{E2F8BF0C-86FE-40AF-A0D7-9BBE5F110940}" srcOrd="0" destOrd="0" presId="urn:microsoft.com/office/officeart/2005/8/layout/hProcess7"/>
    <dgm:cxn modelId="{4E279554-D700-434E-A283-4B9C29DF272C}" type="presParOf" srcId="{99B282C0-EB76-45F3-8CF0-EFA5461B870D}" destId="{C408AD6E-BA51-4F4F-919F-68B679CA0E29}" srcOrd="1" destOrd="0" presId="urn:microsoft.com/office/officeart/2005/8/layout/hProcess7"/>
    <dgm:cxn modelId="{A3CE8F1B-0D98-449B-8605-A3D281EA3DCD}" type="presParOf" srcId="{99B282C0-EB76-45F3-8CF0-EFA5461B870D}" destId="{7374D56C-14FC-4E0D-BD6A-4A0AF0775131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0.14435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712968" cy="8762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24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4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Диаграмма </a:t>
          </a:r>
          <a:r>
            <a:rPr lang="ru-RU" sz="2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"Количество неблагополучных </a:t>
          </a:r>
          <a:r>
            <a:rPr lang="ru-RU" sz="24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r>
            <a:rPr lang="ru-RU" sz="2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семей   за </a:t>
          </a:r>
          <a:r>
            <a:rPr lang="ru-RU" sz="2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года"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0.15966</cdr:x>
      <cdr:y>0.01316</cdr:y>
    </cdr:from>
    <cdr:to>
      <cdr:x>0.28571</cdr:x>
      <cdr:y>0.06579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8152" y="72008"/>
          <a:ext cx="108012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0.43697</cdr:x>
      <cdr:y>0.07895</cdr:y>
    </cdr:from>
    <cdr:to>
      <cdr:x>0.51681</cdr:x>
      <cdr:y>0.15789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44416" y="432048"/>
          <a:ext cx="6840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160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0.71429</cdr:x>
      <cdr:y>0.19737</cdr:y>
    </cdr:from>
    <cdr:to>
      <cdr:x>0.80672</cdr:x>
      <cdr:y>0.28947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20680" y="108012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0.2605</cdr:x>
      <cdr:y>0.76316</cdr:y>
    </cdr:from>
    <cdr:to>
      <cdr:x>0.34454</cdr:x>
      <cdr:y>0.84211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417646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0.56303</cdr:x>
      <cdr:y>0.76316</cdr:y>
    </cdr:from>
    <cdr:to>
      <cdr:x>0.62185</cdr:x>
      <cdr:y>0.84211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824536" y="4176464"/>
          <a:ext cx="50405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0.83193</cdr:x>
      <cdr:y>0.75</cdr:y>
    </cdr:from>
    <cdr:to>
      <cdr:x>0.89916</cdr:x>
      <cdr:y>0.81579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28792" y="4104456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eb2edu.ru/Shared/BlogE.aspx?PK=7B67DAF7-3EE6-461C-A60E-712475E1AB45\u0026Page=89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39shkola.ru/book/export/html/15" TargetMode="Externa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axpark.com/community/5006/content/2014359" TargetMode="External"/><Relationship Id="rId3" Type="http://schemas.openxmlformats.org/officeDocument/2006/relationships/hyperlink" Target="http://chitamed.ru/part?page=71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titstat.ru/prestupnost-nesovershennoletnih.html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kartinki/meditsina/Deti-gruppy-riska/015-Korrektsija-detej-i-semej-grupp-riska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mily-magazine.ru/psixologiya-semejnyx-otnoshenij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otvetymamam.ru/post/chto-polozheno-mnogodetnym-semyam-410.html" TargetMode="External"/><Relationship Id="rId7" Type="http://schemas.openxmlformats.org/officeDocument/2006/relationships/hyperlink" Target="http://playcast.ru/communities/housewife/?act=news\u0026id=8248" TargetMode="External"/><Relationship Id="rId12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hyperlink" Target="http://www.liveinternet.ru/users/luka47100/post273290306/" TargetMode="External"/><Relationship Id="rId5" Type="http://schemas.openxmlformats.org/officeDocument/2006/relationships/hyperlink" Target="http://vykza.ru/2013/07/11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www.24open.ru/blogs/user/Uriy4711147/2819702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8520" y="0"/>
            <a:ext cx="9252520" cy="6924973"/>
          </a:xfrm>
          <a:prstGeom prst="rect">
            <a:avLst/>
          </a:prstGeom>
          <a:solidFill>
            <a:schemeClr val="bg1">
              <a:lumMod val="6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 совет</a:t>
            </a:r>
          </a:p>
          <a:p>
            <a:pPr algn="ctr"/>
            <a:r>
              <a:rPr lang="ru-RU" sz="4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 педагогического коллектива школы по работе с детьми из неблагополучных семей»</a:t>
            </a:r>
          </a:p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76" y="3462486"/>
            <a:ext cx="4375728" cy="291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3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32"/>
            <a:ext cx="8136904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«Количество неполных семей, </a:t>
            </a:r>
            <a:r>
              <a:rPr lang="ru-RU" sz="20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семей, где воспитывает один отец»</a:t>
            </a:r>
            <a:endParaRPr lang="ru-RU" sz="20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966916"/>
              </p:ext>
            </p:extLst>
          </p:nvPr>
        </p:nvGraphicFramePr>
        <p:xfrm>
          <a:off x="1043608" y="1412776"/>
          <a:ext cx="698477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8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</a:p>
          <a:p>
            <a:r>
              <a: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«Количество родителей с высшим образованием»</a:t>
            </a:r>
            <a:endParaRPr lang="ru-RU" sz="28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245886"/>
              </p:ext>
            </p:extLst>
          </p:nvPr>
        </p:nvGraphicFramePr>
        <p:xfrm>
          <a:off x="1187624" y="1772816"/>
          <a:ext cx="6768752" cy="44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36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89248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«Количество  родителей со средним профессиональным образованием»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908132"/>
              </p:ext>
            </p:extLst>
          </p:nvPr>
        </p:nvGraphicFramePr>
        <p:xfrm>
          <a:off x="971600" y="1556792"/>
          <a:ext cx="750658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44213"/>
            <a:ext cx="8280920" cy="89255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«Количество  родителей с начальным профессиональным  образованием»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073883"/>
              </p:ext>
            </p:extLst>
          </p:nvPr>
        </p:nvGraphicFramePr>
        <p:xfrm>
          <a:off x="1187624" y="1556792"/>
          <a:ext cx="70567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722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79" y="144959"/>
            <a:ext cx="8712968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 работы  классных</a:t>
            </a:r>
            <a:r>
              <a:rPr lang="en-US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603" y="951314"/>
            <a:ext cx="828092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   действий  классного  руководителя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113" y="1565994"/>
            <a:ext cx="2769336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1.Знакомство </a:t>
            </a:r>
          </a:p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1508" y="1577367"/>
            <a:ext cx="4279007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личного дела, медкарты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классным руководителей (бывшим), беседа с воспитателем д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Посещение семьи на дому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3239" y="4096080"/>
            <a:ext cx="2819253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аблюдение 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954120" y="1750642"/>
            <a:ext cx="1720421" cy="584812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147390" y="4212801"/>
            <a:ext cx="1840325" cy="584812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948477" y="3220207"/>
            <a:ext cx="4005070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беседы с ребенком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-индивидуальные беседы с родителем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 проведении уроков, экскурсий, мероприятий и т.д.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113" y="6183988"/>
            <a:ext cx="3035277" cy="5232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3.Выявление н</a:t>
            </a:r>
            <a:r>
              <a:rPr lang="en-US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323739" y="6157005"/>
            <a:ext cx="1663976" cy="584812"/>
          </a:xfrm>
          <a:prstGeom prst="rightArrow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87715" y="5264489"/>
            <a:ext cx="3860416" cy="14773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консультации психолога, специалиста по делам семьи</a:t>
            </a:r>
          </a:p>
          <a:p>
            <a:r>
              <a:rPr lang="ru-RU" dirty="0"/>
              <a:t>-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на совет профилактики</a:t>
            </a:r>
          </a:p>
        </p:txBody>
      </p:sp>
      <p:pic>
        <p:nvPicPr>
          <p:cNvPr id="1026" name="Picture 2" descr="http://gdb.rferl.org/57443879-26C0-4253-AE86-7184D58F3064_w527_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070" y="2553763"/>
            <a:ext cx="2133337" cy="154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39shkola.ru/sites/default/files/th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362" y="4746384"/>
            <a:ext cx="2140353" cy="143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116632"/>
            <a:ext cx="3168352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  <a:endParaRPr lang="ru-RU" sz="32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532" y="836712"/>
            <a:ext cx="8208912" cy="36933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Организовать  консультирование  по работе  с неблагополучными  детьми, семьями  для  молодых классных руководителей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отв.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 О.Н.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Мартюшева С.Н.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Классным руководителям продолжить сотрудничать с субъектами профилактики (центрами социальной помощи семье и детям, «Подросток», «Психолог -плюс» и т.д.) при проведении классных часов, родительских собраний, мероприятий и т.д.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отв.  классные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руководители</a:t>
            </a:r>
          </a:p>
          <a:p>
            <a:pPr marL="285750" indent="-285750"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опыт 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руководителей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Вершининой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Брыляковой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                                          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0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0"/>
            <a:ext cx="6912768" cy="11356955"/>
          </a:xfrm>
          <a:prstGeom prst="rect">
            <a:avLst/>
          </a:prstGeom>
          <a:solidFill>
            <a:schemeClr val="bg1">
              <a:lumMod val="65000"/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ctr"/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4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 к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неблагополучными семьями, поиск оптимальных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психолого-педагогического воздействия для коррекции  оздоровления детско-родительских отношений.</a:t>
            </a:r>
          </a:p>
          <a:p>
            <a:pPr algn="ctr"/>
            <a:endParaRPr lang="ru-RU" sz="4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1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712968" cy="6647974"/>
          </a:xfrm>
          <a:prstGeom prst="rect">
            <a:avLst/>
          </a:prstGeom>
          <a:solidFill>
            <a:schemeClr val="bg1">
              <a:lumMod val="6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8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 совет</a:t>
            </a:r>
          </a:p>
          <a:p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Вопросы: 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Актуальность                                                  Муратова О.В.</a:t>
            </a:r>
          </a:p>
          <a:p>
            <a:pPr lvl="0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Нормативно- правовая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по работе с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семьей     </a:t>
            </a:r>
          </a:p>
          <a:p>
            <a:pPr lvl="0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Русских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О.Н.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3.Анализ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социального паспорта школы   за 3 года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Мартюшева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Из опыта работы классных руководителей с детьми и 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семьями социального риска                          Вершинина В.С.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Брылякова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Т.В.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4.Формы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методы работы центра социальной помощи семье и детям Октябрьского района                                        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Постникова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5.Работа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группах: разбор педагогических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6.Решение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62», 2014 год</a:t>
            </a:r>
            <a:endParaRPr lang="ru-RU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6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0442" y="116631"/>
            <a:ext cx="4824536" cy="646331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Актуальность  </a:t>
            </a:r>
            <a:endParaRPr lang="ru-RU" sz="4800" b="1" i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6249" y="38610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75466" y="807068"/>
            <a:ext cx="3240361" cy="1153870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рождаемости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376987" y="2015201"/>
            <a:ext cx="3267218" cy="1081811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распад семей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408842" y="3562432"/>
            <a:ext cx="3246304" cy="1633379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безнадзорных семей, детей-сирот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8008" y="5301207"/>
            <a:ext cx="3633912" cy="1440159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преступность, 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алкоголизм, наркомания</a:t>
            </a:r>
            <a:endParaRPr lang="ru-RU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www.takzdorovo.ru/images/e9/537/0b76ee2f1f83366ca1f4d7588a8/im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579" y="891986"/>
            <a:ext cx="2246429" cy="22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.vz.ru/upimg/m50/m50883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7" y="3884358"/>
            <a:ext cx="1993671" cy="16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go1.imgsmail.ru/imgpreview?key=http%3A//www.new-sebastopol.com/resources/images/14691/p_654tytutyiyuiouo.jpg&amp;mb=imgdb_preview_129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604" y="5373082"/>
            <a:ext cx="1570692" cy="1368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age.zn.ua/media/images/614xX/Mar2012/42131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1" y="2401471"/>
            <a:ext cx="1774372" cy="139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4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06544" cy="6678751"/>
          </a:xfrm>
          <a:prstGeom prst="rect">
            <a:avLst/>
          </a:prstGeom>
          <a:solidFill>
            <a:schemeClr val="bg1">
              <a:lumMod val="65000"/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 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семейного </a:t>
            </a:r>
            <a:r>
              <a:rPr lang="ru-RU" sz="28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неблагополучия- психологические  проблемы родителей</a:t>
            </a:r>
            <a:endParaRPr lang="ru-RU" sz="28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 своему статусу зависимый от родителей, вынужден страдать от их психологических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изъянов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случаи, когда родители вообще не владеют гуманными и разумными методами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Неоправданная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строгость по отношению к детям, частые наказания и угрозы, эмоциональная холодность или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сделать жизнь ребенка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невыносимой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 продолжают  свою линию поведения, руководствуясь при этом исключительно благой целью –  воспитать свое чадо хорошим человеком. 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4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4" descr="http://900igr.net/datas/meditsina/Deti-gruppy-riska/0015-015-Korrektsija-detej-i-semej-grupp-riska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921250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4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0655" y="88704"/>
            <a:ext cx="8761847" cy="808950"/>
          </a:xfrm>
          <a:prstGeom prst="rect">
            <a:avLst/>
          </a:prstGeom>
          <a:solidFill>
            <a:schemeClr val="bg1">
              <a:lumMod val="6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Основные направления работы с семьей: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337" y="1124744"/>
            <a:ext cx="8761847" cy="2246769"/>
          </a:xfrm>
          <a:prstGeom prst="rect">
            <a:avLst/>
          </a:prstGeom>
          <a:solidFill>
            <a:schemeClr val="bg1">
              <a:lumMod val="65000"/>
              <a:alpha val="86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причин семейного неблагополучия;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просвещение родителей по вопросам семейного воспитания, знакомство с положительным опытом воспитания детей;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практической помощи и психологической поддержке семье;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family-magazine.ru/wp-content/uploads/images/kak-stat-horoshey-zheno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3648086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8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10" y="99770"/>
            <a:ext cx="8761847" cy="1240998"/>
          </a:xfrm>
          <a:prstGeom prst="rect">
            <a:avLst/>
          </a:prstGeom>
          <a:solidFill>
            <a:schemeClr val="bg1">
              <a:lumMod val="6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25105"/>
            <a:ext cx="8761847" cy="1138773"/>
          </a:xfrm>
          <a:prstGeom prst="rect">
            <a:avLst/>
          </a:prstGeom>
          <a:solidFill>
            <a:schemeClr val="bg1">
              <a:lumMod val="65000"/>
              <a:alpha val="86000"/>
            </a:schemeClr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межведомственном взаимодействии органов и учреждений </a:t>
            </a:r>
            <a:r>
              <a:rPr lang="ru-RU" sz="24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профилактики </a:t>
            </a:r>
          </a:p>
          <a:p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668348377"/>
              </p:ext>
            </p:extLst>
          </p:nvPr>
        </p:nvGraphicFramePr>
        <p:xfrm>
          <a:off x="0" y="1700808"/>
          <a:ext cx="9010900" cy="5048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12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240" y="125429"/>
            <a:ext cx="6576008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4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44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семей</a:t>
            </a:r>
            <a:endParaRPr lang="ru-RU" sz="4400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240" y="1279591"/>
            <a:ext cx="2255868" cy="132343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/>
                <a:ea typeface="Times New Roman"/>
              </a:rPr>
              <a:t>Семьи с высоким </a:t>
            </a:r>
            <a:endParaRPr lang="ru-RU" sz="2000" b="1" dirty="0" smtClean="0">
              <a:latin typeface="Times New Roman"/>
              <a:ea typeface="Times New Roman"/>
            </a:endParaRPr>
          </a:p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уровнем</a:t>
            </a:r>
          </a:p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 нравственных</a:t>
            </a:r>
          </a:p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отношений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3686" y="1064427"/>
            <a:ext cx="3857494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Семьи, характеризующиеся нормальными отношениями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09539" y="3678265"/>
            <a:ext cx="1896738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831" y="125429"/>
            <a:ext cx="2026324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Внешне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благополучные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39538" y="3502729"/>
            <a:ext cx="2413599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Неблагополучные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семьи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otvetymamam.ru/sites/default/files/u52/2012/03/rachealleymanwns_756x100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1" y="2987751"/>
            <a:ext cx="1353418" cy="202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vykza.ru/uploads/posts/2013-07/1373535317_untitled-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17" y="4602406"/>
            <a:ext cx="2357926" cy="17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sriran.com/files/fa/news/1389/8/5/154150_220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20490"/>
            <a:ext cx="1251908" cy="168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orod.tomsk.ru/uploads/16875/1242733195/123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74" y="2070861"/>
            <a:ext cx="1595206" cy="11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du.cap.ru/home/4168/2012/2222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615" y="1463423"/>
            <a:ext cx="1862207" cy="162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5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79227"/>
              </p:ext>
            </p:extLst>
          </p:nvPr>
        </p:nvGraphicFramePr>
        <p:xfrm>
          <a:off x="1259632" y="620688"/>
          <a:ext cx="6984776" cy="505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119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519</Words>
  <Application>Microsoft Office PowerPoint</Application>
  <PresentationFormat>Экран (4:3)</PresentationFormat>
  <Paragraphs>144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Николаевна</dc:creator>
  <cp:lastModifiedBy>1</cp:lastModifiedBy>
  <cp:revision>114</cp:revision>
  <dcterms:created xsi:type="dcterms:W3CDTF">2014-01-30T06:37:22Z</dcterms:created>
  <dcterms:modified xsi:type="dcterms:W3CDTF">2015-12-05T06:32:51Z</dcterms:modified>
</cp:coreProperties>
</file>