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8" r:id="rId4"/>
    <p:sldId id="257" r:id="rId5"/>
    <p:sldId id="267" r:id="rId6"/>
    <p:sldId id="268" r:id="rId7"/>
    <p:sldId id="259" r:id="rId8"/>
    <p:sldId id="263" r:id="rId9"/>
    <p:sldId id="260" r:id="rId10"/>
    <p:sldId id="261" r:id="rId11"/>
    <p:sldId id="265" r:id="rId12"/>
    <p:sldId id="269" r:id="rId13"/>
    <p:sldId id="266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ED3-F4D0-45CD-A8CA-A7A6766B72A1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654C24-BF70-4823-AE9D-12DA15DB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ED3-F4D0-45CD-A8CA-A7A6766B72A1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4C24-BF70-4823-AE9D-12DA15DB4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ED3-F4D0-45CD-A8CA-A7A6766B72A1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4C24-BF70-4823-AE9D-12DA15DB4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D2CED3-F4D0-45CD-A8CA-A7A6766B72A1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1654C24-BF70-4823-AE9D-12DA15DB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ED3-F4D0-45CD-A8CA-A7A6766B72A1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4C24-BF70-4823-AE9D-12DA15DB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ED3-F4D0-45CD-A8CA-A7A6766B72A1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4C24-BF70-4823-AE9D-12DA15DB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4C24-BF70-4823-AE9D-12DA15DB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ED3-F4D0-45CD-A8CA-A7A6766B72A1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ED3-F4D0-45CD-A8CA-A7A6766B72A1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4C24-BF70-4823-AE9D-12DA15DB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ED3-F4D0-45CD-A8CA-A7A6766B72A1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4C24-BF70-4823-AE9D-12DA15DB4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D2CED3-F4D0-45CD-A8CA-A7A6766B72A1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654C24-BF70-4823-AE9D-12DA15DB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ED3-F4D0-45CD-A8CA-A7A6766B72A1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654C24-BF70-4823-AE9D-12DA15DB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D2CED3-F4D0-45CD-A8CA-A7A6766B72A1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1654C24-BF70-4823-AE9D-12DA15DB4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yandex.ru/images/search?p=2&amp;text=%D0%BA%D0%B0%D1%80%D1%82%D0%B8%D0%BD%D0%BA%D0%B0%20%D1%81%D1%82%D0%B0%D1%80%D0%B8%D0%BD%D0%BD%D0%BE%D0%B9%20%D0%B1%D1%83%D0%BC%D0%B0%D0%B3%D0%B8&amp;img_url=http://skachatkartinki.ru/img/picture/May/08/dd530582eb416b1e5c0e699f01eb07b2/mini_1.jpg&amp;pos=67&amp;rpt=simage&amp;_=144597197712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s://yandex.ru/images/search?text=%D0%BA%D0%B0%D1%80%D1%82%D0%B8%D0%BD%D0%BA%D0%B0%20%D1%87%D0%B5%D0%BC%D0%BE%D0%B4%D0%B0%D0%BD%D0%B0&amp;img_url=http://russia-ic.com/image/?cat=travel&amp;name=652.jpg&amp;width=70&amp;pos=7&amp;rpt=simage&amp;_=14459721390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andex.ru/images/search?text=%D0%BA%D0%B0%D1%80%D1%82%D0%B8%D0%BD%D0%BA%D0%B0%20%D0%BC%D1%8F%D1%81%D0%BE%D1%80%D1%83%D0%B1%D0%BA%D0%B8&amp;img_url=http://intermag33.ru/images/962213.jpg&amp;pos=4&amp;rpt=simage&amp;_=1445972262869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s://yandex.ru/images/search?text=%D0%BA%D0%B0%D1%80%D1%82%D0%B8%D0%BD%D0%BA%D0%B0%20%D1%83%D1%80%D0%BD%D1%8B%20%D0%B4%D0%BB%D1%8F%20%D0%BC%D1%83%D1%81%D0%BE%D1%80%D0%B0&amp;img_url=http://fop-lemeshko.net.ua/wp-content/uploads/2014/04/i0.jpeg&amp;pos=19&amp;rpt=simage&amp;_=144597220710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andex.ru/images/search?source=qa&amp;text=%D0%9F%D1%91%D1%82%D1%80%20I&amp;noreask=1&amp;img_url=http://www.moe-online.ru/image/news/261926_s0.jpg&amp;pos=0&amp;rpt=simag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yandex.ru/images/search?text=%D0%BA%D0%B0%D1%80%D1%82%D0%B8%D0%BD%D0%BA%D0%B0%20%D1%81%D0%BE%D1%84%D1%8C%D0%B8%20%D0%B0%D0%BB%D0%B5%D0%BA%D1%81%D0%B5%D0%B5%D0%B2%D0%BD%D1%8B&amp;img_url=http://img.rian.ru/images/4048/60/40486014.jpg&amp;pos=24&amp;rpt=simage&amp;_=14459714687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andex.ru/images/search?text=%D0%BA%D0%B0%D1%80%D1%82%D0%B8%D0%BD%D0%BA%D0%B0%20%D0%BF%D0%B5%D1%82%D1%80%D0%B0%20%D0%B0%D0%BB%D0%B5%D0%BA%D1%81%D0%B5%D0%B5%D0%B2%D0%B8%D1%87%D0%B0&amp;img_url=http://cs624431.vk.me/v624431836/2e9b8/-EcYSENcJOg.jpg&amp;pos=21&amp;rpt=simage&amp;_=1445971600509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yandex.ru/images/search?text=%D0%BA%D0%B0%D1%80%D1%82%D0%B8%D0%BD%D0%BA%D0%B0%20%D0%B8%D0%B2%D0%B0%D0%BD%D0%B0%20%D0%B0%D0%BB%D0%B5%D0%BA%D1%81%D0%B5%D0%B5%D0%B2%D0%B8%D1%87%D0%B0&amp;img_url=http://player.myshared.ru/907277/data/images/img6.jpg&amp;pos=5&amp;rpt=simage&amp;_=144597155213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s://yandex.ru/images/search?source=wiz&amp;img_url=http://www.picin.net.ru/pic/p2/d7/p6979.jpg&amp;text=%D0%BF%D0%BE%D1%80%D1%82%D1%80%D0%B5%D1%82%D1%8B%20%D0%B6%D0%B5%D0%BD%D1%89%D0%B8%D0%BD%20%D0%B8%D0%BC%D0%BF%D0%B5%D1%80%D0%B0%D1%82%D1%80%D0%B8%D1%86&amp;redircnt=1446056814.1&amp;noreask=1&amp;pos=20&amp;rpt=simage&amp;lr=213" TargetMode="Externa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yandex.ru/images/search?text=%D0%BA%D0%B0%D1%80%D1%82%D0%B0%20%D0%90%D0%B7%D0%BE%D0%B2%D1%81%D0%BA%D0%B8%D0%B5%20%D0%BF%D0%BE%D1%85%D0%BE%D0%B4%D1%8B&amp;img_url=http://hippt.net/u/storage/ppt_19840/9f1d-1405339409-06.jpg&amp;pos=2&amp;rpt=simage&amp;_=144597172969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71472" y="1000108"/>
            <a:ext cx="75724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Коряковцева Галина Алексеевна.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Место работы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МОУ « Лапшинская ООШ»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Должность.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Учитель истории и обществознания.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Предмет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История России 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Класс. 7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Тема и номер урока в теме.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«Петр I. Россия на рубеже веков»,№16 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 flipV="1">
            <a:off x="1428728" y="1071546"/>
            <a:ext cx="70723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14480" y="1428736"/>
            <a:ext cx="6072230" cy="179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462" tIns="0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 </a:t>
            </a:r>
            <a:r>
              <a:rPr kumimoji="0" lang="ru-RU" sz="1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</a:t>
            </a:r>
          </a:p>
        </p:txBody>
      </p:sp>
      <p:pic>
        <p:nvPicPr>
          <p:cNvPr id="19458" name="Picture 2" descr="https://im3-tub-ru.yandex.net/i?id=f8310cc83bec6d5881aeb605012b5040&amp;n=33&amp;h=190&amp;w=2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4591" y="-103357"/>
            <a:ext cx="10224565" cy="696135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Прямоугольник 4"/>
          <p:cNvSpPr/>
          <p:nvPr/>
        </p:nvSpPr>
        <p:spPr>
          <a:xfrm>
            <a:off x="928662" y="1000108"/>
            <a:ext cx="69294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cs typeface="Sakkal Majalla" pitchFamily="2" charset="-78"/>
              </a:rPr>
              <a:t>Письмо Петра I Ромодановскому</a:t>
            </a:r>
          </a:p>
          <a:p>
            <a:r>
              <a:rPr lang="ru-RU" sz="3200" b="1" dirty="0" smtClean="0">
                <a:cs typeface="Sakkal Majalla" pitchFamily="2" charset="-78"/>
              </a:rPr>
              <a:t>1696 год.</a:t>
            </a:r>
          </a:p>
          <a:p>
            <a:r>
              <a:rPr lang="ru-RU" sz="3200" dirty="0" smtClean="0">
                <a:cs typeface="Sakkal Majalla" pitchFamily="2" charset="-78"/>
              </a:rPr>
              <a:t>«</a:t>
            </a:r>
            <a:r>
              <a:rPr lang="ru-RU" sz="3200" i="1" dirty="0" smtClean="0">
                <a:cs typeface="Sakkal Majalla" pitchFamily="2" charset="-78"/>
              </a:rPr>
              <a:t>По возвращении от не взятого Азова с </a:t>
            </a:r>
            <a:r>
              <a:rPr lang="ru-RU" sz="3200" i="1" dirty="0" err="1" smtClean="0">
                <a:cs typeface="Sakkal Majalla" pitchFamily="2" charset="-78"/>
              </a:rPr>
              <a:t>консилии</a:t>
            </a:r>
            <a:r>
              <a:rPr lang="ru-RU" sz="3200" i="1" dirty="0" smtClean="0">
                <a:cs typeface="Sakkal Majalla" pitchFamily="2" charset="-78"/>
              </a:rPr>
              <a:t> господ генералов указано мне к будущей войне делать корабли, галеры и иные суда. В коих трудах отныне будем пребывать непрестанно » </a:t>
            </a:r>
            <a:r>
              <a:rPr lang="ru-RU" sz="3200" dirty="0" smtClean="0">
                <a:cs typeface="Sakkal Majalla" pitchFamily="2" charset="-78"/>
              </a:rPr>
              <a:t>Петр.</a:t>
            </a:r>
            <a:endParaRPr lang="ru-RU" sz="3200" dirty="0"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u="sng" dirty="0" smtClean="0">
                <a:solidFill>
                  <a:schemeClr val="bg1"/>
                </a:solidFill>
              </a:rPr>
              <a:t>Вопрос</a:t>
            </a:r>
            <a:r>
              <a:rPr lang="ru-RU" b="1" i="1" u="sng" dirty="0" smtClean="0"/>
              <a:t>:</a:t>
            </a:r>
            <a:r>
              <a:rPr lang="ru-RU" b="1" dirty="0" smtClean="0"/>
              <a:t> О первом или втором Азовском походе говорится в письме Петра? Почему вы так решили?</a:t>
            </a:r>
          </a:p>
          <a:p>
            <a:r>
              <a:rPr lang="ru-RU" b="1" i="1" u="sng" dirty="0" smtClean="0">
                <a:solidFill>
                  <a:schemeClr val="bg1"/>
                </a:solidFill>
              </a:rPr>
              <a:t>Задание</a:t>
            </a:r>
            <a:r>
              <a:rPr lang="ru-RU" b="1" i="1" u="sng" dirty="0" smtClean="0"/>
              <a:t>:</a:t>
            </a:r>
            <a:r>
              <a:rPr lang="ru-RU" b="1" dirty="0" smtClean="0"/>
              <a:t> Отметьте причины неудач Азовских походов Петра </a:t>
            </a:r>
            <a:r>
              <a:rPr lang="en-US" b="1" dirty="0" smtClean="0"/>
              <a:t>I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А) затяжной характер кампании;</a:t>
            </a:r>
          </a:p>
          <a:p>
            <a:r>
              <a:rPr lang="ru-RU" b="1" dirty="0" smtClean="0"/>
              <a:t>Б) отсутствие единого военного командования;</a:t>
            </a:r>
          </a:p>
          <a:p>
            <a:r>
              <a:rPr lang="ru-RU" b="1" dirty="0" smtClean="0"/>
              <a:t>В) слабая артиллерия;</a:t>
            </a:r>
          </a:p>
          <a:p>
            <a:r>
              <a:rPr lang="ru-RU" b="1" dirty="0" smtClean="0"/>
              <a:t>Г) отсутствие у России союзников;</a:t>
            </a:r>
          </a:p>
          <a:p>
            <a:r>
              <a:rPr lang="ru-RU" b="1" dirty="0" smtClean="0"/>
              <a:t>Д) отсутствие у России флота;</a:t>
            </a:r>
          </a:p>
          <a:p>
            <a:r>
              <a:rPr lang="ru-RU" b="1" dirty="0" smtClean="0"/>
              <a:t>Е) оказание Турции помощи со стороны стран Западной Европы.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К ДОКУМЕНТУ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11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Продолжите фразу:  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11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11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Великое Посольство состояло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11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Его главной официальной целью…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11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Руководителями посольства были     назначены</a:t>
            </a: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11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Сам царь поехал под именем…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11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Петр проехал пол-Европы, посетив</a:t>
            </a:r>
            <a:r>
              <a:rPr lang="ru-RU" sz="32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11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Сам Петр  работал в Голландии…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11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Великое Посольство не привело к созданию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антитурецкого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союза, но…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0"/>
          <a:ext cx="8929718" cy="690892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903054"/>
                <a:gridCol w="1494323"/>
                <a:gridCol w="1925551"/>
                <a:gridCol w="1684645"/>
                <a:gridCol w="1922145"/>
              </a:tblGrid>
              <a:tr h="1781862">
                <a:tc>
                  <a:txBody>
                    <a:bodyPr/>
                    <a:lstStyle/>
                    <a:p>
                      <a:pPr marL="457200"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ru-RU" sz="1600" b="1" dirty="0"/>
                        <a:t>План урока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ru-RU" sz="1600" b="1" dirty="0"/>
                        <a:t>Не очень хорошо понял(а)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ru-RU" sz="1600" b="1" dirty="0"/>
                        <a:t>Смогу рассказать на следующем уроке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ru-RU" sz="1600" b="1" dirty="0"/>
                        <a:t>Смогу хорошо объяснить товарищу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ru-RU" sz="1400" b="1" dirty="0"/>
                        <a:t>Хотел бы больше узнать 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/>
                </a:tc>
              </a:tr>
              <a:tr h="1046499">
                <a:tc>
                  <a:txBody>
                    <a:bodyPr/>
                    <a:lstStyle/>
                    <a:p>
                      <a:pPr marL="457200"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ru-RU" sz="1600" b="1" dirty="0"/>
                        <a:t>Детство Петра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</a:tr>
              <a:tr h="738920">
                <a:tc>
                  <a:txBody>
                    <a:bodyPr/>
                    <a:lstStyle/>
                    <a:p>
                      <a:pPr marL="457200"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ru-RU" sz="1600" b="1" dirty="0"/>
                        <a:t>Двоевластие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</a:tr>
              <a:tr h="926400">
                <a:tc>
                  <a:txBody>
                    <a:bodyPr/>
                    <a:lstStyle/>
                    <a:p>
                      <a:pPr marL="457200"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ru-RU" sz="1600" b="1" dirty="0"/>
                        <a:t>Азовские походы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</a:tr>
              <a:tr h="1301364">
                <a:tc>
                  <a:txBody>
                    <a:bodyPr/>
                    <a:lstStyle/>
                    <a:p>
                      <a:pPr marL="457200"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ru-RU" sz="1600" b="1" dirty="0"/>
                        <a:t>Начало царствования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</a:tr>
              <a:tr h="1113882">
                <a:tc>
                  <a:txBody>
                    <a:bodyPr/>
                    <a:lstStyle/>
                    <a:p>
                      <a:pPr marL="457200"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ru-RU" sz="1600" b="1" dirty="0"/>
                        <a:t>Великое посольство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  <a:tc>
                  <a:txBody>
                    <a:bodyPr/>
                    <a:lstStyle/>
                    <a:p>
                      <a:pPr marL="457200"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11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93462" tIns="0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 </a:t>
            </a:r>
            <a:r>
              <a:rPr kumimoji="0" lang="ru-RU" sz="1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14×533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https://im0-tub-ru.yandex.net/i?id=4ee25f073c78955ba5e037d8e0580210&amp;n=33&amp;h=190&amp;w=3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3429000"/>
            <a:ext cx="5143536" cy="2928958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93462" tIns="0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  </a:t>
            </a:r>
            <a:r>
              <a:rPr kumimoji="0" lang="ru-RU" sz="1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00×600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4" name="Picture 4" descr="https://im3-tub-ru.yandex.net/i?id=2b10688dc38e8e375b96c0d8224e822b&amp;n=33&amp;h=190&amp;w=19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0"/>
            <a:ext cx="3428992" cy="3643314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93462" tIns="0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  </a:t>
            </a:r>
            <a:r>
              <a:rPr kumimoji="0" lang="ru-RU" sz="1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7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50×750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6" name="Picture 6" descr="https://im1-tub-ru.yandex.net/i?id=16577f59fa3166506d346e6870f01179&amp;n=33&amp;h=190&amp;w=19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4286247" cy="3571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5214950"/>
            <a:ext cx="6400800" cy="423850"/>
          </a:xfrm>
        </p:spPr>
        <p:txBody>
          <a:bodyPr>
            <a:normAutofit lnSpcReduction="10000"/>
          </a:bodyPr>
          <a:lstStyle/>
          <a:p>
            <a:pPr fontAlgn="ctr"/>
            <a:endParaRPr lang="ru-RU" dirty="0">
              <a:hlinkClick r:id="rId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55721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93462" tIns="0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 </a:t>
            </a:r>
            <a:r>
              <a:rPr kumimoji="0" lang="ru-RU" sz="1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96×426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s://im0-tub-ru.yandex.net/i?id=274b5c761c403ff632f269e9701305d2&amp;n=33&amp;h=190&amp;w=2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512303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ПЕТР </a:t>
            </a:r>
            <a:r>
              <a:rPr lang="en-US" sz="5400" b="1" dirty="0" smtClean="0">
                <a:solidFill>
                  <a:srgbClr val="FF0000"/>
                </a:solidFill>
              </a:rPr>
              <a:t>I</a:t>
            </a:r>
            <a:r>
              <a:rPr lang="ru-RU" sz="5400" b="1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РОССИЯ НА РУБЕЖЕ ВЕКОВ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42976" y="1142984"/>
            <a:ext cx="2500330" cy="1128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Детство Петра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8596" y="2500306"/>
            <a:ext cx="242889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Двоевластие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85786" y="4071942"/>
            <a:ext cx="271464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Начало царствование Петра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14942" y="1214422"/>
            <a:ext cx="278608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Азовские походы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00760" y="2428868"/>
            <a:ext cx="285752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Великое посольство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14942" y="4000504"/>
            <a:ext cx="314327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Работа с документом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71802" y="2071678"/>
            <a:ext cx="2786082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Петр 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ru-RU" sz="2800" b="1" dirty="0" smtClean="0">
                <a:solidFill>
                  <a:srgbClr val="FF0000"/>
                </a:solidFill>
              </a:rPr>
              <a:t>. Россия на рубеже веков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66713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- Характеристика состояния России накануне решающих перемен.    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Цель урока: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1. Сформировать представление о личности Петра.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2. Выяснить причины и последствия двоевластия.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3. Раскрыть цель Азовских походов.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4.  Узнать, что такое Великое посольство и выяснить его роль в развитии России.</a:t>
            </a:r>
          </a:p>
          <a:p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Задачи урока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93462" tIns="0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 </a:t>
            </a:r>
            <a:r>
              <a:rPr kumimoji="0" lang="ru-RU" sz="1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00×122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4" descr="https://im1-tub-ru.yandex.net/i?id=a3b0737fd01a0eec531538e138c6a207&amp;n=33&amp;h=190&amp;w=3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928934"/>
            <a:ext cx="4071965" cy="3643338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93462" tIns="0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  </a:t>
            </a:r>
            <a:r>
              <a:rPr kumimoji="0" lang="ru-RU" sz="1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60×320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4" name="Picture 6" descr="https://im1-tub-ru.yandex.net/i?id=af40391112920a1c62885c19042533bd&amp;n=33&amp;h=190&amp;w=15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1" y="357165"/>
            <a:ext cx="3643337" cy="3345923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93462" tIns="0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  </a:t>
            </a:r>
            <a:r>
              <a:rPr kumimoji="0" lang="ru-RU" sz="1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00×243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6" name="Picture 8" descr="https://im0-tub-ru.yandex.net/i?id=beea4ebf39e83ca025ef8c1708230a03&amp;n=33&amp;h=190&amp;w=156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0283" y="357166"/>
            <a:ext cx="3576559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abiki.ru/uploads/images/01/18/91/2014/01/23/1a3b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6"/>
            <a:ext cx="3929090" cy="3286124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bb233157651b9fe15be343abbee78858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0"/>
            <a:ext cx="4143404" cy="3428976"/>
          </a:xfrm>
          <a:prstGeom prst="rect">
            <a:avLst/>
          </a:prstGeom>
          <a:noFill/>
        </p:spPr>
      </p:pic>
      <p:pic>
        <p:nvPicPr>
          <p:cNvPr id="1030" name="Picture 6" descr="http://im0-tub-ru.yandex.net/i?id=faff7ee18916830b6e3b1395329feaf4&amp;n=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0"/>
            <a:ext cx="3571900" cy="3571852"/>
          </a:xfrm>
          <a:prstGeom prst="rect">
            <a:avLst/>
          </a:prstGeom>
          <a:noFill/>
        </p:spPr>
      </p:pic>
      <p:pic>
        <p:nvPicPr>
          <p:cNvPr id="1032" name="Picture 8" descr="https://im1-tub-ru.yandex.net/i?id=6eef30c42e366bbdd6d7c12ca3d3a29c&amp;n=33&amp;h=190&amp;w=14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694" y="3429000"/>
            <a:ext cx="3643306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93462" tIns="0" rIns="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 </a:t>
            </a:r>
            <a:r>
              <a:rPr kumimoji="0" lang="ru-RU" sz="1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00×600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https://im2-tub-ru.yandex.net/i?id=f09819c97b807fadc93fd6d4e66340c6&amp;n=33&amp;h=190&amp;w=25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560" y="-793918"/>
            <a:ext cx="10375576" cy="7651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223</TotalTime>
  <Words>343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Слайд 1</vt:lpstr>
      <vt:lpstr>Слайд 2</vt:lpstr>
      <vt:lpstr>Слайд 3</vt:lpstr>
      <vt:lpstr>Слайд 4</vt:lpstr>
      <vt:lpstr>Цель урока:</vt:lpstr>
      <vt:lpstr>Задачи урока</vt:lpstr>
      <vt:lpstr>Слайд 7</vt:lpstr>
      <vt:lpstr>Слайд 8</vt:lpstr>
      <vt:lpstr>Слайд 9</vt:lpstr>
      <vt:lpstr>Слайд 10</vt:lpstr>
      <vt:lpstr>ЗАДАНИЕ К ДОКУМЕНТУ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User</cp:lastModifiedBy>
  <cp:revision>26</cp:revision>
  <dcterms:created xsi:type="dcterms:W3CDTF">2015-10-27T18:17:08Z</dcterms:created>
  <dcterms:modified xsi:type="dcterms:W3CDTF">2015-11-16T04:45:04Z</dcterms:modified>
</cp:coreProperties>
</file>