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3" r:id="rId6"/>
    <p:sldId id="260" r:id="rId7"/>
    <p:sldId id="262" r:id="rId8"/>
    <p:sldId id="261" r:id="rId9"/>
    <p:sldId id="264" r:id="rId10"/>
    <p:sldId id="270" r:id="rId11"/>
    <p:sldId id="271" r:id="rId12"/>
    <p:sldId id="265" r:id="rId13"/>
    <p:sldId id="266" r:id="rId14"/>
    <p:sldId id="268" r:id="rId15"/>
    <p:sldId id="269" r:id="rId16"/>
    <p:sldId id="267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3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ED51C0-84E2-4E2A-825E-4DE5CE1751C0}" type="datetimeFigureOut">
              <a:rPr lang="ru-RU" smtClean="0"/>
              <a:t>30.11.2015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43D94E-A8A0-4C57-A763-421D42A220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66657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43D94E-A8A0-4C57-A763-421D42A220AA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33332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Допиши таблицу.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43D94E-A8A0-4C57-A763-421D42A220AA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76881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5E127A15-C29E-4C66-8397-922E4BCCB888}" type="datetimeFigureOut">
              <a:rPr lang="ru-RU" smtClean="0"/>
              <a:t>30.11.2015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F3E8B60C-ED20-481A-94B3-8934A1B44A8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27A15-C29E-4C66-8397-922E4BCCB888}" type="datetimeFigureOut">
              <a:rPr lang="ru-RU" smtClean="0"/>
              <a:t>30.11.2015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8B60C-ED20-481A-94B3-8934A1B44A8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27A15-C29E-4C66-8397-922E4BCCB888}" type="datetimeFigureOut">
              <a:rPr lang="ru-RU" smtClean="0"/>
              <a:t>30.11.2015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8B60C-ED20-481A-94B3-8934A1B44A8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27A15-C29E-4C66-8397-922E4BCCB888}" type="datetimeFigureOut">
              <a:rPr lang="ru-RU" smtClean="0"/>
              <a:t>30.11.2015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8B60C-ED20-481A-94B3-8934A1B44A8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27A15-C29E-4C66-8397-922E4BCCB888}" type="datetimeFigureOut">
              <a:rPr lang="ru-RU" smtClean="0"/>
              <a:t>30.11.2015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8B60C-ED20-481A-94B3-8934A1B44A8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27A15-C29E-4C66-8397-922E4BCCB888}" type="datetimeFigureOut">
              <a:rPr lang="ru-RU" smtClean="0"/>
              <a:t>30.11.2015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8B60C-ED20-481A-94B3-8934A1B44A8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E127A15-C29E-4C66-8397-922E4BCCB888}" type="datetimeFigureOut">
              <a:rPr lang="ru-RU" smtClean="0"/>
              <a:t>30.11.2015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3E8B60C-ED20-481A-94B3-8934A1B44A86}" type="slidenum">
              <a:rPr lang="ru-RU" smtClean="0"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5E127A15-C29E-4C66-8397-922E4BCCB888}" type="datetimeFigureOut">
              <a:rPr lang="ru-RU" smtClean="0"/>
              <a:t>30.11.2015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F3E8B60C-ED20-481A-94B3-8934A1B44A8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27A15-C29E-4C66-8397-922E4BCCB888}" type="datetimeFigureOut">
              <a:rPr lang="ru-RU" smtClean="0"/>
              <a:t>30.11.2015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8B60C-ED20-481A-94B3-8934A1B44A8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27A15-C29E-4C66-8397-922E4BCCB888}" type="datetimeFigureOut">
              <a:rPr lang="ru-RU" smtClean="0"/>
              <a:t>30.11.2015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8B60C-ED20-481A-94B3-8934A1B44A8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27A15-C29E-4C66-8397-922E4BCCB888}" type="datetimeFigureOut">
              <a:rPr lang="ru-RU" smtClean="0"/>
              <a:t>30.11.2015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8B60C-ED20-481A-94B3-8934A1B44A8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5E127A15-C29E-4C66-8397-922E4BCCB888}" type="datetimeFigureOut">
              <a:rPr lang="ru-RU" smtClean="0"/>
              <a:t>30.11.2015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F3E8B60C-ED20-481A-94B3-8934A1B44A8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Введение. Историческая наука в России.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40" name="Picture 4" descr="C:\Users\Eldester\AppData\Local\Microsoft\Windows\Temporary Internet Files\Content.IE5\CW5NDPC7\Coat_of_Arms_of_the_Russian_Federation.svg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4612" y="404664"/>
            <a:ext cx="1551483" cy="1846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1" name="Picture 5" descr="C:\Users\Eldester\AppData\Local\Microsoft\Windows\Temporary Internet Files\Content.IE5\JH6T5EAE\Coat_of_arms_of_Voronezh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354" y="4077072"/>
            <a:ext cx="3053258" cy="2656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Синопсис Киевский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(«</a:t>
            </a:r>
            <a:r>
              <a:rPr lang="ru-RU" i="1" dirty="0"/>
              <a:t>Синопсис, или Краткое описание о начале русского народа</a:t>
            </a:r>
            <a:r>
              <a:rPr lang="ru-RU" dirty="0"/>
              <a:t>») — компилятивный обзор истории Юго-Западной Руси, составленный во второй половине XVII столетия и изданный впервые в 1674 в типографии Киево-Печерской лавры, в последний раз в Киеве в 1861 году. Автором предположительно являлся архимандрит лавры Иннокентий Гизель. В XVIII веке «Синопсис» был самым распространённым историческим сочинением в </a:t>
            </a:r>
            <a:r>
              <a:rPr lang="ru-RU" dirty="0" smtClean="0"/>
              <a:t>России </a:t>
            </a:r>
            <a:r>
              <a:rPr lang="ru-RU" dirty="0"/>
              <a:t>и использовался до начала XIX века как школьный учебник по истории</a:t>
            </a:r>
          </a:p>
        </p:txBody>
      </p:sp>
    </p:spTree>
    <p:extLst>
      <p:ext uri="{BB962C8B-B14F-4D97-AF65-F5344CB8AC3E}">
        <p14:creationId xmlns:p14="http://schemas.microsoft.com/office/powerpoint/2010/main" val="2501088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Иннокентий Гизель «Синопсис»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https://upload.wikimedia.org/wikipedia/ru/e/ed/%D0%93%D0%B8%D0%B7%D0%B5%D0%BB%D1%8C_%D0%A1%D0%B8%D0%BD%D0%BE%D0%BF%D1%81%D0%B8%D1%81_%D0%9A%D0%B8%D0%B5%D0%B2_167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068960"/>
            <a:ext cx="5401550" cy="3470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s://upload.wikimedia.org/wikipedia/commons/7/76/%D0%98%D0%BD%D0%BD%D0%BE%D0%BA%D0%B5%D0%BD%D1%82%D0%B8%D0%B9_%28%D0%93%D0%B8%D0%B7%D0%B5%D0%BB%D1%8C%2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0009" y="2129271"/>
            <a:ext cx="3235293" cy="4410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9643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496" y="1143000"/>
            <a:ext cx="9108504" cy="10668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В.Н. Татищев и М.В.  Ломоносов – основатели русской исторической науки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Tatishchev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276872"/>
            <a:ext cx="3407114" cy="4464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Mikhail Lomonosov (1757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0438" y="2276872"/>
            <a:ext cx="3415977" cy="4374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3201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122413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Николай </a:t>
            </a:r>
            <a:r>
              <a:rPr lang="ru-RU" dirty="0"/>
              <a:t>М</a:t>
            </a:r>
            <a:r>
              <a:rPr lang="ru-RU" dirty="0" smtClean="0"/>
              <a:t>ихайлович Карамзин  (1766-1826)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39952" y="2249424"/>
            <a:ext cx="4824536" cy="4525963"/>
          </a:xfrm>
        </p:spPr>
        <p:txBody>
          <a:bodyPr/>
          <a:lstStyle/>
          <a:p>
            <a:r>
              <a:rPr lang="ru-RU" dirty="0"/>
              <a:t> — выдающийся историк, крупнейший русский литератор эпохи сентиментализма, прозванный «русским Стерном». Создатель </a:t>
            </a:r>
            <a:r>
              <a:rPr lang="ru-RU" b="1" dirty="0"/>
              <a:t>«Истории государства Российского» (тома 1—12, 1803—1826 гг.) — одного из первых обобщающих трудов по истории России</a:t>
            </a:r>
            <a:r>
              <a:rPr lang="ru-RU" dirty="0"/>
              <a:t>. Редактор «Московского журнала» (1791—1792) и «Вестника Европы» (1802—1803)</a:t>
            </a:r>
          </a:p>
        </p:txBody>
      </p:sp>
      <p:pic>
        <p:nvPicPr>
          <p:cNvPr id="9218" name="Picture 2" descr="Tropinin karamz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124350"/>
            <a:ext cx="3384376" cy="4514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344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496" y="1143000"/>
            <a:ext cx="9108504" cy="10668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Сергей Михайлович Соловьёв  «История России с древнейших времён»</a:t>
            </a: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427984" y="2249424"/>
            <a:ext cx="4608512" cy="4525963"/>
          </a:xfrm>
        </p:spPr>
        <p:txBody>
          <a:bodyPr>
            <a:normAutofit/>
          </a:bodyPr>
          <a:lstStyle/>
          <a:p>
            <a:r>
              <a:rPr lang="ru-RU" sz="2400" dirty="0" smtClean="0"/>
              <a:t> — русский историк (1820-1870</a:t>
            </a:r>
            <a:r>
              <a:rPr lang="ru-RU" sz="2400" dirty="0"/>
              <a:t>) </a:t>
            </a:r>
            <a:r>
              <a:rPr lang="ru-RU" sz="2400" dirty="0" smtClean="0"/>
              <a:t>; профессор Московского университета (с 1848), ректор Московского университета (1871—1877), ординарный академик Императорской Санкт-Петербургской Академии наук по отделению русского языка и словесности (1872), тайный советник</a:t>
            </a:r>
            <a:endParaRPr lang="ru-RU" sz="2400" dirty="0"/>
          </a:p>
        </p:txBody>
      </p:sp>
      <p:pic>
        <p:nvPicPr>
          <p:cNvPr id="10242" name="Picture 2" descr="Sergey Solovyov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73" b="1991"/>
          <a:stretch/>
        </p:blipFill>
        <p:spPr bwMode="auto">
          <a:xfrm>
            <a:off x="683568" y="2132856"/>
            <a:ext cx="3373387" cy="4485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4906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136815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Василий Осипович Ключевский (1841-1911) «Курс русской истории»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211960" y="2249424"/>
            <a:ext cx="4474840" cy="4525963"/>
          </a:xfrm>
        </p:spPr>
        <p:txBody>
          <a:bodyPr>
            <a:normAutofit/>
          </a:bodyPr>
          <a:lstStyle/>
          <a:p>
            <a:r>
              <a:rPr lang="ru-RU" dirty="0"/>
              <a:t> — один из крупнейших русских историков, ординарный профессор Московского университета; ординарный академик Императорской Санкт-Петербургской Академии наук </a:t>
            </a:r>
            <a:r>
              <a:rPr lang="ru-RU" dirty="0" smtClean="0"/>
              <a:t> </a:t>
            </a:r>
            <a:r>
              <a:rPr lang="ru-RU" dirty="0"/>
              <a:t>по истории и древностям русским (1900), председатель Императорского Общества истории и древностей российских при Московском университете, тайный </a:t>
            </a:r>
            <a:r>
              <a:rPr lang="ru-RU" dirty="0" smtClean="0"/>
              <a:t>советник.</a:t>
            </a:r>
            <a:endParaRPr lang="ru-RU" dirty="0"/>
          </a:p>
        </p:txBody>
      </p:sp>
      <p:pic>
        <p:nvPicPr>
          <p:cNvPr id="11266" name="Picture 2" descr="Vasily Klyuchevsky 189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132856"/>
            <a:ext cx="3240360" cy="4589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0431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9532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изучает история</a:t>
            </a:r>
            <a:r>
              <a:rPr lang="en-US" dirty="0" smtClean="0"/>
              <a:t>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История изучает закономерности развития и изменения человеческого общества во времени.</a:t>
            </a:r>
            <a:endParaRPr lang="ru-RU" dirty="0"/>
          </a:p>
        </p:txBody>
      </p:sp>
      <p:pic>
        <p:nvPicPr>
          <p:cNvPr id="13314" name="Picture 2" descr="C:\Users\Eldester\AppData\Local\Microsoft\Windows\Temporary Internet Files\Content.IE5\CW5NDPC7\200px-Блок_Отечество_Вся_Россия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1650" y="4606924"/>
            <a:ext cx="3284686" cy="1774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Исторический факт.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2249424"/>
            <a:ext cx="9001156" cy="4325112"/>
          </a:xfrm>
        </p:spPr>
        <p:txBody>
          <a:bodyPr>
            <a:normAutofit fontScale="92500"/>
          </a:bodyPr>
          <a:lstStyle/>
          <a:p>
            <a:r>
              <a:rPr lang="ru-RU" b="1" dirty="0" smtClean="0"/>
              <a:t>Исторический факт</a:t>
            </a:r>
            <a:r>
              <a:rPr lang="ru-RU" dirty="0" smtClean="0"/>
              <a:t> — это действительное событие, имевшее место и обладающее всегда следующими характеристиками: </a:t>
            </a:r>
            <a:r>
              <a:rPr lang="ru-RU" dirty="0" err="1" smtClean="0"/>
              <a:t>локализованностью</a:t>
            </a:r>
            <a:r>
              <a:rPr lang="ru-RU" dirty="0" smtClean="0"/>
              <a:t> во времени и пространстве, объективностью и неисчерпаемостью.</a:t>
            </a:r>
          </a:p>
          <a:p>
            <a:r>
              <a:rPr lang="ru-RU" b="1" dirty="0" smtClean="0"/>
              <a:t>Научно-исторический факт</a:t>
            </a:r>
            <a:r>
              <a:rPr lang="ru-RU" dirty="0" smtClean="0"/>
              <a:t> — это исторический факт, который стал объектом деятельности историка учёного; результат умозаключения, основывающегося на следах, оставленных прошлым. Эти факты всегда субъективны, отражают позицию учёного, уровень его квалификации, образования.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Исторические источники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87289754"/>
              </p:ext>
            </p:extLst>
          </p:nvPr>
        </p:nvGraphicFramePr>
        <p:xfrm>
          <a:off x="0" y="2249488"/>
          <a:ext cx="8929718" cy="3688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35896"/>
                <a:gridCol w="3096344"/>
                <a:gridCol w="2197478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Письменные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Вещественные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Устные</a:t>
                      </a:r>
                      <a:endParaRPr lang="ru-RU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Документальные</a:t>
                      </a:r>
                      <a:r>
                        <a:rPr lang="ru-RU" sz="2400" dirty="0" smtClean="0"/>
                        <a:t>:</a:t>
                      </a:r>
                    </a:p>
                    <a:p>
                      <a:r>
                        <a:rPr lang="ru-RU" sz="2400" dirty="0" smtClean="0"/>
                        <a:t>Договоры, протоколы, законодательные</a:t>
                      </a:r>
                      <a:r>
                        <a:rPr lang="ru-RU" sz="2400" baseline="0" dirty="0" smtClean="0"/>
                        <a:t> акты и т.д.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Повествовательные</a:t>
                      </a:r>
                      <a:r>
                        <a:rPr lang="ru-RU" sz="2400" dirty="0" smtClean="0"/>
                        <a:t>:</a:t>
                      </a:r>
                      <a:r>
                        <a:rPr lang="ru-RU" sz="2400" baseline="0" dirty="0" smtClean="0"/>
                        <a:t> летописи, повести, жития и т.д.</a:t>
                      </a:r>
                    </a:p>
                    <a:p>
                      <a:r>
                        <a:rPr lang="ru-RU" sz="2400" b="1" baseline="0" dirty="0" smtClean="0"/>
                        <a:t>Граффити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43000"/>
            <a:ext cx="8579296" cy="106680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Остромирово Евангелие</a:t>
            </a:r>
            <a:r>
              <a:rPr lang="ru-RU" dirty="0"/>
              <a:t>. сер. XI века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Ostromirovo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11" t="4443" r="8515" b="4790"/>
          <a:stretch/>
        </p:blipFill>
        <p:spPr bwMode="auto">
          <a:xfrm>
            <a:off x="2152171" y="2132856"/>
            <a:ext cx="5806503" cy="4464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3700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Повесть временных лет</a:t>
            </a:r>
            <a:r>
              <a:rPr lang="ru-RU" dirty="0" smtClean="0"/>
              <a:t>  </a:t>
            </a:r>
            <a:r>
              <a:rPr lang="ru-RU" i="1" dirty="0" smtClean="0"/>
              <a:t>«Первоначальная летопись»</a:t>
            </a:r>
            <a:r>
              <a:rPr lang="ru-RU" dirty="0" smtClean="0"/>
              <a:t> или </a:t>
            </a:r>
            <a:r>
              <a:rPr lang="ru-RU" i="1" dirty="0" smtClean="0"/>
              <a:t>«</a:t>
            </a:r>
            <a:r>
              <a:rPr lang="ru-RU" i="1" dirty="0" err="1" smtClean="0"/>
              <a:t>Несторова</a:t>
            </a:r>
            <a:r>
              <a:rPr lang="ru-RU" i="1" dirty="0" smtClean="0"/>
              <a:t> летопись»</a:t>
            </a:r>
            <a:r>
              <a:rPr lang="ru-RU" dirty="0" smtClean="0"/>
              <a:t>) 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2249424"/>
            <a:ext cx="4495800" cy="4525963"/>
          </a:xfrm>
        </p:spPr>
        <p:txBody>
          <a:bodyPr>
            <a:noAutofit/>
          </a:bodyPr>
          <a:lstStyle/>
          <a:p>
            <a:r>
              <a:rPr lang="ru-RU" sz="2400" dirty="0" smtClean="0"/>
              <a:t> — наиболее ранний из дошедших до нас древнерусских летописных сводов </a:t>
            </a:r>
            <a:r>
              <a:rPr lang="ru-RU" sz="2400" b="1" i="1" dirty="0" smtClean="0"/>
              <a:t>начала XI</a:t>
            </a:r>
            <a:r>
              <a:rPr lang="en-US" sz="2400" b="1" i="1" dirty="0" smtClean="0"/>
              <a:t>I</a:t>
            </a:r>
            <a:r>
              <a:rPr lang="ru-RU" sz="2400" b="1" i="1" dirty="0" smtClean="0"/>
              <a:t> </a:t>
            </a:r>
            <a:r>
              <a:rPr lang="ru-RU" sz="2400" dirty="0" smtClean="0"/>
              <a:t>века. Известен по нескольким редакциям и спискам с незначительными отклонениями в текстах, внесёнными переписчиками. Был составлен в Киеве.</a:t>
            </a:r>
            <a:endParaRPr lang="ru-RU" sz="24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Nestor 0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48"/>
          <a:stretch/>
        </p:blipFill>
        <p:spPr bwMode="auto">
          <a:xfrm>
            <a:off x="4873838" y="2173489"/>
            <a:ext cx="3111823" cy="4684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Монах Нестор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07504" y="2244970"/>
            <a:ext cx="4536504" cy="457200"/>
          </a:xfrm>
        </p:spPr>
        <p:txBody>
          <a:bodyPr/>
          <a:lstStyle/>
          <a:p>
            <a:r>
              <a:rPr lang="ru-RU" dirty="0" smtClean="0"/>
              <a:t>скульптура  </a:t>
            </a:r>
            <a:r>
              <a:rPr lang="ru-RU" dirty="0"/>
              <a:t>М. </a:t>
            </a:r>
            <a:r>
              <a:rPr lang="ru-RU" dirty="0" err="1" smtClean="0"/>
              <a:t>Антокольского</a:t>
            </a:r>
            <a:endParaRPr lang="ru-RU" dirty="0"/>
          </a:p>
        </p:txBody>
      </p:sp>
      <p:sp>
        <p:nvSpPr>
          <p:cNvPr id="11" name="Текст 10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ru-RU" dirty="0" smtClean="0"/>
              <a:t>Почтовая марка</a:t>
            </a:r>
            <a:endParaRPr lang="ru-RU" dirty="0"/>
          </a:p>
        </p:txBody>
      </p:sp>
      <p:sp>
        <p:nvSpPr>
          <p:cNvPr id="10" name="Объект 9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Объект 11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s://upload.wikimedia.org/wikipedia/commons/thumb/f/f0/MAntokolsky_Nestor.JPG/220px-MAntokolsky_Nesto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54" y="2780928"/>
            <a:ext cx="2919642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upload.wikimedia.org/wikipedia/commons/thumb/2/29/Stamp_of_USSR_1934.jpg/800px-Stamp_of_USSR_193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79" y="2780928"/>
            <a:ext cx="2789695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4949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1143000"/>
            <a:ext cx="9036496" cy="1066800"/>
          </a:xfrm>
        </p:spPr>
        <p:txBody>
          <a:bodyPr>
            <a:normAutofit fontScale="90000"/>
          </a:bodyPr>
          <a:lstStyle/>
          <a:p>
            <a:r>
              <a:rPr lang="ru-RU" sz="3100" dirty="0"/>
              <a:t>Почтовая марка СССР, 1978 год: Первое упоминание о посылке вестей на Руси. Автопортрет летописца Нестора</a:t>
            </a: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26" name="AutoShape 2" descr="Nestor 03.jpg"/>
          <p:cNvSpPr>
            <a:spLocks noChangeAspect="1" noChangeArrowheads="1"/>
          </p:cNvSpPr>
          <p:nvPr/>
        </p:nvSpPr>
        <p:spPr bwMode="auto">
          <a:xfrm>
            <a:off x="155575" y="-2522538"/>
            <a:ext cx="3314700" cy="52673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Nestor 03.jpg"/>
          <p:cNvSpPr>
            <a:spLocks noChangeAspect="1" noChangeArrowheads="1"/>
          </p:cNvSpPr>
          <p:nvPr/>
        </p:nvSpPr>
        <p:spPr bwMode="auto">
          <a:xfrm>
            <a:off x="155575" y="-2522538"/>
            <a:ext cx="3314700" cy="52673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https://upload.wikimedia.org/wikipedia/ru/thumb/e/ed/%D0%93%D0%B8%D0%B7%D0%B5%D0%BB%D1%8C_%D0%A1%D0%B8%D0%BD%D0%BE%D0%BF%D1%81%D0%B8%D1%81_%D0%9A%D0%B8%D0%B5%D0%B2_1674.jpg/330px-%D0%93%D0%B8%D0%B7%D0%B5%D0%BB%D1%8C_%D0%A1%D0%B8%D0%BD%D0%BE%D0%BF%D1%81%D0%B8%D1%81_%D0%9A%D0%B8%D0%B5%D0%B2_1674.jpg"/>
          <p:cNvSpPr>
            <a:spLocks noChangeAspect="1" noChangeArrowheads="1"/>
          </p:cNvSpPr>
          <p:nvPr/>
        </p:nvSpPr>
        <p:spPr bwMode="auto">
          <a:xfrm>
            <a:off x="155575" y="-966788"/>
            <a:ext cx="3143250" cy="20193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098" name="Picture 2" descr="https://upload.wikimedia.org/wikipedia/commons/thumb/2/24/USSRStampPostalHistory1978A.jpg/1280px-USSRStampPostalHistory1978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744788"/>
            <a:ext cx="4732859" cy="3342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Борис и Глеб 1015 г.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&amp;Scy;&amp;vcy;&amp;yacy;&amp;tcy;&amp;ycy;&amp;iecy; &amp;Bcy;&amp;ocy;&amp;rcy;&amp;icy;&amp;scy; &amp;icy; &amp;Gcy;&amp;lcy;&amp;iecy;&amp;bcy;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3115" y="2066786"/>
            <a:ext cx="3051293" cy="4674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upload.wikimedia.org/wikipedia/commons/thumb/5/5e/Skazanie_o_Borise_i_Glebe.jpeg/250px-Skazanie_o_Borise_i_Glebe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7" y="2066786"/>
            <a:ext cx="3329869" cy="4522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4360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175</TotalTime>
  <Words>229</Words>
  <Application>Microsoft Office PowerPoint</Application>
  <PresentationFormat>Экран (4:3)</PresentationFormat>
  <Paragraphs>35</Paragraphs>
  <Slides>16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Городская</vt:lpstr>
      <vt:lpstr>Введение. Историческая наука в России.</vt:lpstr>
      <vt:lpstr>Что изучает история?</vt:lpstr>
      <vt:lpstr>Исторический факт.</vt:lpstr>
      <vt:lpstr>Исторические источники</vt:lpstr>
      <vt:lpstr>Остромирово Евангелие. сер. XI века</vt:lpstr>
      <vt:lpstr>Повесть временных лет  «Первоначальная летопись» или «Несторова летопись»)  </vt:lpstr>
      <vt:lpstr>Монах Нестор</vt:lpstr>
      <vt:lpstr>Почтовая марка СССР, 1978 год: Первое упоминание о посылке вестей на Руси. Автопортрет летописца Нестора</vt:lpstr>
      <vt:lpstr>Борис и Глеб 1015 г.</vt:lpstr>
      <vt:lpstr>Синопсис Киевский</vt:lpstr>
      <vt:lpstr>Иннокентий Гизель «Синопсис»</vt:lpstr>
      <vt:lpstr>В.Н. Татищев и М.В.  Ломоносов – основатели русской исторической науки</vt:lpstr>
      <vt:lpstr>Николай Михайлович Карамзин  (1766-1826)</vt:lpstr>
      <vt:lpstr>Сергей Михайлович Соловьёв  «История России с древнейших времён»</vt:lpstr>
      <vt:lpstr>Василий Осипович Ключевский (1841-1911) «Курс русской истории»</vt:lpstr>
      <vt:lpstr>Презентация PowerPoint</vt:lpstr>
    </vt:vector>
  </TitlesOfParts>
  <Company>Школа 253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Введение. Историческая наука в России.</dc:title>
  <dc:creator>Учитель</dc:creator>
  <cp:lastModifiedBy>Eldester</cp:lastModifiedBy>
  <cp:revision>22</cp:revision>
  <dcterms:created xsi:type="dcterms:W3CDTF">2015-08-28T10:27:18Z</dcterms:created>
  <dcterms:modified xsi:type="dcterms:W3CDTF">2015-11-30T17:34:47Z</dcterms:modified>
</cp:coreProperties>
</file>