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19" r:id="rId2"/>
    <p:sldId id="273" r:id="rId3"/>
    <p:sldId id="279" r:id="rId4"/>
    <p:sldId id="306" r:id="rId5"/>
    <p:sldId id="280" r:id="rId6"/>
    <p:sldId id="310" r:id="rId7"/>
    <p:sldId id="304" r:id="rId8"/>
    <p:sldId id="305" r:id="rId9"/>
    <p:sldId id="308" r:id="rId10"/>
    <p:sldId id="293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4" r:id="rId24"/>
    <p:sldId id="295" r:id="rId25"/>
    <p:sldId id="296" r:id="rId26"/>
    <p:sldId id="302" r:id="rId27"/>
    <p:sldId id="301" r:id="rId28"/>
    <p:sldId id="300" r:id="rId29"/>
    <p:sldId id="299" r:id="rId30"/>
    <p:sldId id="314" r:id="rId31"/>
    <p:sldId id="298" r:id="rId32"/>
    <p:sldId id="316" r:id="rId33"/>
    <p:sldId id="317" r:id="rId34"/>
    <p:sldId id="312" r:id="rId35"/>
    <p:sldId id="27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5E4F-AAA4-4C5D-98E4-5BFAD06059D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4487-38C6-45D9-AB47-F5AEBF42D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5E4F-AAA4-4C5D-98E4-5BFAD06059D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4487-38C6-45D9-AB47-F5AEBF42D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5E4F-AAA4-4C5D-98E4-5BFAD06059D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4487-38C6-45D9-AB47-F5AEBF42D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5E4F-AAA4-4C5D-98E4-5BFAD06059D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4487-38C6-45D9-AB47-F5AEBF42D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5E4F-AAA4-4C5D-98E4-5BFAD06059D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4487-38C6-45D9-AB47-F5AEBF42D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5E4F-AAA4-4C5D-98E4-5BFAD06059D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4487-38C6-45D9-AB47-F5AEBF42D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5E4F-AAA4-4C5D-98E4-5BFAD06059D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4487-38C6-45D9-AB47-F5AEBF42D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5E4F-AAA4-4C5D-98E4-5BFAD06059D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F4487-38C6-45D9-AB47-F5AEBF42D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5E4F-AAA4-4C5D-98E4-5BFAD06059D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4487-38C6-45D9-AB47-F5AEBF42D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5E4F-AAA4-4C5D-98E4-5BFAD06059D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C8F4487-38C6-45D9-AB47-F5AEBF42D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1715E4F-AAA4-4C5D-98E4-5BFAD06059D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4487-38C6-45D9-AB47-F5AEBF42D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1715E4F-AAA4-4C5D-98E4-5BFAD06059D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C8F4487-38C6-45D9-AB47-F5AEBF42D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omens-place.ru/fitness/joga-fitnes-pilates-dlya-pohudeniya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0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980728"/>
            <a:ext cx="5040560" cy="1008112"/>
          </a:xfr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</a:rPr>
              <a:t> Готовы к ГТО!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" name="Содержимое 3" descr="http://droplak.ru/wp-content/uploads/2014/03/37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2843808" cy="352839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530120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b="1" dirty="0" smtClean="0"/>
              <a:t>                                        </a:t>
            </a:r>
            <a:endParaRPr lang="ru-RU" b="1" dirty="0"/>
          </a:p>
        </p:txBody>
      </p:sp>
      <p:pic>
        <p:nvPicPr>
          <p:cNvPr id="8" name="Рисунок 7" descr="http://olimp.kcbux.ru/Raznoe/gto/znachok-gto-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780928"/>
            <a:ext cx="1440160" cy="14401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Рисунок 8" descr="http://olimp.kcbux.ru/Raznoe/gto/znachok-gto-0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212976"/>
            <a:ext cx="1584176" cy="14401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Рисунок 9" descr="http://olimp.kcbux.ru/Raznoe/gto/znachok-gto-03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3717032"/>
            <a:ext cx="1440160" cy="14401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5840435"/>
          </a:xfrm>
        </p:spPr>
        <p:txBody>
          <a:bodyPr/>
          <a:lstStyle/>
          <a:p>
            <a:pPr lvl="0"/>
            <a:r>
              <a:rPr lang="ru-RU" dirty="0" smtClean="0"/>
              <a:t>По замыслу разработчиков, проект предполагает льготное использование объектов спорта, бонусы при поступлении в высшие учебные заведения и повышенные стипендии для студентов, предоставление премий по месту работы, другие формы поощрения для людей, которые ведут активный образ жизни.</a:t>
            </a:r>
          </a:p>
          <a:p>
            <a:endParaRPr lang="ru-RU" dirty="0"/>
          </a:p>
        </p:txBody>
      </p:sp>
      <p:pic>
        <p:nvPicPr>
          <p:cNvPr id="6" name="Picture 2" descr="C:\Users\Администратор\Desktop\logo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571876"/>
            <a:ext cx="5095875" cy="2905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Заниматься спортом – это всегда модно.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600200"/>
            <a:ext cx="5781692" cy="4525963"/>
          </a:xfrm>
        </p:spPr>
        <p:txBody>
          <a:bodyPr/>
          <a:lstStyle/>
          <a:p>
            <a:r>
              <a:rPr lang="ru-RU" b="1" dirty="0" smtClean="0"/>
              <a:t>Максим Горький</a:t>
            </a:r>
            <a:r>
              <a:rPr lang="ru-RU" dirty="0" smtClean="0"/>
              <a:t> (</a:t>
            </a:r>
            <a:r>
              <a:rPr lang="ru-RU" b="1" dirty="0" smtClean="0"/>
              <a:t>1868-1936). </a:t>
            </a:r>
            <a:r>
              <a:rPr lang="ru-RU" dirty="0" smtClean="0"/>
              <a:t>Произведения: роман «Мать», пьеса «На дне», повести «Детство», и др. </a:t>
            </a:r>
            <a:r>
              <a:rPr lang="ru-RU" b="1" dirty="0" smtClean="0"/>
              <a:t>жонглирование гирями.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www.apatitylibr.ru/images/stories/trener/gorki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24288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apatitylibr.ru/images/stories/trener/kupri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21431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86116" y="428604"/>
          <a:ext cx="4333884" cy="3336438"/>
        </p:xfrm>
        <a:graphic>
          <a:graphicData uri="http://schemas.openxmlformats.org/drawingml/2006/table">
            <a:tbl>
              <a:tblPr/>
              <a:tblGrid>
                <a:gridCol w="4333884"/>
              </a:tblGrid>
              <a:tr h="33364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Александр Куприн (1870-1938).</a:t>
                      </a: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Произведения: повести «Поединок», «Гранатовый браслет».</a:t>
                      </a: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Char char=""/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классическая борьба</a:t>
                      </a:r>
                      <a:endParaRPr lang="ru-RU" sz="3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apatitylibr.ru/images/stories/trener/tolsto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3605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000496" y="714356"/>
          <a:ext cx="4286280" cy="4968240"/>
        </p:xfrm>
        <a:graphic>
          <a:graphicData uri="http://schemas.openxmlformats.org/drawingml/2006/table">
            <a:tbl>
              <a:tblPr/>
              <a:tblGrid>
                <a:gridCol w="428628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Лев Толстой</a:t>
                      </a:r>
                      <a:r>
                        <a:rPr lang="ru-RU" sz="4000" dirty="0">
                          <a:solidFill>
                            <a:srgbClr val="212626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4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(1828-1910).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Произведения: романы «Война и мир», «Анна Каренина» и др.</a:t>
                      </a:r>
                      <a:endParaRPr lang="ru-RU" sz="4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Char char=""/>
                      </a:pPr>
                      <a:r>
                        <a:rPr lang="ru-RU" sz="4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ходьба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1142984"/>
            <a:ext cx="4500562" cy="4214842"/>
          </a:xfrm>
        </p:spPr>
        <p:txBody>
          <a:bodyPr>
            <a:normAutofit/>
          </a:bodyPr>
          <a:lstStyle/>
          <a:p>
            <a:r>
              <a:rPr lang="ru-RU" sz="2200" b="1" dirty="0" err="1" smtClean="0"/>
              <a:t>Джоли</a:t>
            </a:r>
            <a:r>
              <a:rPr lang="ru-RU" sz="2200" dirty="0" smtClean="0"/>
              <a:t> начала заниматься </a:t>
            </a:r>
            <a:r>
              <a:rPr lang="ru-RU" sz="2200" b="1" dirty="0" err="1" smtClean="0"/>
              <a:t>кикбоксингом</a:t>
            </a:r>
            <a:r>
              <a:rPr lang="ru-RU" sz="2200" b="1" dirty="0" smtClean="0"/>
              <a:t> </a:t>
            </a:r>
            <a:r>
              <a:rPr lang="ru-RU" sz="2200" dirty="0" smtClean="0"/>
              <a:t>за месяц до старта съемок фильма «Расхитительница Гробниц» и продолжает регулярные тренировки до сих пор. Кроме того, </a:t>
            </a:r>
            <a:r>
              <a:rPr lang="ru-RU" sz="2200" dirty="0" err="1" smtClean="0"/>
              <a:t>Джоли</a:t>
            </a:r>
            <a:r>
              <a:rPr lang="ru-RU" sz="2200" dirty="0" smtClean="0"/>
              <a:t> активно занимается </a:t>
            </a:r>
            <a:r>
              <a:rPr lang="ru-RU" sz="2200" b="1" dirty="0" smtClean="0"/>
              <a:t>фехтованием </a:t>
            </a:r>
            <a:r>
              <a:rPr lang="ru-RU" sz="2200" b="1" dirty="0" err="1" smtClean="0"/>
              <a:t>кендо</a:t>
            </a:r>
            <a:r>
              <a:rPr lang="ru-RU" sz="2200" b="1" dirty="0" smtClean="0"/>
              <a:t> и стрельбой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4" name="Содержимое 3" descr="C:\Users\учитель\Desktop\1381822330_uandjelin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357167"/>
            <a:ext cx="471487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учитель\Desktop\1381822408_umi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53"/>
            <a:ext cx="400052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357686" y="1071546"/>
          <a:ext cx="4572032" cy="5500726"/>
        </p:xfrm>
        <a:graphic>
          <a:graphicData uri="http://schemas.openxmlformats.org/drawingml/2006/table">
            <a:tbl>
              <a:tblPr/>
              <a:tblGrid>
                <a:gridCol w="4572032"/>
              </a:tblGrid>
              <a:tr h="5500726">
                <a:tc>
                  <a:txBody>
                    <a:bodyPr/>
                    <a:lstStyle/>
                    <a:p>
                      <a:pPr indent="450215" algn="l"/>
                      <a:r>
                        <a:rPr lang="ru-RU" sz="3200" b="1" dirty="0">
                          <a:solidFill>
                            <a:schemeClr val="tx1"/>
                          </a:solidFill>
                        </a:rPr>
                        <a:t>Мила </a:t>
                      </a:r>
                      <a:r>
                        <a:rPr lang="ru-RU" sz="3200" b="1" dirty="0" err="1">
                          <a:solidFill>
                            <a:schemeClr val="tx1"/>
                          </a:solidFill>
                        </a:rPr>
                        <a:t>Йовович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</a:rPr>
                        <a:t> активно практикует занятия боевыми искусствами. Одно из основных ее увлечений - джиу-джитсу. А еще жизненной энергии Миле придают </a:t>
                      </a:r>
                      <a:r>
                        <a:rPr lang="ru-RU" sz="3200" u="sng" strike="noStrike" dirty="0">
                          <a:solidFill>
                            <a:schemeClr val="tx1"/>
                          </a:solidFill>
                          <a:hlinkClick r:id="rId3"/>
                        </a:rPr>
                        <a:t>занятия йогой</a:t>
                      </a:r>
                      <a:r>
                        <a:rPr lang="ru-RU" sz="3200" u="sng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3200" u="sng" dirty="0">
                          <a:solidFill>
                            <a:schemeClr val="tx1"/>
                          </a:solidFill>
                          <a:latin typeface="Verdana"/>
                        </a:rPr>
                        <a:t> </a:t>
                      </a:r>
                      <a:endParaRPr lang="ru-RU" sz="3200" u="sng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285750" lvl="0" indent="-342900" algn="just" fontAlgn="base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джиу-джитсу;</a:t>
                      </a:r>
                    </a:p>
                    <a:p>
                      <a:pPr marL="342900" marR="285750" lvl="0" indent="-342900" algn="just" fontAlgn="base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йога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1857364"/>
            <a:ext cx="4567246" cy="1143000"/>
          </a:xfrm>
        </p:spPr>
        <p:txBody>
          <a:bodyPr>
            <a:normAutofit fontScale="90000"/>
          </a:bodyPr>
          <a:lstStyle/>
          <a:p>
            <a:pPr fontAlgn="base">
              <a:buFont typeface="Wingdings" pitchFamily="2" charset="2"/>
              <a:buChar char="v"/>
            </a:pPr>
            <a:r>
              <a:rPr lang="ru-RU" b="1" dirty="0" smtClean="0"/>
              <a:t>Оксана Федорова</a:t>
            </a:r>
            <a:br>
              <a:rPr lang="ru-RU" b="1" dirty="0" smtClean="0"/>
            </a:br>
            <a:r>
              <a:rPr lang="ru-RU" dirty="0" smtClean="0"/>
              <a:t>танцы;</a:t>
            </a:r>
            <a:br>
              <a:rPr lang="ru-RU" dirty="0" smtClean="0"/>
            </a:br>
            <a:r>
              <a:rPr lang="ru-RU" dirty="0" smtClean="0"/>
              <a:t>занятия в тренажерном зале;</a:t>
            </a:r>
            <a:br>
              <a:rPr lang="ru-RU" dirty="0" smtClean="0"/>
            </a:br>
            <a:r>
              <a:rPr lang="ru-RU" dirty="0" smtClean="0"/>
              <a:t>степ и </a:t>
            </a:r>
            <a:r>
              <a:rPr lang="ru-RU" dirty="0" err="1" smtClean="0"/>
              <a:t>аква-аэробика</a:t>
            </a:r>
            <a:endParaRPr lang="ru-RU" dirty="0"/>
          </a:p>
        </p:txBody>
      </p:sp>
      <p:pic>
        <p:nvPicPr>
          <p:cNvPr id="4" name="Содержимое 3" descr="http://1.avatars.mds.yandex.net/get-entity_search/17809/37484903/S120x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учитель\Desktop\TOP10_samyh_sportivnyh_zvezd_21-227x2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2162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357554" y="1142984"/>
          <a:ext cx="4643470" cy="3129280"/>
        </p:xfrm>
        <a:graphic>
          <a:graphicData uri="http://schemas.openxmlformats.org/drawingml/2006/table">
            <a:tbl>
              <a:tblPr/>
              <a:tblGrid>
                <a:gridCol w="4643470"/>
              </a:tblGrid>
              <a:tr h="0">
                <a:tc>
                  <a:txBody>
                    <a:bodyPr/>
                    <a:lstStyle/>
                    <a:p>
                      <a:pPr algn="l" fontAlgn="base"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Андрей Макаревич, лидер «Машина Времени» - профессиональный </a:t>
                      </a:r>
                      <a:r>
                        <a:rPr lang="ru-RU" sz="3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дайвер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fontAlgn="base">
                        <a:spcBef>
                          <a:spcPts val="1000"/>
                        </a:spcBef>
                        <a:spcAft>
                          <a:spcPts val="600"/>
                        </a:spcAft>
                        <a:buFont typeface="Wingdings"/>
                        <a:buChar char=""/>
                      </a:pPr>
                      <a:r>
                        <a:rPr lang="ru-RU" sz="3200" b="1" dirty="0" err="1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3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айвинг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86050" y="1643050"/>
          <a:ext cx="6096000" cy="438912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 fontAlgn="base"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36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Анна </a:t>
                      </a:r>
                      <a:r>
                        <a:rPr lang="ru-RU" sz="3600" b="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Седокова</a:t>
                      </a:r>
                      <a:r>
                        <a:rPr lang="ru-RU" sz="36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Анна считает, простой </a:t>
                      </a:r>
                      <a:r>
                        <a:rPr lang="ru-RU" sz="3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бег</a:t>
                      </a:r>
                      <a:r>
                        <a:rPr lang="ru-RU" sz="36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наиболее эффективный способ держать себя в форме. Правда, у </a:t>
                      </a:r>
                      <a:r>
                        <a:rPr lang="ru-RU" sz="3600" b="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Седоковой</a:t>
                      </a:r>
                      <a:r>
                        <a:rPr lang="ru-RU" sz="36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есть еще одно хобби: </a:t>
                      </a:r>
                      <a:r>
                        <a:rPr lang="ru-RU" sz="36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хайкинг</a:t>
                      </a:r>
                      <a:r>
                        <a:rPr lang="ru-RU" sz="36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а именно длительные прогулки в горах. бег;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хайкинг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 descr="C:\Users\Администратор\Desktop\anna-sedakova-xuk-s-prava-xuk-s-le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2737104" cy="163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учитель\Desktop\TOP10_samyh_sportivnyh_zvezd_41-215x25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20478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928926" y="1428736"/>
          <a:ext cx="4691074" cy="4094480"/>
        </p:xfrm>
        <a:graphic>
          <a:graphicData uri="http://schemas.openxmlformats.org/drawingml/2006/table">
            <a:tbl>
              <a:tblPr/>
              <a:tblGrid>
                <a:gridCol w="4691074"/>
              </a:tblGrid>
              <a:tr h="0">
                <a:tc>
                  <a:txBody>
                    <a:bodyPr/>
                    <a:lstStyle/>
                    <a:p>
                      <a:pPr algn="l" fontAlgn="base"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Дима Билан выбирает себе под стать такой же модный вид спорта – теннис. Несколько раз в неделю он посещает корт и наслаждается игрой. К тому же, несколько часов в неделю певец проводит в тренажёрном зале. теннис;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342900" marR="285750" lvl="0" indent="-342900" algn="just" fontAlgn="base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тренажёрный зал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4257676" cy="3857652"/>
          </a:xfrm>
        </p:spPr>
        <p:txBody>
          <a:bodyPr>
            <a:noAutofit/>
          </a:bodyPr>
          <a:lstStyle/>
          <a:p>
            <a:r>
              <a:rPr lang="ru-RU" sz="2400" dirty="0" smtClean="0"/>
              <a:t>"Готов к труду и обороне СССР" (ГТО) — всесоюзный физкультурный комплекс, составлявший основу государственной системы физического воспитания и направленный на укрепление здоровья, всестороннее физическое развитие советских людей, подготовку их к трудовой деятельности и защите Родины.</a:t>
            </a:r>
            <a:endParaRPr lang="ru-RU" sz="2400" dirty="0"/>
          </a:p>
        </p:txBody>
      </p:sp>
      <p:pic>
        <p:nvPicPr>
          <p:cNvPr id="4" name="Picture 2" descr="&amp;Ncy;&amp;ocy;&amp;vcy;&amp;ocy;&amp;scy;&amp;t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7456" y="3429000"/>
            <a:ext cx="4896544" cy="3176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http://www.aspspb.ru/wp-content/uploads/2013/12/IMG_68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6136" y="262592"/>
            <a:ext cx="3143272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428860" y="1500174"/>
            <a:ext cx="6215074" cy="3221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Гвен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Стефани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Звезда ведет активный образ жизни: занимается тяжелой атлетикой и боксом и даже при этом ограничивает себя в еде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тяжелая атлетика;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бокс;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диета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C:\Users\Администратор\Desktop\Gwen Stefan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2304288" cy="2304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учитель\Desktop\TOP10_samyh_sportivnyh_zvezd_81-235x25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22383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488" y="1428736"/>
          <a:ext cx="4548198" cy="5143536"/>
        </p:xfrm>
        <a:graphic>
          <a:graphicData uri="http://schemas.openxmlformats.org/drawingml/2006/table">
            <a:tbl>
              <a:tblPr/>
              <a:tblGrid>
                <a:gridCol w="4548198"/>
              </a:tblGrid>
              <a:tr h="5143536">
                <a:tc>
                  <a:txBody>
                    <a:bodyPr/>
                    <a:lstStyle/>
                    <a:p>
                      <a:pPr algn="l" fontAlgn="base"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Светлана </a:t>
                      </a:r>
                      <a:r>
                        <a:rPr lang="ru-RU" sz="32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Ходченкова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Актриса много времени уделяет регулярным гимнастическим упражнениям и занимается балетом более двух часов каждый день.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marL="342900" marR="285750" lvl="0" indent="-342900" algn="just" fontAlgn="base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гимнастика;</a:t>
                      </a:r>
                    </a:p>
                    <a:p>
                      <a:pPr marL="342900" marR="285750" lvl="0" indent="-342900" algn="just" fontAlgn="base">
                        <a:lnSpc>
                          <a:spcPts val="144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балет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учитель\Desktop\TOP10_samyh_sportivnyh_zvezd_10-260x2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2476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71802" y="1428736"/>
            <a:ext cx="5786446" cy="49448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 Харди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Популярность голливудского актера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Том Харди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больше и больше набирает свои обороты. Практически ежедневные силовые тренировки, а также джиу-джитсу, бокс и хореография не прошли зря: любовь поклонниц ему обеспечена.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джиу-джитсу;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бокс;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хореография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Спортом занимайся</a:t>
                      </a:r>
                      <a:endParaRPr lang="ru-RU" sz="4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Здоровье – это сила</a:t>
                      </a:r>
                      <a:endParaRPr lang="ru-RU" sz="4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Здоровье – это клад</a:t>
                      </a:r>
                      <a:endParaRPr lang="ru-RU" sz="4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И будешь ты красивым!</a:t>
                      </a:r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Огромный привет!</a:t>
                      </a:r>
                      <a:endParaRPr lang="ru-RU" sz="5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Наркотикам – нет!</a:t>
                      </a:r>
                      <a:endParaRPr lang="ru-RU" sz="5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Здоровью и спорту</a:t>
                      </a:r>
                      <a:endParaRPr lang="ru-RU" sz="5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Курению – нет</a:t>
                      </a:r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И забудем мы тогда,</a:t>
                      </a:r>
                      <a:endParaRPr lang="ru-RU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 Побольше спортом занимайся</a:t>
                      </a:r>
                      <a:endParaRPr lang="ru-RU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И водичкой обливайся!</a:t>
                      </a:r>
                      <a:endParaRPr lang="ru-RU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Кто такие доктора!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Гимнастика</a:t>
            </a:r>
            <a:endParaRPr lang="ru-RU" dirty="0"/>
          </a:p>
        </p:txBody>
      </p:sp>
      <p:pic>
        <p:nvPicPr>
          <p:cNvPr id="8195" name="Picture 2" descr="D:\Downloads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060575"/>
            <a:ext cx="18446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 descr="D:\Downloads\i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205038"/>
            <a:ext cx="15113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D:\Downloads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1628775"/>
            <a:ext cx="4857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 descr="D:\Downloads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1628775"/>
            <a:ext cx="4857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 descr="D:\Downloads\i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1557338"/>
            <a:ext cx="5302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6" descr="D:\Downloads\i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1557338"/>
            <a:ext cx="5302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6" descr="D:\Downloads\i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1557338"/>
            <a:ext cx="5302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8" descr="D:\Downloads\plussign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2565400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0" descr="D:\Downloads\22_09_2009_15_09_34_vitamin-k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2133600"/>
            <a:ext cx="9413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D:\Downloads\i (7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4388" y="2133600"/>
            <a:ext cx="11477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Бобслей</a:t>
            </a:r>
            <a:endParaRPr lang="ru-RU" dirty="0"/>
          </a:p>
        </p:txBody>
      </p:sp>
      <p:pic>
        <p:nvPicPr>
          <p:cNvPr id="7171" name="Picture 1" descr="D:\Downloads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06057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" descr="D:\Downloads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628775"/>
            <a:ext cx="56991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 descr="D:\Downloads\i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206057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 descr="D:\Downloads\i 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1628775"/>
            <a:ext cx="7953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5" descr="D:\Downloads\p16v879idnecq10l9n821jrk19nr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1773238"/>
            <a:ext cx="7667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7" descr="D:\Downloads\i (14) - копи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9925" y="1628775"/>
            <a:ext cx="8064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8" descr="D:\Downloads\i (1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8625" y="2781300"/>
            <a:ext cx="7921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9" descr="D:\Downloads\p16v879idnecq10l9n821jrk19nr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00788" y="2924175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D:\Downloads\b39be5e99706t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48488" y="2708275"/>
            <a:ext cx="8731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Велоспорт</a:t>
            </a:r>
          </a:p>
        </p:txBody>
      </p:sp>
      <p:pic>
        <p:nvPicPr>
          <p:cNvPr id="6147" name="Picture 3" descr="D:\Downloads\i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1336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D:\Downloads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773238"/>
            <a:ext cx="5302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D:\Downloads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773238"/>
            <a:ext cx="5302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D:\Downloads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773238"/>
            <a:ext cx="527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D:\Downloads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773238"/>
            <a:ext cx="5254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D:\Downloads\i (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2060575"/>
            <a:ext cx="2066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6" descr="i (3)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071688"/>
            <a:ext cx="1673225" cy="2508250"/>
          </a:xfrm>
        </p:spPr>
      </p:pic>
      <p:pic>
        <p:nvPicPr>
          <p:cNvPr id="5123" name="Picture 11" descr="D:\Downloads\i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2214563"/>
            <a:ext cx="2965450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9" descr="D:\Downloads\i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2428875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5072063" y="1357313"/>
            <a:ext cx="1554162" cy="4508500"/>
            <a:chOff x="5072066" y="1357298"/>
            <a:chExt cx="1554466" cy="4508927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5072066" y="1357298"/>
              <a:ext cx="982962" cy="45089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8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5643570" y="1357298"/>
              <a:ext cx="982962" cy="45089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8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</a:t>
              </a:r>
            </a:p>
          </p:txBody>
        </p:sp>
      </p:grpSp>
      <p:pic>
        <p:nvPicPr>
          <p:cNvPr id="5127" name="Picture 10" descr="D:\Downloads\i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79825" y="2428875"/>
            <a:ext cx="161607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358246" cy="4525963"/>
          </a:xfrm>
        </p:spPr>
        <p:txBody>
          <a:bodyPr/>
          <a:lstStyle/>
          <a:p>
            <a:r>
              <a:rPr lang="ru-RU" sz="2000" dirty="0" smtClean="0"/>
              <a:t> В комплекс входили гимнастические упражнения, бег (на короткие и средние дистанции), прыжки (в длину или высоту), метание (диска, копья, толкание ядра и др.), плавание, лыжные гонки (для бесснежных районов — марш-бросок или велогонки), стрельба (только для юношей).</a:t>
            </a:r>
          </a:p>
          <a:p>
            <a:endParaRPr lang="ru-RU" dirty="0"/>
          </a:p>
        </p:txBody>
      </p:sp>
      <p:pic>
        <p:nvPicPr>
          <p:cNvPr id="17409" name="Picture 1" descr="C:\Users\Администратор\Desktop\ГТО-2-1024x7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8305824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6" descr="i (3)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071688"/>
            <a:ext cx="1673225" cy="2508250"/>
          </a:xfrm>
        </p:spPr>
      </p:pic>
      <p:pic>
        <p:nvPicPr>
          <p:cNvPr id="5123" name="Picture 11" descr="D:\Downloads\i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2214563"/>
            <a:ext cx="2965450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9" descr="D:\Downloads\i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2428875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5072063" y="1357313"/>
            <a:ext cx="1554162" cy="4508500"/>
            <a:chOff x="5072066" y="1357298"/>
            <a:chExt cx="1554466" cy="4508927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5072066" y="1357298"/>
              <a:ext cx="982962" cy="45089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8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5643570" y="1357298"/>
              <a:ext cx="982962" cy="45089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8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</a:t>
              </a:r>
            </a:p>
          </p:txBody>
        </p:sp>
      </p:grpSp>
      <p:pic>
        <p:nvPicPr>
          <p:cNvPr id="5127" name="Picture 10" descr="D:\Downloads\i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79825" y="2428875"/>
            <a:ext cx="161607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868" y="5000636"/>
            <a:ext cx="35206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Триатлон</a:t>
            </a:r>
            <a:endParaRPr lang="ru-RU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Содержимое 5" descr="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989138"/>
            <a:ext cx="2819400" cy="2190750"/>
          </a:xfrm>
        </p:spPr>
      </p:pic>
      <p:pic>
        <p:nvPicPr>
          <p:cNvPr id="4099" name="Picture 4" descr="D:\Downloads\1312459267_oky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2071688"/>
            <a:ext cx="3206750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868" y="1714488"/>
            <a:ext cx="1626203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ь</a:t>
            </a: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2786050" y="1285860"/>
            <a:ext cx="982962" cy="45089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4714875" y="1357313"/>
            <a:ext cx="1554163" cy="4508500"/>
            <a:chOff x="5072066" y="1357298"/>
            <a:chExt cx="1554466" cy="4508927"/>
          </a:xfrm>
        </p:grpSpPr>
        <p:sp>
          <p:nvSpPr>
            <p:cNvPr id="15" name="Прямоугольник 14"/>
            <p:cNvSpPr/>
            <p:nvPr/>
          </p:nvSpPr>
          <p:spPr>
            <a:xfrm flipV="1">
              <a:off x="5072066" y="1357298"/>
              <a:ext cx="982962" cy="45089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8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 flipV="1">
              <a:off x="5643570" y="1357298"/>
              <a:ext cx="982962" cy="45089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8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Содержимое 5" descr="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989138"/>
            <a:ext cx="2819400" cy="2190750"/>
          </a:xfrm>
        </p:spPr>
      </p:pic>
      <p:pic>
        <p:nvPicPr>
          <p:cNvPr id="4099" name="Picture 4" descr="D:\Downloads\1312459267_oky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2071688"/>
            <a:ext cx="3206750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868" y="1714488"/>
            <a:ext cx="1626203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ь</a:t>
            </a: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2786050" y="1285860"/>
            <a:ext cx="982962" cy="45089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14612" y="5572140"/>
            <a:ext cx="393889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Стрельба</a:t>
            </a: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4714875" y="1357313"/>
            <a:ext cx="1554163" cy="4508500"/>
            <a:chOff x="5072066" y="1357298"/>
            <a:chExt cx="1554466" cy="4508927"/>
          </a:xfrm>
        </p:grpSpPr>
        <p:sp>
          <p:nvSpPr>
            <p:cNvPr id="15" name="Прямоугольник 14"/>
            <p:cNvSpPr/>
            <p:nvPr/>
          </p:nvSpPr>
          <p:spPr>
            <a:xfrm flipV="1">
              <a:off x="5072066" y="1357298"/>
              <a:ext cx="982962" cy="45089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8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 flipV="1">
              <a:off x="5643570" y="1357298"/>
              <a:ext cx="982962" cy="45089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8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1_html_m454a13b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7572428" cy="3148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404664"/>
            <a:ext cx="6120680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Сдать ГТО совсем непросто,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Ты ловким, сильным должен быть,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Чтоб нормативы победить,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Значок в итоге получить.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Пройдя же все ступени вверх -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Ты будешь верить в свой успех.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олимпийцем можешь стать,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Медали точно получать.</a:t>
            </a:r>
          </a:p>
          <a:p>
            <a:endParaRPr lang="ru-RU" dirty="0"/>
          </a:p>
        </p:txBody>
      </p:sp>
      <p:pic>
        <p:nvPicPr>
          <p:cNvPr id="28674" name="Picture 2" descr="http://donnews.ru/static/images/2014/03/31/1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404664"/>
            <a:ext cx="2376264" cy="1490116"/>
          </a:xfrm>
          <a:prstGeom prst="rect">
            <a:avLst/>
          </a:prstGeom>
          <a:noFill/>
        </p:spPr>
      </p:pic>
      <p:pic>
        <p:nvPicPr>
          <p:cNvPr id="28676" name="Picture 4" descr="http://gov.cap.ru/UserFiles/news/201407/30/Original/img_029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060848"/>
            <a:ext cx="2483768" cy="2052669"/>
          </a:xfrm>
          <a:prstGeom prst="rect">
            <a:avLst/>
          </a:prstGeom>
          <a:noFill/>
        </p:spPr>
      </p:pic>
      <p:pic>
        <p:nvPicPr>
          <p:cNvPr id="28678" name="Picture 6" descr="http://www.edu.cap.ru/Home/4361/11/foto/2014/p10505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4221088"/>
            <a:ext cx="2520280" cy="1890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92696"/>
            <a:ext cx="8147248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</a:t>
            </a:r>
            <a:r>
              <a:rPr lang="ru-RU" sz="4800" dirty="0" smtClean="0"/>
              <a:t>Я желаю</a:t>
            </a:r>
          </a:p>
          <a:p>
            <a:pPr>
              <a:buNone/>
            </a:pPr>
            <a:r>
              <a:rPr lang="ru-RU" sz="4800" dirty="0" smtClean="0"/>
              <a:t>               ВАМ всем </a:t>
            </a:r>
          </a:p>
          <a:p>
            <a:pPr>
              <a:buNone/>
            </a:pPr>
            <a:r>
              <a:rPr lang="ru-RU" sz="4800" dirty="0" smtClean="0"/>
              <a:t>                           удачи в спорте!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/>
              <a:t>К началу 1976 года свыше 220 миллионов человек имели значки ГТО.</a:t>
            </a:r>
            <a:endParaRPr lang="ru-RU" dirty="0"/>
          </a:p>
        </p:txBody>
      </p:sp>
      <p:pic>
        <p:nvPicPr>
          <p:cNvPr id="36866" name="Picture 2" descr="C:\Users\Администратор\Desktop\1_850e446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3500" y="1981994"/>
            <a:ext cx="5715000" cy="376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Президент РФ Владимир Путин своим Указом от 24 марта распорядился ввести в действие физкультурный комплекс "Готов к труду и обороне" (ГТО) с 1 сентября 2014 года.</a:t>
            </a:r>
            <a:endParaRPr lang="ru-RU" sz="2400" dirty="0"/>
          </a:p>
        </p:txBody>
      </p:sp>
      <p:pic>
        <p:nvPicPr>
          <p:cNvPr id="15361" name="Picture 1" descr="C:\Users\Администратор\Desktop\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4911" y="1600200"/>
            <a:ext cx="651217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04664"/>
            <a:ext cx="5626968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Горжусь тобой, Отечество!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700808"/>
            <a:ext cx="5266928" cy="4425355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Обновленная расшифровка ГТО звучит как: «Горжусь тобой, Отечество!»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Это название-призыв оказалось более личным, более теплым, в нем напрямую упоминается святое для русского человека слово «Отечество.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6626" name="Picture 2" descr="http://dzer.ru/uploads/2014_gto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2808312" cy="2246650"/>
          </a:xfrm>
          <a:prstGeom prst="rect">
            <a:avLst/>
          </a:prstGeom>
          <a:noFill/>
        </p:spPr>
      </p:pic>
      <p:pic>
        <p:nvPicPr>
          <p:cNvPr id="26628" name="Picture 4" descr="http://cs7009.vk.me/c540106/v540106518/1d915/uTCdJPmWuj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636912"/>
            <a:ext cx="3192380" cy="2420888"/>
          </a:xfrm>
          <a:prstGeom prst="rect">
            <a:avLst/>
          </a:prstGeom>
          <a:noFill/>
        </p:spPr>
      </p:pic>
      <p:pic>
        <p:nvPicPr>
          <p:cNvPr id="26630" name="Picture 6" descr="http://cs620525.vk.me/v620525260/146d9/Wkn4ypI9ihk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5157192"/>
            <a:ext cx="2286000" cy="1304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ГТО\gto-normy-2014-stup-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2676"/>
          <a:stretch/>
        </p:blipFill>
        <p:spPr bwMode="auto">
          <a:xfrm>
            <a:off x="285720" y="0"/>
            <a:ext cx="852222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05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ГТО\gto-normy-2014-stup-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512"/>
          <a:stretch/>
        </p:blipFill>
        <p:spPr bwMode="auto">
          <a:xfrm>
            <a:off x="428596" y="0"/>
            <a:ext cx="8715404" cy="6913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Значки ГТО (2014)</a:t>
            </a:r>
            <a:endParaRPr lang="ru-RU" dirty="0"/>
          </a:p>
        </p:txBody>
      </p:sp>
      <p:pic>
        <p:nvPicPr>
          <p:cNvPr id="4" name="Содержимое 3" descr="http://olimp.kcbux.ru/Raznoe/gto/znachok-gto-0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1039141" cy="102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olimp.kcbux.ru/Raznoe/gto/znachok-gto-0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96952"/>
            <a:ext cx="10801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olimp.kcbux.ru/Raznoe/gto/znachok-gto-0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653136"/>
            <a:ext cx="11521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27784" y="1484784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золотой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83768" y="328498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серебряный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71800" y="4725144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бронзовый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29454" y="1571612"/>
            <a:ext cx="22145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Выполнившие нормативы комплекса будут отмечены золотыми, серебряными или бронзовыми знаками отличия, а также получат массовые спортивные разряды и звания.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676</TotalTime>
  <Words>630</Words>
  <Application>Microsoft Office PowerPoint</Application>
  <PresentationFormat>Экран (4:3)</PresentationFormat>
  <Paragraphs>86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Техническая</vt:lpstr>
      <vt:lpstr> Готовы к ГТО!</vt:lpstr>
      <vt:lpstr>"Готов к труду и обороне СССР" (ГТО) — всесоюзный физкультурный комплекс, составлявший основу государственной системы физического воспитания и направленный на укрепление здоровья, всестороннее физическое развитие советских людей, подготовку их к трудовой деятельности и защите Родины.</vt:lpstr>
      <vt:lpstr>Слайд 3</vt:lpstr>
      <vt:lpstr>К началу 1976 года свыше 220 миллионов человек имели значки ГТО.</vt:lpstr>
      <vt:lpstr>Президент РФ Владимир Путин своим Указом от 24 марта распорядился ввести в действие физкультурный комплекс "Готов к труду и обороне" (ГТО) с 1 сентября 2014 года.</vt:lpstr>
      <vt:lpstr>Горжусь тобой, Отечество!</vt:lpstr>
      <vt:lpstr>Слайд 7</vt:lpstr>
      <vt:lpstr>Слайд 8</vt:lpstr>
      <vt:lpstr>             Значки ГТО (2014)</vt:lpstr>
      <vt:lpstr>Слайд 10</vt:lpstr>
      <vt:lpstr>Заниматься спортом – это всегда модно. </vt:lpstr>
      <vt:lpstr>Слайд 12</vt:lpstr>
      <vt:lpstr>Слайд 13</vt:lpstr>
      <vt:lpstr>Джоли начала заниматься кикбоксингом за месяц до старта съемок фильма «Расхитительница Гробниц» и продолжает регулярные тренировки до сих пор. Кроме того, Джоли активно занимается фехтованием кендо и стрельбой.</vt:lpstr>
      <vt:lpstr>Слайд 15</vt:lpstr>
      <vt:lpstr>Оксана Федорова танцы; занятия в тренажерном зале; степ и аква-аэробика</vt:lpstr>
      <vt:lpstr>Слайд 17</vt:lpstr>
      <vt:lpstr>Слайд 18</vt:lpstr>
      <vt:lpstr>Слайд 19</vt:lpstr>
      <vt:lpstr>Слайд 20</vt:lpstr>
      <vt:lpstr>Слайд 21</vt:lpstr>
      <vt:lpstr>Слайд 22</vt:lpstr>
      <vt:lpstr>Викторина:</vt:lpstr>
      <vt:lpstr>Слайд 24</vt:lpstr>
      <vt:lpstr>Слайд 25</vt:lpstr>
      <vt:lpstr>Гимнастика</vt:lpstr>
      <vt:lpstr>Бобслей</vt:lpstr>
      <vt:lpstr>Велоспорт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DNA7 X86</cp:lastModifiedBy>
  <cp:revision>62</cp:revision>
  <dcterms:created xsi:type="dcterms:W3CDTF">2015-01-15T17:36:48Z</dcterms:created>
  <dcterms:modified xsi:type="dcterms:W3CDTF">2015-12-04T14:34:50Z</dcterms:modified>
</cp:coreProperties>
</file>