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5" d="100"/>
          <a:sy n="105" d="100"/>
        </p:scale>
        <p:origin x="-1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941168"/>
            <a:ext cx="7406640" cy="1472184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Реакции замещения</a:t>
            </a:r>
            <a:br>
              <a:rPr lang="ru-RU" b="1" dirty="0" smtClean="0">
                <a:solidFill>
                  <a:schemeClr val="bg2">
                    <a:lumMod val="75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/>
              </a:rPr>
              <a:t>Реакции полимеризации</a:t>
            </a:r>
            <a:endParaRPr lang="ru-RU" b="1" dirty="0">
              <a:solidFill>
                <a:schemeClr val="bg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4593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dirty="0"/>
              <a:t>	</a:t>
            </a:r>
            <a:r>
              <a:rPr lang="ru-RU" sz="2000" dirty="0" smtClean="0"/>
              <a:t>ацетилен			</a:t>
            </a:r>
            <a:r>
              <a:rPr lang="ru-RU" sz="2000" dirty="0" err="1" smtClean="0"/>
              <a:t>циклооктатетраен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6672"/>
            <a:ext cx="4524722" cy="174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6403"/>
            <a:ext cx="5616624" cy="1006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09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Реакция замещения </a:t>
            </a:r>
            <a:r>
              <a:rPr lang="ru-RU" dirty="0" smtClean="0"/>
              <a:t>– это реакция, в ходе которой один атом (или группа атомов) замещается другим атомом (или группой атомов), в результате чего образуются новые соединения.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 Cl</a:t>
            </a:r>
            <a:r>
              <a:rPr lang="en-US" baseline="-25000" dirty="0"/>
              <a:t>2</a:t>
            </a:r>
            <a:r>
              <a:rPr lang="en-US" dirty="0"/>
              <a:t> = CH</a:t>
            </a:r>
            <a:r>
              <a:rPr lang="en-US" baseline="-25000" dirty="0"/>
              <a:t>3</a:t>
            </a:r>
            <a:r>
              <a:rPr lang="en-US" dirty="0"/>
              <a:t>Cl + HCl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380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Водородные атомы </a:t>
            </a:r>
            <a:r>
              <a:rPr lang="ru-RU" dirty="0" smtClean="0"/>
              <a:t>в ацетилене способны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замещаться на металлы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smtClean="0"/>
              <a:t>Реакция характерна </a:t>
            </a:r>
            <a:r>
              <a:rPr lang="ru-RU" dirty="0" smtClean="0">
                <a:solidFill>
                  <a:srgbClr val="FF0000"/>
                </a:solidFill>
              </a:rPr>
              <a:t>только для алкинов</a:t>
            </a:r>
            <a:r>
              <a:rPr lang="ru-RU" dirty="0" smtClean="0"/>
              <a:t>!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en-US" dirty="0"/>
              <a:t>3AgNO</a:t>
            </a:r>
            <a:r>
              <a:rPr lang="en-US" baseline="-25000" dirty="0"/>
              <a:t>3</a:t>
            </a:r>
            <a:r>
              <a:rPr lang="en-US" dirty="0"/>
              <a:t> + 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=&gt;</a:t>
            </a:r>
            <a:r>
              <a:rPr lang="ru-RU" dirty="0" smtClean="0"/>
              <a:t> </a:t>
            </a:r>
            <a:r>
              <a:rPr lang="en-US" dirty="0" smtClean="0"/>
              <a:t>Ag</a:t>
            </a:r>
            <a:r>
              <a:rPr lang="en-US" baseline="-25000" dirty="0" smtClean="0"/>
              <a:t>2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 </a:t>
            </a:r>
            <a:r>
              <a:rPr lang="ru-RU" dirty="0" smtClean="0"/>
              <a:t>+ 4</a:t>
            </a:r>
            <a:r>
              <a:rPr lang="en-US" dirty="0" smtClean="0"/>
              <a:t>NH</a:t>
            </a:r>
            <a:r>
              <a:rPr lang="en-US" baseline="-25000" dirty="0"/>
              <a:t>4</a:t>
            </a:r>
            <a:r>
              <a:rPr lang="en-US" dirty="0"/>
              <a:t> + </a:t>
            </a: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dirty="0" smtClean="0"/>
              <a:t>ацетиленид серебра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37968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90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Реакция нуклеофильного замещения в </a:t>
            </a: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</a:rPr>
              <a:t>галогеналкилах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: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Нуклеофильный агент</a:t>
            </a:r>
            <a:r>
              <a:rPr lang="ru-RU" b="1" dirty="0" smtClean="0"/>
              <a:t> </a:t>
            </a:r>
            <a:r>
              <a:rPr lang="ru-RU" dirty="0" smtClean="0"/>
              <a:t>или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нуклеофил</a:t>
            </a:r>
            <a:r>
              <a:rPr lang="ru-RU" dirty="0" smtClean="0"/>
              <a:t> – донор пары электронов.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61926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74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Реакция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этерификации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кислот со спиртами </a:t>
            </a:r>
            <a:r>
              <a:rPr lang="ru-RU" dirty="0" smtClean="0"/>
              <a:t>с отщеплением воды: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55" y="2996952"/>
            <a:ext cx="7592148" cy="98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9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Реакции </a:t>
            </a:r>
            <a:r>
              <a:rPr lang="ru-RU" b="1" dirty="0" err="1" smtClean="0">
                <a:solidFill>
                  <a:schemeClr val="bg2">
                    <a:lumMod val="75000"/>
                  </a:schemeClr>
                </a:solidFill>
              </a:rPr>
              <a:t>электрофильного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 замещения </a:t>
            </a:r>
            <a:r>
              <a:rPr lang="ru-RU" dirty="0" smtClean="0"/>
              <a:t>(галогенирование, нитрование, сульфирование, </a:t>
            </a:r>
            <a:r>
              <a:rPr lang="ru-RU" dirty="0" err="1" smtClean="0"/>
              <a:t>ацилирования</a:t>
            </a:r>
            <a:r>
              <a:rPr lang="ru-RU" dirty="0" smtClean="0"/>
              <a:t>)</a:t>
            </a:r>
          </a:p>
          <a:p>
            <a:pPr marL="82296" indent="0">
              <a:buNone/>
            </a:pPr>
            <a:r>
              <a:rPr lang="ru-RU" dirty="0" smtClean="0"/>
              <a:t>Характерны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для бензола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5400600" cy="378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6638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226" y="260648"/>
            <a:ext cx="5112568" cy="312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532" y="3550034"/>
            <a:ext cx="5591828" cy="3047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805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Реакция полимеризации </a:t>
            </a:r>
            <a:r>
              <a:rPr lang="ru-RU" sz="2800" dirty="0" smtClean="0"/>
              <a:t>– реакция, в ходе которой друг к другу присоединяются большое число простых веществ (мономеров). При этом образуется новое вещество сложного строения с большой молекулярной массой (полимер).</a:t>
            </a:r>
          </a:p>
          <a:p>
            <a:endParaRPr lang="ru-RU" dirty="0"/>
          </a:p>
          <a:p>
            <a:endParaRPr lang="ru-RU" dirty="0" smtClean="0"/>
          </a:p>
          <a:p>
            <a:pPr marL="82296" indent="0">
              <a:buNone/>
            </a:pPr>
            <a:r>
              <a:rPr lang="ru-RU" dirty="0" smtClean="0"/>
              <a:t>	этилен		полиэтилен</a:t>
            </a:r>
          </a:p>
          <a:p>
            <a:pPr marL="82296" indent="0">
              <a:buNone/>
            </a:pPr>
            <a:endParaRPr lang="ru-RU" dirty="0"/>
          </a:p>
          <a:p>
            <a:pPr marL="82296" indent="0" algn="ctr">
              <a:buNone/>
            </a:pPr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Реакция полимеризации алкенов впервые открыта М.А. Бутлеровым.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405" y="3284984"/>
            <a:ext cx="6964950" cy="673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636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Полимеризация алкинов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 smtClean="0"/>
              <a:t>В зависимости от условий, в ходе реакции полимеризации алкинов образуются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линейные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циклические</a:t>
            </a:r>
            <a:r>
              <a:rPr lang="ru-RU" dirty="0" smtClean="0"/>
              <a:t> продукты.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074" y="3789040"/>
            <a:ext cx="392076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977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</TotalTime>
  <Words>148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Реакции замещения Реакции полимеризации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Реакции замещения Реакции полимеризации</dc:title>
  <dc:creator>user</dc:creator>
  <cp:lastModifiedBy>user</cp:lastModifiedBy>
  <cp:revision>7</cp:revision>
  <dcterms:created xsi:type="dcterms:W3CDTF">2015-10-21T07:08:35Z</dcterms:created>
  <dcterms:modified xsi:type="dcterms:W3CDTF">2015-10-21T08:56:29Z</dcterms:modified>
</cp:coreProperties>
</file>