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63" r:id="rId4"/>
    <p:sldId id="259" r:id="rId5"/>
    <p:sldId id="292" r:id="rId6"/>
    <p:sldId id="260" r:id="rId7"/>
    <p:sldId id="261" r:id="rId8"/>
    <p:sldId id="262" r:id="rId9"/>
    <p:sldId id="265" r:id="rId10"/>
    <p:sldId id="266" r:id="rId11"/>
    <p:sldId id="269" r:id="rId12"/>
    <p:sldId id="270" r:id="rId13"/>
    <p:sldId id="272" r:id="rId14"/>
    <p:sldId id="273" r:id="rId15"/>
    <p:sldId id="274" r:id="rId16"/>
    <p:sldId id="275" r:id="rId17"/>
    <p:sldId id="277" r:id="rId18"/>
    <p:sldId id="278" r:id="rId19"/>
    <p:sldId id="283" r:id="rId20"/>
    <p:sldId id="284" r:id="rId21"/>
    <p:sldId id="285" r:id="rId22"/>
    <p:sldId id="282" r:id="rId23"/>
    <p:sldId id="280" r:id="rId24"/>
    <p:sldId id="279" r:id="rId25"/>
    <p:sldId id="281" r:id="rId26"/>
    <p:sldId id="286" r:id="rId27"/>
    <p:sldId id="287" r:id="rId28"/>
    <p:sldId id="289" r:id="rId29"/>
    <p:sldId id="288" r:id="rId30"/>
    <p:sldId id="290" r:id="rId31"/>
    <p:sldId id="29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4660"/>
  </p:normalViewPr>
  <p:slideViewPr>
    <p:cSldViewPr>
      <p:cViewPr varScale="1">
        <p:scale>
          <a:sx n="100" d="100"/>
          <a:sy n="100" d="100"/>
        </p:scale>
        <p:origin x="-3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6F146-B8F9-44AF-BD94-34D3FE4425D3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0F68F-C816-461C-A410-900FE148A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444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0F68F-C816-461C-A410-900FE148AE6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52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0F68F-C816-461C-A410-900FE148AE6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4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960B-1257-4FFF-A7D4-30B074EBCAD3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CD76B4-9E82-4237-881C-84CE486AC3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960B-1257-4FFF-A7D4-30B074EBCAD3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76B4-9E82-4237-881C-84CE486AC3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960B-1257-4FFF-A7D4-30B074EBCAD3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76B4-9E82-4237-881C-84CE486AC3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960B-1257-4FFF-A7D4-30B074EBCAD3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CD76B4-9E82-4237-881C-84CE486AC3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960B-1257-4FFF-A7D4-30B074EBCAD3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76B4-9E82-4237-881C-84CE486AC3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960B-1257-4FFF-A7D4-30B074EBCAD3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76B4-9E82-4237-881C-84CE486AC3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960B-1257-4FFF-A7D4-30B074EBCAD3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DCD76B4-9E82-4237-881C-84CE486AC3D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960B-1257-4FFF-A7D4-30B074EBCAD3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76B4-9E82-4237-881C-84CE486AC3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960B-1257-4FFF-A7D4-30B074EBCAD3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76B4-9E82-4237-881C-84CE486AC3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960B-1257-4FFF-A7D4-30B074EBCAD3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76B4-9E82-4237-881C-84CE486AC3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960B-1257-4FFF-A7D4-30B074EBCAD3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76B4-9E82-4237-881C-84CE486AC3D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FA960B-1257-4FFF-A7D4-30B074EBCAD3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CD76B4-9E82-4237-881C-84CE486AC3D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230425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Исследовательски – творческий проект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780928"/>
            <a:ext cx="6400800" cy="3168352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«</a:t>
            </a:r>
            <a:r>
              <a:rPr lang="ru-RU" sz="5400" b="1" dirty="0" smtClean="0">
                <a:solidFill>
                  <a:srgbClr val="00B050"/>
                </a:solidFill>
              </a:rPr>
              <a:t>Этот удивительный мир природы».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3600400" cy="22322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1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368" y="908720"/>
            <a:ext cx="8517632" cy="7920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Деятельность детей: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95450"/>
            <a:ext cx="8229600" cy="44307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900" b="1" dirty="0" smtClean="0">
                <a:solidFill>
                  <a:srgbClr val="0070C0"/>
                </a:solidFill>
              </a:rPr>
              <a:t>Рассматривание иллюстраций, энциклопедий;</a:t>
            </a:r>
          </a:p>
          <a:p>
            <a:pPr marL="0" indent="0">
              <a:buNone/>
            </a:pPr>
            <a:r>
              <a:rPr lang="ru-RU" sz="1900" b="1" dirty="0" smtClean="0">
                <a:solidFill>
                  <a:srgbClr val="0070C0"/>
                </a:solidFill>
              </a:rPr>
              <a:t>Игровые развивающие ситуации;</a:t>
            </a:r>
          </a:p>
          <a:p>
            <a:pPr marL="0" indent="0">
              <a:buNone/>
            </a:pPr>
            <a:r>
              <a:rPr lang="ru-RU" sz="1900" b="1" dirty="0" smtClean="0">
                <a:solidFill>
                  <a:srgbClr val="0070C0"/>
                </a:solidFill>
              </a:rPr>
              <a:t>Познавательно - исследовательская деятельность;</a:t>
            </a:r>
          </a:p>
          <a:p>
            <a:pPr marL="0" indent="0">
              <a:buNone/>
            </a:pPr>
            <a:r>
              <a:rPr lang="ru-RU" sz="1900" b="1" dirty="0" smtClean="0">
                <a:solidFill>
                  <a:srgbClr val="0070C0"/>
                </a:solidFill>
              </a:rPr>
              <a:t>Игры: дидактические, настольно – печатные, подвижные, театральные, творческие;</a:t>
            </a:r>
          </a:p>
          <a:p>
            <a:pPr marL="0" indent="0">
              <a:buNone/>
            </a:pPr>
            <a:r>
              <a:rPr lang="ru-RU" sz="1900" b="1" dirty="0" smtClean="0">
                <a:solidFill>
                  <a:srgbClr val="0070C0"/>
                </a:solidFill>
              </a:rPr>
              <a:t>Наблюдения в природе;</a:t>
            </a:r>
          </a:p>
          <a:p>
            <a:pPr marL="0" indent="0">
              <a:buNone/>
            </a:pPr>
            <a:r>
              <a:rPr lang="ru-RU" sz="1900" b="1" dirty="0" smtClean="0">
                <a:solidFill>
                  <a:srgbClr val="0070C0"/>
                </a:solidFill>
              </a:rPr>
              <a:t>Творческое экспериментирование на материалах рисования и аппликации;</a:t>
            </a:r>
          </a:p>
          <a:p>
            <a:pPr marL="0" indent="0">
              <a:buNone/>
            </a:pPr>
            <a:r>
              <a:rPr lang="ru-RU" sz="1900" b="1" dirty="0" smtClean="0">
                <a:solidFill>
                  <a:srgbClr val="0070C0"/>
                </a:solidFill>
              </a:rPr>
              <a:t>Участие в выставках детского творчества;</a:t>
            </a:r>
          </a:p>
          <a:p>
            <a:pPr marL="0" indent="0">
              <a:buNone/>
            </a:pPr>
            <a:r>
              <a:rPr lang="ru-RU" sz="1900" b="1" dirty="0" smtClean="0">
                <a:solidFill>
                  <a:srgbClr val="0070C0"/>
                </a:solidFill>
              </a:rPr>
              <a:t>Изготовление совместно с родителями книжек – малышек о диких животных ( сказка на новый лад, стихи, загадки, пальчиковая гимнастика);</a:t>
            </a:r>
          </a:p>
          <a:p>
            <a:pPr marL="0" indent="0">
              <a:buNone/>
            </a:pPr>
            <a:r>
              <a:rPr lang="ru-RU" sz="1900" b="1" dirty="0" smtClean="0">
                <a:solidFill>
                  <a:srgbClr val="0070C0"/>
                </a:solidFill>
              </a:rPr>
              <a:t>Коллективное участие совместно с родителями в изготовлении книги : «Эти разные животные», с использованием нетрадиционных техник рисования и аппликации;</a:t>
            </a:r>
          </a:p>
          <a:p>
            <a:pPr marL="0" indent="0">
              <a:buNone/>
            </a:pPr>
            <a:r>
              <a:rPr lang="ru-RU" sz="1900" b="1" dirty="0" smtClean="0">
                <a:solidFill>
                  <a:srgbClr val="0070C0"/>
                </a:solidFill>
              </a:rPr>
              <a:t>Разучивание стихов, загадок, слов к постановке;</a:t>
            </a:r>
          </a:p>
          <a:p>
            <a:pPr marL="0" indent="0">
              <a:buNone/>
            </a:pPr>
            <a:r>
              <a:rPr lang="ru-RU" sz="1900" b="1" dirty="0" smtClean="0">
                <a:solidFill>
                  <a:srgbClr val="0070C0"/>
                </a:solidFill>
              </a:rPr>
              <a:t>  Совместно с родителями постановка сказки : «Как звери к зиме готовились».</a:t>
            </a:r>
          </a:p>
          <a:p>
            <a:endParaRPr lang="ru-RU" sz="1900" b="1" dirty="0" smtClean="0">
              <a:solidFill>
                <a:srgbClr val="0070C0"/>
              </a:solidFill>
            </a:endParaRP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970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1608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Деятельность родителей: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575" y="146685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70C0"/>
                </a:solidFill>
              </a:rPr>
              <a:t>Подбор художественного слова;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70C0"/>
                </a:solidFill>
              </a:rPr>
              <a:t>Изготовление совместно с детьми книжек -малышек, книга -  « Эти разные животные»;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70C0"/>
                </a:solidFill>
              </a:rPr>
              <a:t>Выставка рисунков – коллажей;</a:t>
            </a:r>
          </a:p>
          <a:p>
            <a:pPr>
              <a:buFont typeface="Wingdings" pitchFamily="2" charset="2"/>
              <a:buChar char="q"/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70C0"/>
                </a:solidFill>
              </a:rPr>
              <a:t>Совместные целевые прогулки;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70C0"/>
                </a:solidFill>
              </a:rPr>
              <a:t>Участие в постановке совместно с детьми;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70C0"/>
                </a:solidFill>
              </a:rPr>
              <a:t>Изготовления театров; масок животных;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70C0"/>
                </a:solidFill>
              </a:rPr>
              <a:t>Подбор различного материала для творческого экспериментирования.</a:t>
            </a:r>
          </a:p>
          <a:p>
            <a:pPr>
              <a:buFont typeface="Wingdings" pitchFamily="2" charset="2"/>
              <a:buChar char="q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690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Планируемые результаты: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36561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Дети: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Повышения познавательного интереса детей, расширение представлений о природе животного  мира;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Использования детьми нетрадиционных техник рисования, аппликации, в </a:t>
            </a:r>
            <a:r>
              <a:rPr lang="ru-RU" sz="1800" b="1" dirty="0">
                <a:solidFill>
                  <a:srgbClr val="C00000"/>
                </a:solidFill>
              </a:rPr>
              <a:t>с</a:t>
            </a:r>
            <a:r>
              <a:rPr lang="ru-RU" sz="1800" b="1" dirty="0" smtClean="0">
                <a:solidFill>
                  <a:srgbClr val="C00000"/>
                </a:solidFill>
              </a:rPr>
              <a:t>оздании образа животных;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Получат опыт сотрудничества;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Желание и умение детей самостоятельно творить, переживая радость творчества.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Педагоги:</a:t>
            </a:r>
          </a:p>
          <a:p>
            <a:pPr marL="0" indent="0">
              <a:buNone/>
            </a:pPr>
            <a:r>
              <a:rPr lang="ru-RU" sz="1900" b="1" dirty="0" smtClean="0">
                <a:solidFill>
                  <a:srgbClr val="C00000"/>
                </a:solidFill>
              </a:rPr>
              <a:t>Создание необходимых  условий для творческой активности детей.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Данный проект расширяет знания педагогов  о развитии познавательного интереса и познавательной активности средствами художественно – творческой деятельности</a:t>
            </a:r>
            <a:r>
              <a:rPr lang="ru-RU" sz="1800" b="1" dirty="0" smtClean="0">
                <a:solidFill>
                  <a:srgbClr val="00B05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Родители: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Обогатят свой педагогический опыт, получат чувство сопричастности от своих успехов и успехов ребёнка.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8788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2160239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Этапы работы над 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1440160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rgbClr val="FF0000"/>
                </a:solidFill>
              </a:rPr>
              <a:t>проектом:</a:t>
            </a:r>
          </a:p>
        </p:txBody>
      </p:sp>
    </p:spTree>
    <p:extLst>
      <p:ext uri="{BB962C8B-B14F-4D97-AF65-F5344CB8AC3E}">
        <p14:creationId xmlns:p14="http://schemas.microsoft.com/office/powerpoint/2010/main" val="2092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1- этап – подготовительный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32859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6700" b="1" dirty="0" smtClean="0">
                <a:solidFill>
                  <a:srgbClr val="00B050"/>
                </a:solidFill>
              </a:rPr>
              <a:t>Создание условий необходимых для реализации проекта:</a:t>
            </a:r>
          </a:p>
          <a:p>
            <a:pPr marL="0" indent="0">
              <a:buNone/>
            </a:pPr>
            <a:endParaRPr lang="ru-RU" sz="4200" b="1" dirty="0" smtClean="0"/>
          </a:p>
          <a:p>
            <a:pPr>
              <a:buFont typeface="Wingdings" pitchFamily="2" charset="2"/>
              <a:buChar char="v"/>
            </a:pPr>
            <a:r>
              <a:rPr lang="ru-RU" sz="6000" b="1" dirty="0" smtClean="0">
                <a:solidFill>
                  <a:srgbClr val="C00000"/>
                </a:solidFill>
              </a:rPr>
              <a:t>- подбор необходимой литературы и материалов;</a:t>
            </a:r>
          </a:p>
          <a:p>
            <a:pPr>
              <a:buFont typeface="Wingdings" pitchFamily="2" charset="2"/>
              <a:buChar char="v"/>
            </a:pPr>
            <a:endParaRPr lang="ru-RU" sz="60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6000" b="1" dirty="0" smtClean="0">
                <a:solidFill>
                  <a:srgbClr val="C00000"/>
                </a:solidFill>
              </a:rPr>
              <a:t>- обсуждения целей, задач проекта с родителями;</a:t>
            </a:r>
          </a:p>
          <a:p>
            <a:pPr>
              <a:buFont typeface="Wingdings" pitchFamily="2" charset="2"/>
              <a:buChar char="v"/>
            </a:pPr>
            <a:endParaRPr lang="ru-RU" sz="60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6000" b="1" dirty="0" smtClean="0">
                <a:solidFill>
                  <a:srgbClr val="C00000"/>
                </a:solidFill>
              </a:rPr>
              <a:t>- создание интереса участников проекта.</a:t>
            </a:r>
          </a:p>
          <a:p>
            <a:pPr>
              <a:buFont typeface="Wingdings" pitchFamily="2" charset="2"/>
              <a:buChar char="v"/>
            </a:pPr>
            <a:endParaRPr lang="ru-RU" sz="4200" dirty="0"/>
          </a:p>
          <a:p>
            <a:pPr>
              <a:buFont typeface="Wingdings" pitchFamily="2" charset="2"/>
              <a:buChar char="v"/>
            </a:pPr>
            <a:endParaRPr lang="ru-RU" sz="1600" dirty="0" smtClean="0"/>
          </a:p>
          <a:p>
            <a:pPr>
              <a:buFont typeface="Wingdings" pitchFamily="2" charset="2"/>
              <a:buChar char="v"/>
            </a:pPr>
            <a:endParaRPr lang="ru-RU" sz="1400" dirty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 marL="0" indent="0">
              <a:buNone/>
            </a:pPr>
            <a:endParaRPr lang="ru-RU" sz="38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  </a:t>
            </a: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>
              <a:buFont typeface="Wingdings" pitchFamily="2" charset="2"/>
              <a:buChar char="v"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>
              <a:buFont typeface="Wingdings" pitchFamily="2" charset="2"/>
              <a:buChar char="v"/>
            </a:pPr>
            <a:endParaRPr lang="ru-RU" sz="1600" dirty="0" smtClean="0"/>
          </a:p>
          <a:p>
            <a:pPr>
              <a:buFont typeface="Wingdings" pitchFamily="2" charset="2"/>
              <a:buChar char="v"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797152"/>
            <a:ext cx="2076822" cy="177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9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 – этап – основной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</a:rPr>
              <a:t>  - Реализация основных видов деятельности;</a:t>
            </a:r>
          </a:p>
          <a:p>
            <a:pPr marL="0" indent="0" algn="just">
              <a:buNone/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</a:rPr>
              <a:t>- Накопление знаний и умений в разнообразных           видах детской деятельности.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8434" name="Picture 2" descr="http://www.design-web.com.ua/wp-content/uploads/2012/07/playing_childr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2565" y="3789040"/>
            <a:ext cx="4032448" cy="2736304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8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195" y="468351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 – этап заключительный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552" y="194642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                  </a:t>
            </a:r>
            <a:r>
              <a:rPr lang="ru-RU" sz="2400" b="1" dirty="0" smtClean="0">
                <a:solidFill>
                  <a:srgbClr val="00B0F0"/>
                </a:solidFill>
              </a:rPr>
              <a:t>подведение итогов: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- изготовление книги: « Этот разный мир животных»;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-оформление выставки рисунков – коллажей: «Лесные жители»;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- постановка сказки совместно с родителями «Как звери к зиме готовились».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Изготовление театров;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Представление проекта коллегам;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Проведение открытого занятия, на тему: « Путешествие в осенний лес».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0304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rgbClr val="C00000"/>
                </a:solidFill>
              </a:rPr>
              <a:t>Познавательно – исследовательская деятельность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rgbClr val="00B0F0"/>
                </a:solidFill>
              </a:rPr>
              <a:t>Познание. Речевое развитие.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146" name="Picture 2" descr="C:\Users\Администратор\Desktop\ФОТО К ЗАНЯИЮ\20141118-000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8024" y="3068960"/>
            <a:ext cx="415672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23" y="1700808"/>
            <a:ext cx="4248472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http://skazochnikonline.ru/kartinki_8/151252412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2375545" cy="152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3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Познавательно – исследовательская деятельность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95536" y="1556792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Опыт № 1.</a:t>
            </a: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00B0F0"/>
                </a:solidFill>
              </a:rPr>
              <a:t>«Почему заяц зимой белый?»     </a:t>
            </a:r>
            <a:r>
              <a:rPr lang="ru-RU" sz="1800" b="1" dirty="0" smtClean="0">
                <a:solidFill>
                  <a:srgbClr val="FF0000"/>
                </a:solidFill>
              </a:rPr>
              <a:t>Опыт №2</a:t>
            </a:r>
            <a:r>
              <a:rPr lang="ru-RU" sz="1800" dirty="0" smtClean="0">
                <a:solidFill>
                  <a:srgbClr val="C00000"/>
                </a:solidFill>
              </a:rPr>
              <a:t>. </a:t>
            </a:r>
            <a:r>
              <a:rPr lang="ru-RU" sz="1800" b="1" dirty="0" smtClean="0">
                <a:solidFill>
                  <a:srgbClr val="C00000"/>
                </a:solidFill>
              </a:rPr>
              <a:t>« Почему белочка меняет шубку   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зимой?»                              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485827"/>
            <a:ext cx="3960440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814" y="2348879"/>
            <a:ext cx="3888432" cy="3449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Picture 4" descr="http://www.stihi.ru/pics/2011/12/11/904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637955"/>
            <a:ext cx="107804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6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612" y="188640"/>
            <a:ext cx="8686800" cy="105422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«Экскурсия в лес»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sz="2200" dirty="0">
                <a:solidFill>
                  <a:srgbClr val="7030A0"/>
                </a:solidFill>
              </a:rPr>
              <a:t>Познание. Физическая </a:t>
            </a:r>
            <a:r>
              <a:rPr lang="ru-RU" sz="2200" dirty="0" smtClean="0">
                <a:solidFill>
                  <a:srgbClr val="7030A0"/>
                </a:solidFill>
              </a:rPr>
              <a:t>культура. Коммуникация.</a:t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РАЗВИТИЕ РЕЧИ.</a:t>
            </a:r>
            <a:r>
              <a:rPr lang="ru-RU" sz="2200" dirty="0">
                <a:solidFill>
                  <a:srgbClr val="7030A0"/>
                </a:solidFill>
              </a:rPr>
              <a:t/>
            </a:r>
            <a:br>
              <a:rPr lang="ru-RU" sz="2200" dirty="0">
                <a:solidFill>
                  <a:srgbClr val="7030A0"/>
                </a:solidFill>
              </a:rPr>
            </a:b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628800"/>
            <a:ext cx="3403798" cy="2544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628800"/>
            <a:ext cx="3502100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4283893"/>
            <a:ext cx="338437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8" name="Picture 2" descr="http://pstuts.clipartmania.ru/uploads/posts/2014/06/30/clipartmania.ru_140414067822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91908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1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287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Автор: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1764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B0F0"/>
                </a:solidFill>
              </a:rPr>
              <a:t>         </a:t>
            </a:r>
            <a:r>
              <a:rPr lang="ru-RU" sz="5400" b="1" dirty="0" err="1" smtClean="0">
                <a:solidFill>
                  <a:srgbClr val="00B0F0"/>
                </a:solidFill>
              </a:rPr>
              <a:t>Снеткова</a:t>
            </a:r>
            <a:r>
              <a:rPr lang="ru-RU" sz="5400" b="1" dirty="0" smtClean="0">
                <a:solidFill>
                  <a:srgbClr val="00B0F0"/>
                </a:solidFill>
              </a:rPr>
              <a:t>  Елена              Геннадьевна</a:t>
            </a:r>
          </a:p>
          <a:p>
            <a:pPr marL="0" indent="0" algn="ctr">
              <a:buNone/>
            </a:pPr>
            <a:endParaRPr lang="ru-RU" sz="28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Воспитатель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Первая квалификационная категория</a:t>
            </a:r>
          </a:p>
          <a:p>
            <a:pPr marL="0" indent="0" algn="ctr">
              <a:buNone/>
            </a:pPr>
            <a:endParaRPr lang="ru-RU" sz="24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МБДОУ «Теремок»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Города Тулуна 2014 год</a:t>
            </a:r>
          </a:p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85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098" y="19823"/>
            <a:ext cx="8229600" cy="1597149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2000" b="1" dirty="0" smtClean="0">
                <a:solidFill>
                  <a:srgbClr val="7030A0"/>
                </a:solidFill>
              </a:rPr>
              <a:t>Коллективная аппликация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«Кто живёт в осеннем лесу»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Ручной труд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Макет «Ёжики». 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Познавательно – исследовательская деятельность. Коммуникация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10" y="1700808"/>
            <a:ext cx="4392776" cy="2302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I:\Е.Г\DSC036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02" y="4221088"/>
            <a:ext cx="4006873" cy="2495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I:\Е.Г\DSC036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8" y="4203154"/>
            <a:ext cx="4417577" cy="2394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844824"/>
            <a:ext cx="1229122" cy="83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41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29600" cy="94017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«Наши  друзья животные»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художественное </a:t>
            </a:r>
            <a:r>
              <a:rPr lang="ru-RU" sz="2000" dirty="0" err="1" smtClean="0">
                <a:solidFill>
                  <a:srgbClr val="C00000"/>
                </a:solidFill>
              </a:rPr>
              <a:t>творчество.познание</a:t>
            </a:r>
            <a:r>
              <a:rPr lang="ru-RU" sz="2000" dirty="0" smtClean="0">
                <a:solidFill>
                  <a:srgbClr val="C00000"/>
                </a:solidFill>
              </a:rPr>
              <a:t>.   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7975" y="1556792"/>
            <a:ext cx="8686800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1600" dirty="0" smtClean="0"/>
              <a:t> </a:t>
            </a:r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smtClean="0"/>
              <a:t> </a:t>
            </a:r>
            <a:endParaRPr lang="ru-RU" sz="1600" dirty="0"/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2100" dirty="0"/>
              <a:t>Лепка «Жгутиками»: « Мишка и зайчик»</a:t>
            </a:r>
            <a:br>
              <a:rPr lang="ru-RU" sz="21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                               </a:t>
            </a:r>
            <a:endParaRPr lang="ru-RU" sz="1600" dirty="0"/>
          </a:p>
        </p:txBody>
      </p:sp>
      <p:pic>
        <p:nvPicPr>
          <p:cNvPr id="5122" name="Picture 2" descr="I:\Е.Г\DSC035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86" y="1214815"/>
            <a:ext cx="372246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Администратор\Desktop\ФОТО К ЗАНЯИЮ\20141202-0002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250819"/>
            <a:ext cx="352839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C:\Users\Администратор\Desktop\ФОТО К ЗАНЯИЮ\DSC038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061698"/>
            <a:ext cx="4950917" cy="2520280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data:image/jpeg;base64,/9j/4AAQSkZJRgABAQAAAQABAAD/2wCEAAkGBxMSEhMUExQUFhUWFBgVFhYYGBUVFRgXFRgXGhYYFBUZHSggGBolHhcVITEiJikrLi4vFx8zODMsNyktLisBCgoKDg0OGxAQGzIkICQ0LCwsLCwsLCwsLCwsLCwsLCwsLCwsLCwsLCwsLCwsLCwsLCwsLCwsLCwsLCwsLCwsLP/AABEIAOEA4QMBIgACEQEDEQH/xAAcAAEAAgMBAQEAAAAAAAAAAAAABAUDBgcCAQj/xAA/EAABAwIEAwYEAwYFBAMAAAABAAIDBBEFEiExE0FRBiJhcYGRBzJCoRRSsSNicoKSwRUzc7LRQ1NjkxckNf/EABkBAQADAQEAAAAAAAAAAAAAAAADBAUCAf/EACURAAMAAgICAgEFAQAAAAAAAAABAgMRBCESMUFRIhMUMmGBkf/aAAwDAQACEQMRAD8A7iiIgCIiAIiIAiIgCIiAIiIAiIgCIiAIiIAiIgCIiAIiIAiIgCIiAIiIAiIgCIiAIiIAiIgCIiAIiIAiIgCIiAIiIAiIgCIiAIiIAiIgCIiAIiIAiIgCIiAIiIAiKk7W9pYqCDiyAuc52SONts8jzs1t/ueQQF2vl1xiWurK0l1VUviYTpT07uGxo6OlAzPPXW3RYz2fibqySpY7fO2onzeeriD7KF54RMsFnbEXJez3bioo544K1/Hp5XCOOpIAkjeSAGz20c0/m35m66jW18ULc0sjI29XuDR7lSppraIqTT0ySi4x8S/ifJG5gw+rp+Faz3R5ZZ83g17cgba2oufJa5RdtsTq4XRNrBJHIQ2R/DZFUwt1LvksLOALc2vojaXbEy6ekd8psYgklfDHKx8kYDpGtIcWA6DPb5Seh1U5fnns52jfhDql7IYcsrmNYJJHteWxBwGVjWuLiXOebnU3XcOzVfUTwiSppxTvdYiPPndYj6tBlPhqiaa2hUuXplsiKixXtjQUziyaqhY4btLxmHmBqF6eF6iocL7Z0FQ7LDVwvcdm5wHegKvkAREQBERAEREAREQBERAEREAREQBERAFwrtlihqsSneTdlK400I5Bzbcd/mXd3yau6r864jEWz1oOlq6pBv8AvSFzTbxaQVX5NNY3oscWVWRbME2LyZ8kdha13EXtfYAX1NtVNhxCZupcHtG4yhrgOoI0NullV00BErrgkPsQ6x3AAIPTYW81dNYAFneWul6NNymY8SiE8bo3HuuFr8/Ai6j/AOERvcHS5pn2AzyuMh02tfQDwAUuyyMC8WWktJnLxy+2jPT0sbflY0eTQFnbEBsBr0C8xnRZcy92/kaREqcOikvnjY4ncloJPqvFDJVUhBo6mRgH/RkJlgt0DHasH8JCml6iSyrqctR6ZxWKb9omY727rKyJtKIzSyG5qJWOuDGLAfh3bjNc76gBRMEwqlgaA2Jl7fMQHOPm4qM+TooM/FJ0cWjwsXH30AXd8ir/AKOY48yW2MYPSTDvwsv1aMp92rN2C7XS4fUx0lRK6WlmcI4nvOZ8LybNa535CSB0GmwBWtRV72vyOcXAgkE2uCLaGw1FtQfBRsbi4kb7bhpe3qC0ZgR7LrHnqaSfpnmTAqnaXZ+nkVR2RxL8TRUs53khY48+8WjN97q3WkZgREQBERAEREAREQBERAEREAREQBcb+J+Htp6ziXGWsZcsB7zZYBYvI/K5paL9WjquxudYEnYalfnTHMYdV1M1S43EjyyH9ynicQzKOrjdx8woOQ0sb2T8eW8i0ZaU6KUoVKVMsshGu/Z4e5RnTPJsBpbfNY77bGw9PZTuBoTyAufAc19bTi9r62v42Ox+xXS2ns4en0eaG7WgOcXHXU+ZIHpt6KTxFhIsvoXrbY0ZS9V9S43tmDQfqdmyjpfLqAetrBT2tuvM9KSF4jzf0VcM9yQdwbEaGxsOY0I13G6mN2UF1NkJsANb6BSYiV49Heuiuq4CZQ63daND1c7Q+wv7pUaQzvNu7E+1+paQPuQpNS9tyXuDGAXc46ABbB2O7MSYhLE90b46CJ7ZLvGV1U9pu0Bh1EQ3uRrf2nwY6yUn8Ir58qiWvlnTuwlA6nw6jid8zIGB3mRc/cq+XwL6tYygiIgCIiAIiIAiIgCIiAIiIAiIgNd+IdeYMMrJAbEQOAPi/uj7uC4RNT8Phs/JFG32aLn3Xa/izSmTCK1o3EQf6Rva8/ZpXG8SeHOjkG0kbHj+ZoP91T5v8UXuDrzZIo2qzp47qvoBdX8FISNCR4i1/uFnwtl23oqO1VR+Hp+KLafsy0jM1zZdHXAI1FrjXqOaosLx5oreEyf8RC+Jo4j4xC5rmM10vsNR6+q2rF8FikjLJDK4OIFuI+5cSMoAvlJuRbRTuzHYylohmyCSY7vf3stzswHQaaXtc+GyvRULG0ylat5E0Vrczz+zjlkH5mRvLf67ZfuvTqaYC5gn9GFx9m3KsO3+OTU9I+SL57taHWuG5jbNY+3mVzgdsxwARPXiqA+biRugc6/NpFwPBc4+OrWz2+S5eje6CRrjlvZw+kgtePNjrOVdi3aC0D5o4ZXQMlEb6gFgbcObmDGk5nchfbvc9jtXZSo/xChhfVxjO4HWxa7QkNkYRYsvodLc+S5t2u+Hc9PM2OB/EgmcSzM7LleATlfyzWBII3t4LrFjhU1Rzly20mjYY5DKwPLSAQHA2IvmubNBAJaAWjN9W6xKRGx0cUcboyAxjWAgtfo1obc7Hl0UaY2VLLryei7jf4karpxKHRnZ7S0/2PobLr/wpxk1WGU7nm8kYMEhJu4ui7t3HmSA0353XI6QEyMHiP1WfATiVM2UUdUyKOSeWUM4TJPqyjM57SRowbK3w8ilNMq8uHVLR+hEXKOzfxjitHFiEckU2YsfM1o/D5g4gG+bM0ddLDXkuqseCAQQQRcEagg7EFaBn60ekREAREQBERAEREAREQBERAEREBhrKcSRvjd8r2lp8nCxX5zNI+Pi0cgImo3Fov8AXDc8N7eotb3C/SS0T4ldinVgZU0pDKyEHKSNJWf9qQ9Ol+p66RZcayTolxZHjryRyzDprFbfQVQy7rTaZ7ZnOZlMFSw2kp391wI3yX3H/KkCpfGbOBCyXNY3pmruci3Jss1SDUQjkGvf/N3WN+z3KyrJ3iNzo253W7rbht9tydhqtLgr7zREnfMy/K78tvu0D+ZbbBVW0OngpVSaTIqnTLTBJ4aiDv5XEiz222dbvNLTtrfdapgXZWgOIVLjG0hnDytJuxrnZy45eR0afC5XvHMHbKx5jJZKWnK5pLTcDuguBFxsNb7rVsIwaZsw4M5FyeKQ17XBo1Aka8EZzqANbanZTx6bTOHEv2dYxKsijLBmAzODG2/MQbAdNlAx1/EgkYbXy5m+DmHMw+jgFRR4U2+aZxmI24li1vi1oAAP71r6nVfcbxHLE/qbtaOrnaAe/wBgVEn2h4n2skDmNcPqaHf1C/8Ada1WS6qXVVtmtYD8oDR5NFh+iwU2GPk77yGRjVznaC3mdvNV6/J9FqPxXZkwZmXPMdmDu+Ljo0DxLiAryhwmrijaQ2OQNYAWscQ821dlDgA4k3Nr87aqDQOEsjRGCIYXaC1i9+UHOR0AcLA8zfot6opwAr2HAtao8rG6nz/4aTX0UNRTuNrgtJ2Nxa99N7g303uFtvwMxV0uHmCS4lpZDEWncMNnR+guW/yrU63FmRz1Tm24Zl0tqM3DZxMtt++H38bq9+CNDI51bWlpZFUOa2IEWzCO93gdCTa/gVJx+nU/CM/krpNnVURFaKgREQBERAEREAREQBERAEREAVR2sx1lDSy1EmoY3ut5uedGNHmbBW65J8ZK3i1VHSX7jA6qkHUghsQPrmNvFeU/FbPZXk9I5/UUc1Q99VUEOqJjmd0aPpY0cgAGj0XttZPHoTnb+V4zD0d83uSrYzhe+EHLGrLVPbNmJmJ1oq24hA7SSB4J/wC24EeziCrem7WU/wAkpkNv+pkcJAP/ACstZw/ebe/Mcz5GFNdyXio7ONcNBlO4cLXH/I8F3F/DR5Up+mXtPLFL/lTxP8A4ZvVp1UiSllHIrn0+GOByyNGbkDYtcOrCf03HsTgfSsbo6Nvt/ZKaXweqG/TNvxHF4odHyNzXsGtcHOJ6Wvp5mwVVK6OV2eSYG3ysiDpcvUlwFi49dhsOqh4fHFmacrSARcWG2xUOriMUr43EnK6wJ1uN2n1BH3RVOnpBY35a2XTcQiZ/lxEn80pH2Ywm/qQo09RJMf2ji4DYaBjf4WDS/ibnxUDjhZGVai86+OiT9NLt9l3hdU+AktykO+Zjr2JGzsw1aeXPy5qRiePyvblAZECLEsc5zyOYa4gBvS4F9eSoG1RdoNSskkrYXNEgL5XkcOnZ3pHk7AgfKD4qXHkyv8ZOLqY7bJEjXcNsUbbzzng07B1do5/gGi+q732dwoUlLBTt1EUbWX6kDU+putP+HXYySF/42tA/FvZlZGCCynjP0Nt9Z5nxI5m/QVpYcfhOvkyc2TzrYREUpEEREAREQBERAEREAREQBERAFwPtRWcbFcQfuIzHTt/kaS8f1ErvUrw0Fx2AJPkN1+b8Nk4gnn51FRNN6PebKvyq1jZY4s7yI8zmwzD8wB9jb9FOoZ76KNSxZ+JFzczM3+OO5A9QX+yhUNTlOqyqWtM1l2mje8PYLaqcYwqDDq4WGquI6kFSSyCkeaqjY8FrmtcDuCARptoqOvwFlu657fC+YDya69h5LYTMFBq5QuvI8Xs0Gup3wHvWIOgeAQPJw+k+tis3aKZv/wBeVxDeJFlJOgzRk3uetnD2WwVcYcCCAQRYgrXq5jxDCxhHEhqc0ZcA4ZHtdYkEWNi1w1GtvFdYvG676O8l1K2isFVCNXTxjyzOPsAvJxmmBAbxJCSALkRMuerjcgeKuKDs60kvcM73HM5zhuTvYbD0VjL2fbbVrdugTzxJ9Js5bzUu6SLKi7JTPgNRJXUNHTc5YXid1trCa4AN9LA3v7KR2e7R4RhzyaSlqquXXNVFgLnHY5XPIsD+6Bdabh2DNOZ5uIw4kMuRHnaLOky7XANr25FdF7MdlWOY2aoHdNjHEbtFrXDpRvc75DoBvc7WlmldQipWFvvIzYMH+LWHTPDJHPpnnlO0Mb6yAlo9St7a4EAggg6gjUEeC0irpqaRvDfDG5lrFpY21j4W05Kt7KVzsOq46JznOo6i/wCFLiXGGVou6AuOuQjVvjopceVV18le8bns6WiIpiMIiIAiIgCIiAIiIAiIgCIiA0r4vYyabDZQw2knLaePzkNnEeTc3rZcphYI4mtGzGAew/Vbb8dKkmbDoeRdLKfNjQG/7itJr2PdGAwXJKz+ZW2oNHhR06/wrTiDhIMnzAgg8mkbE/8AHS45qzxKkLyZY2+MjB9LjzHVh5H03BC+QYMGN8dz4k7rI3NGQQTpexBIIvuL9OoNwqrqf4/H2XNNPyXv6IVPWFqs4MYtzWN1a13+ZHE8+IdG7+ptwfYKNUyQlpAp2XtoeK8kHq20YN/VeKFv2HW/gtf8XHVYn4ndaqKhzNH3P7zQbG/UDYq1Y2PuACSR5eNA0xgNscwDnfMfSwsuv0q+zxuEv7LEzuku1nzEaW6qO+pjkax7b2HCzGxtcl7nDNa1mtLRe+581a09OWtLWMEQIs6Rzw99uYbYAN0v3r6dFaYbJEMrA5mugbcC4HJoPzel13EeK+yG62fMJy2HkFZyxtIPkqjGaP8ACPY6MWhluLco5BqWgcmuFyByLXDmEGI3C5f4nq/Ls+4LQjiwxu+VjeJJ45bZR5GTXyY5bRU1LpJOGCRpme4btadg08nEh1v4Sei1/AHZpZjzyRj0BkP91ZUtQGyTX3zNA8sgt9y5WMS20cxHneixnwinLe6zhvtpIzuyA9c31eIdcHmFqnayWR1BK4lvGppGyAjbPC9pzAcgWm9r87LYn1y1bH5waLEHcnmS38rI4/8AcwqxTW0xycPjJ2vCqwTQQyjaSJkg8ntDh+qlKj7CtIw2gB0Io6cEcx+yZurxWDKCIiAIiIAiIgCIiAIiIAiIgOM/HNhbWYe/kY5meRGUj9fstbo5dAujfG7B3zUTZ4wS6lkEpA3MZGWT2Bv6LkdHWAgEHQi4WdzYe1SNPhPcOTYsy8uaCq1lasgrVRLniZ30oKxS0Q6L0yrCztnBQ87NdoMPL5bkWDQT63t+i2zBMOBc935bMHgbAv8AsWj0WFrwr3s+Rw3f6jr+zf7WU0vy/wAIstEjC6VrpHFwu2M5Q07Z7AknrYG3mT4K/quHJGY5GgtOluniD9JB1uLWstUoqzI6VpOolff+Z2YfZwUmfEbAuJ0AuT0A3Whj0p0iwuOqjbI+KvMmGT5zd8Ljd213U8mXNp1Db+q0ulrSPRbZiEojw1/FOQzm7s2mUzyZ3A+TSfZadT1tK64ZxpPFkT3D9FVy46v+KKePJEbTZsnZmt/buH549POMkn7PPsrLEmkSCVtyLBsjRqbA917RztdwI3I6kWWknEIGOaRI6KRpzM4sb2ajzFiCCQRcXBWwUXaanksHysjdzuf2ZPPLJtbzIKTNz8HqySq8pZZz1OYZYs5cfrLC1rOrjnAuRrYW33sFAxbDzP8Ah8PivmqHtbvctijOeV7j6HXmVKjxKN7+HTA1k52ih1aDrrJMRkY3fUldA7DdkDTF1TUlslZK0NcW/wCXEzcRQj8o5nmrOOatqqWiDk8jyWt7ZtkEQY1rW6BoDQOgAsFkRFaKAREQBERAEREAREQBERAEREB5kYCCCAQRYg6gg7ghcN7a/DqWje+akjdNSuJc6JovLBffht+tnhuLeq7oi5qVS0zqLqHuT8twOY/Rj2k82k5XjzYdQswo5Pyld/xzsXQVlzUU0T3H67Fj/wCthDvuqH/4iw3k2cD8only/rdVHw18MvLn1rtHIvwrh8zmt/ic1v6lZGD8rmu/hc0n7FdjpPhZhMeopGuPMvfLJf0c4heq34X4VILGkYw8jG58ZHq1wv6rz9ivs8/fP6ONioI3V72ar7mSPmSJG+NgBJbysw+p6K1x/wCEE7LuoKnMN+DUa/0ygX9x6rTKns9i1I4PdRy3YbtfDaXUcw0XvvsRY3KjXEufXZJ+6x2tPpmzVlKTJxGEXNg9jrgOsLAhwvY202N9OizxxF1jIWBo14bblpI1Be82LhsbAAaX1UCjrK6dv/5dVxP4eEw/+yxar3Cvh5W1Tr1z2wQc6eF2aV/hJLbujwbupYx5fXo8vlrx0mY+zNCMVrAXMD6GlJvmGaKed1xax0e1gueYufFdahp2MADWtaBoAAAAPABYsLw6KniZDCxscbBla0bAD7k+J1KlK3MqVpGdT8ntmCoo45AWvYx7TuHNa4HzBCp39icNJuaGkv8A6MQ+war9F0eEahw+KBuSGKOJv5Y2NY32aAFJREAREQBERAEREAREQBERAEREAREQBERAEREAREQBERA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data:image/jpeg;base64,/9j/4AAQSkZJRgABAQAAAQABAAD/2wCEAAkGBxMSEhMUExQUFhUWFBgVFhYYGBUVFRgXFRgXGhYYFBUZHSggGBolHhcVITEiJikrLi4vFx8zODMsNyktLisBCgoKDg0OGxAQGzIkICQ0LCwsLCwsLCwsLCwsLCwsLCwsLCwsLCwsLCwsLCwsLCwsLCwsLCwsLCwsLCwsLCwsLP/AABEIAOEA4QMBIgACEQEDEQH/xAAcAAEAAgMBAQEAAAAAAAAAAAAABAUDBgcCAQj/xAA/EAABAwIEAwYEAwYFBAMAAAABAAIDBBEFEiExE0FRBiJhcYGRBzJCoRRSsSNicoKSwRUzc7LRQ1NjkxckNf/EABkBAQADAQEAAAAAAAAAAAAAAAADBAUCAf/EACURAAMAAgICAgEFAQAAAAAAAAABAgMRBCESMUFRIhMUMmGBkf/aAAwDAQACEQMRAD8A7iiIgCIiAIiIAiIgCIiAIiIAiIgCIiAIiIAiIgCIiAIiIAiIgCIiAIiIAiIgCIiAIiIAiIgCIiAIiIAiIgCIiAIiIAiIgCIiAIiIAiIgCIiAIiIAiIgCIiAIiIAiKk7W9pYqCDiyAuc52SONts8jzs1t/ueQQF2vl1xiWurK0l1VUviYTpT07uGxo6OlAzPPXW3RYz2fibqySpY7fO2onzeeriD7KF54RMsFnbEXJez3bioo544K1/Hp5XCOOpIAkjeSAGz20c0/m35m66jW18ULc0sjI29XuDR7lSppraIqTT0ySi4x8S/ifJG5gw+rp+Faz3R5ZZ83g17cgba2oufJa5RdtsTq4XRNrBJHIQ2R/DZFUwt1LvksLOALc2vojaXbEy6ekd8psYgklfDHKx8kYDpGtIcWA6DPb5Seh1U5fnns52jfhDql7IYcsrmNYJJHteWxBwGVjWuLiXOebnU3XcOzVfUTwiSppxTvdYiPPndYj6tBlPhqiaa2hUuXplsiKixXtjQUziyaqhY4btLxmHmBqF6eF6iocL7Z0FQ7LDVwvcdm5wHegKvkAREQBERAEREAREQBERAEREAREQBERAFwrtlihqsSneTdlK400I5Bzbcd/mXd3yau6r864jEWz1oOlq6pBv8AvSFzTbxaQVX5NNY3oscWVWRbME2LyZ8kdha13EXtfYAX1NtVNhxCZupcHtG4yhrgOoI0NullV00BErrgkPsQ6x3AAIPTYW81dNYAFneWul6NNymY8SiE8bo3HuuFr8/Ai6j/AOERvcHS5pn2AzyuMh02tfQDwAUuyyMC8WWktJnLxy+2jPT0sbflY0eTQFnbEBsBr0C8xnRZcy92/kaREqcOikvnjY4ncloJPqvFDJVUhBo6mRgH/RkJlgt0DHasH8JCml6iSyrqctR6ZxWKb9omY727rKyJtKIzSyG5qJWOuDGLAfh3bjNc76gBRMEwqlgaA2Jl7fMQHOPm4qM+TooM/FJ0cWjwsXH30AXd8ir/AKOY48yW2MYPSTDvwsv1aMp92rN2C7XS4fUx0lRK6WlmcI4nvOZ8LybNa535CSB0GmwBWtRV72vyOcXAgkE2uCLaGw1FtQfBRsbi4kb7bhpe3qC0ZgR7LrHnqaSfpnmTAqnaXZ+nkVR2RxL8TRUs53khY48+8WjN97q3WkZgREQBERAEREAREQBERAEREAREQBcb+J+Htp6ziXGWsZcsB7zZYBYvI/K5paL9WjquxudYEnYalfnTHMYdV1M1S43EjyyH9ynicQzKOrjdx8woOQ0sb2T8eW8i0ZaU6KUoVKVMsshGu/Z4e5RnTPJsBpbfNY77bGw9PZTuBoTyAufAc19bTi9r62v42Ox+xXS2ns4en0eaG7WgOcXHXU+ZIHpt6KTxFhIsvoXrbY0ZS9V9S43tmDQfqdmyjpfLqAetrBT2tuvM9KSF4jzf0VcM9yQdwbEaGxsOY0I13G6mN2UF1NkJsANb6BSYiV49Heuiuq4CZQ63daND1c7Q+wv7pUaQzvNu7E+1+paQPuQpNS9tyXuDGAXc46ABbB2O7MSYhLE90b46CJ7ZLvGV1U9pu0Bh1EQ3uRrf2nwY6yUn8Ir58qiWvlnTuwlA6nw6jid8zIGB3mRc/cq+XwL6tYygiIgCIiAIiIAiIgCIiAIiIAiIgNd+IdeYMMrJAbEQOAPi/uj7uC4RNT8Phs/JFG32aLn3Xa/izSmTCK1o3EQf6Rva8/ZpXG8SeHOjkG0kbHj+ZoP91T5v8UXuDrzZIo2qzp47qvoBdX8FISNCR4i1/uFnwtl23oqO1VR+Hp+KLafsy0jM1zZdHXAI1FrjXqOaosLx5oreEyf8RC+Jo4j4xC5rmM10vsNR6+q2rF8FikjLJDK4OIFuI+5cSMoAvlJuRbRTuzHYylohmyCSY7vf3stzswHQaaXtc+GyvRULG0ylat5E0Vrczz+zjlkH5mRvLf67ZfuvTqaYC5gn9GFx9m3KsO3+OTU9I+SL57taHWuG5jbNY+3mVzgdsxwARPXiqA+biRugc6/NpFwPBc4+OrWz2+S5eje6CRrjlvZw+kgtePNjrOVdi3aC0D5o4ZXQMlEb6gFgbcObmDGk5nchfbvc9jtXZSo/xChhfVxjO4HWxa7QkNkYRYsvodLc+S5t2u+Hc9PM2OB/EgmcSzM7LleATlfyzWBII3t4LrFjhU1Rzly20mjYY5DKwPLSAQHA2IvmubNBAJaAWjN9W6xKRGx0cUcboyAxjWAgtfo1obc7Hl0UaY2VLLryei7jf4karpxKHRnZ7S0/2PobLr/wpxk1WGU7nm8kYMEhJu4ui7t3HmSA0353XI6QEyMHiP1WfATiVM2UUdUyKOSeWUM4TJPqyjM57SRowbK3w8ilNMq8uHVLR+hEXKOzfxjitHFiEckU2YsfM1o/D5g4gG+bM0ddLDXkuqseCAQQQRcEagg7EFaBn60ekREAREQBERAEREAREQBERAEREBhrKcSRvjd8r2lp8nCxX5zNI+Pi0cgImo3Fov8AXDc8N7eotb3C/SS0T4ldinVgZU0pDKyEHKSNJWf9qQ9Ol+p66RZcayTolxZHjryRyzDprFbfQVQy7rTaZ7ZnOZlMFSw2kp391wI3yX3H/KkCpfGbOBCyXNY3pmruci3Jss1SDUQjkGvf/N3WN+z3KyrJ3iNzo253W7rbht9tydhqtLgr7zREnfMy/K78tvu0D+ZbbBVW0OngpVSaTIqnTLTBJ4aiDv5XEiz222dbvNLTtrfdapgXZWgOIVLjG0hnDytJuxrnZy45eR0afC5XvHMHbKx5jJZKWnK5pLTcDuguBFxsNb7rVsIwaZsw4M5FyeKQ17XBo1Aka8EZzqANbanZTx6bTOHEv2dYxKsijLBmAzODG2/MQbAdNlAx1/EgkYbXy5m+DmHMw+jgFRR4U2+aZxmI24li1vi1oAAP71r6nVfcbxHLE/qbtaOrnaAe/wBgVEn2h4n2skDmNcPqaHf1C/8Ada1WS6qXVVtmtYD8oDR5NFh+iwU2GPk77yGRjVznaC3mdvNV6/J9FqPxXZkwZmXPMdmDu+Ljo0DxLiAryhwmrijaQ2OQNYAWscQ821dlDgA4k3Nr87aqDQOEsjRGCIYXaC1i9+UHOR0AcLA8zfot6opwAr2HAtao8rG6nz/4aTX0UNRTuNrgtJ2Nxa99N7g303uFtvwMxV0uHmCS4lpZDEWncMNnR+guW/yrU63FmRz1Tm24Zl0tqM3DZxMtt++H38bq9+CNDI51bWlpZFUOa2IEWzCO93gdCTa/gVJx+nU/CM/krpNnVURFaKgREQBERAEREAREQBERAEREAVR2sx1lDSy1EmoY3ut5uedGNHmbBW65J8ZK3i1VHSX7jA6qkHUghsQPrmNvFeU/FbPZXk9I5/UUc1Q99VUEOqJjmd0aPpY0cgAGj0XttZPHoTnb+V4zD0d83uSrYzhe+EHLGrLVPbNmJmJ1oq24hA7SSB4J/wC24EeziCrem7WU/wAkpkNv+pkcJAP/ACstZw/ebe/Mcz5GFNdyXio7ONcNBlO4cLXH/I8F3F/DR5Up+mXtPLFL/lTxP8A4ZvVp1UiSllHIrn0+GOByyNGbkDYtcOrCf03HsTgfSsbo6Nvt/ZKaXweqG/TNvxHF4odHyNzXsGtcHOJ6Wvp5mwVVK6OV2eSYG3ysiDpcvUlwFi49dhsOqh4fHFmacrSARcWG2xUOriMUr43EnK6wJ1uN2n1BH3RVOnpBY35a2XTcQiZ/lxEn80pH2Ywm/qQo09RJMf2ji4DYaBjf4WDS/ibnxUDjhZGVai86+OiT9NLt9l3hdU+AktykO+Zjr2JGzsw1aeXPy5qRiePyvblAZECLEsc5zyOYa4gBvS4F9eSoG1RdoNSskkrYXNEgL5XkcOnZ3pHk7AgfKD4qXHkyv8ZOLqY7bJEjXcNsUbbzzng07B1do5/gGi+q732dwoUlLBTt1EUbWX6kDU+putP+HXYySF/42tA/FvZlZGCCynjP0Nt9Z5nxI5m/QVpYcfhOvkyc2TzrYREUpEEREAREQBERAEREAREQBERAFwPtRWcbFcQfuIzHTt/kaS8f1ErvUrw0Fx2AJPkN1+b8Nk4gnn51FRNN6PebKvyq1jZY4s7yI8zmwzD8wB9jb9FOoZ76KNSxZ+JFzczM3+OO5A9QX+yhUNTlOqyqWtM1l2mje8PYLaqcYwqDDq4WGquI6kFSSyCkeaqjY8FrmtcDuCARptoqOvwFlu657fC+YDya69h5LYTMFBq5QuvI8Xs0Gup3wHvWIOgeAQPJw+k+tis3aKZv/wBeVxDeJFlJOgzRk3uetnD2WwVcYcCCAQRYgrXq5jxDCxhHEhqc0ZcA4ZHtdYkEWNi1w1GtvFdYvG676O8l1K2isFVCNXTxjyzOPsAvJxmmBAbxJCSALkRMuerjcgeKuKDs60kvcM73HM5zhuTvYbD0VjL2fbbVrdugTzxJ9Js5bzUu6SLKi7JTPgNRJXUNHTc5YXid1trCa4AN9LA3v7KR2e7R4RhzyaSlqquXXNVFgLnHY5XPIsD+6Bdabh2DNOZ5uIw4kMuRHnaLOky7XANr25FdF7MdlWOY2aoHdNjHEbtFrXDpRvc75DoBvc7WlmldQipWFvvIzYMH+LWHTPDJHPpnnlO0Mb6yAlo9St7a4EAggg6gjUEeC0irpqaRvDfDG5lrFpY21j4W05Kt7KVzsOq46JznOo6i/wCFLiXGGVou6AuOuQjVvjopceVV18le8bns6WiIpiMIiIAiIgCIiAIiIAiIgCIiA0r4vYyabDZQw2knLaePzkNnEeTc3rZcphYI4mtGzGAew/Vbb8dKkmbDoeRdLKfNjQG/7itJr2PdGAwXJKz+ZW2oNHhR06/wrTiDhIMnzAgg8mkbE/8AHS45qzxKkLyZY2+MjB9LjzHVh5H03BC+QYMGN8dz4k7rI3NGQQTpexBIIvuL9OoNwqrqf4/H2XNNPyXv6IVPWFqs4MYtzWN1a13+ZHE8+IdG7+ptwfYKNUyQlpAp2XtoeK8kHq20YN/VeKFv2HW/gtf8XHVYn4ndaqKhzNH3P7zQbG/UDYq1Y2PuACSR5eNA0xgNscwDnfMfSwsuv0q+zxuEv7LEzuku1nzEaW6qO+pjkax7b2HCzGxtcl7nDNa1mtLRe+581a09OWtLWMEQIs6Rzw99uYbYAN0v3r6dFaYbJEMrA5mugbcC4HJoPzel13EeK+yG62fMJy2HkFZyxtIPkqjGaP8ACPY6MWhluLco5BqWgcmuFyByLXDmEGI3C5f4nq/Ls+4LQjiwxu+VjeJJ45bZR5GTXyY5bRU1LpJOGCRpme4btadg08nEh1v4Sei1/AHZpZjzyRj0BkP91ZUtQGyTX3zNA8sgt9y5WMS20cxHneixnwinLe6zhvtpIzuyA9c31eIdcHmFqnayWR1BK4lvGppGyAjbPC9pzAcgWm9r87LYn1y1bH5waLEHcnmS38rI4/8AcwqxTW0xycPjJ2vCqwTQQyjaSJkg8ntDh+qlKj7CtIw2gB0Io6cEcx+yZurxWDKCIiAIiIAiIgCIiAIiIAiIgOM/HNhbWYe/kY5meRGUj9fstbo5dAujfG7B3zUTZ4wS6lkEpA3MZGWT2Bv6LkdHWAgEHQi4WdzYe1SNPhPcOTYsy8uaCq1lasgrVRLniZ30oKxS0Q6L0yrCztnBQ87NdoMPL5bkWDQT63t+i2zBMOBc935bMHgbAv8AsWj0WFrwr3s+Rw3f6jr+zf7WU0vy/wAIstEjC6VrpHFwu2M5Q07Z7AknrYG3mT4K/quHJGY5GgtOluniD9JB1uLWstUoqzI6VpOolff+Z2YfZwUmfEbAuJ0AuT0A3Whj0p0iwuOqjbI+KvMmGT5zd8Ljd213U8mXNp1Db+q0ulrSPRbZiEojw1/FOQzm7s2mUzyZ3A+TSfZadT1tK64ZxpPFkT3D9FVy46v+KKePJEbTZsnZmt/buH549POMkn7PPsrLEmkSCVtyLBsjRqbA917RztdwI3I6kWWknEIGOaRI6KRpzM4sb2ajzFiCCQRcXBWwUXaanksHysjdzuf2ZPPLJtbzIKTNz8HqySq8pZZz1OYZYs5cfrLC1rOrjnAuRrYW33sFAxbDzP8Ah8PivmqHtbvctijOeV7j6HXmVKjxKN7+HTA1k52ih1aDrrJMRkY3fUldA7DdkDTF1TUlslZK0NcW/wCXEzcRQj8o5nmrOOatqqWiDk8jyWt7ZtkEQY1rW6BoDQOgAsFkRFaKAREQBERAEREAREQBERAEREB5kYCCCAQRYg6gg7ghcN7a/DqWje+akjdNSuJc6JovLBffht+tnhuLeq7oi5qVS0zqLqHuT8twOY/Rj2k82k5XjzYdQswo5Pyld/xzsXQVlzUU0T3H67Fj/wCthDvuqH/4iw3k2cD8only/rdVHw18MvLn1rtHIvwrh8zmt/ic1v6lZGD8rmu/hc0n7FdjpPhZhMeopGuPMvfLJf0c4heq34X4VILGkYw8jG58ZHq1wv6rz9ivs8/fP6ONioI3V72ar7mSPmSJG+NgBJbysw+p6K1x/wCEE7LuoKnMN+DUa/0ygX9x6rTKns9i1I4PdRy3YbtfDaXUcw0XvvsRY3KjXEufXZJ+6x2tPpmzVlKTJxGEXNg9jrgOsLAhwvY202N9OizxxF1jIWBo14bblpI1Be82LhsbAAaX1UCjrK6dv/5dVxP4eEw/+yxar3Cvh5W1Tr1z2wQc6eF2aV/hJLbujwbupYx5fXo8vlrx0mY+zNCMVrAXMD6GlJvmGaKed1xax0e1gueYufFdahp2MADWtaBoAAAAPABYsLw6KniZDCxscbBla0bAD7k+J1KlK3MqVpGdT8ntmCoo45AWvYx7TuHNa4HzBCp39icNJuaGkv8A6MQ+war9F0eEahw+KBuSGKOJv5Y2NY32aAFJREAREQBERAEREAREQBERAEREAREQBERAEREAREQBERA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72079">
            <a:off x="7002790" y="4288698"/>
            <a:ext cx="1737902" cy="191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2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</a:rPr>
              <a:t>«Мастерская маленького ВОЛШЕБНИКА»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000" b="1" dirty="0" smtClean="0">
                <a:solidFill>
                  <a:srgbClr val="7030A0"/>
                </a:solidFill>
              </a:rPr>
              <a:t>нетрадиционные техники рисования</a:t>
            </a:r>
            <a:r>
              <a:rPr lang="ru-RU" sz="1400" b="1" dirty="0" smtClean="0">
                <a:solidFill>
                  <a:srgbClr val="7030A0"/>
                </a:solidFill>
              </a:rPr>
              <a:t>  художественное </a:t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ru-RU" sz="1400" b="1" dirty="0" err="1" smtClean="0">
                <a:solidFill>
                  <a:srgbClr val="7030A0"/>
                </a:solidFill>
              </a:rPr>
              <a:t>творчкство</a:t>
            </a:r>
            <a:r>
              <a:rPr lang="ru-RU" sz="1400" b="1" dirty="0" smtClean="0">
                <a:solidFill>
                  <a:srgbClr val="7030A0"/>
                </a:solidFill>
              </a:rPr>
              <a:t>. Познание.</a:t>
            </a: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метод – « Тычка»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«Мишка»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Художественное творчество</a:t>
            </a:r>
            <a:endParaRPr lang="ru-RU" sz="18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936253"/>
            <a:ext cx="4104456" cy="24288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588" y="1965185"/>
            <a:ext cx="3960440" cy="24360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4456533"/>
            <a:ext cx="4663852" cy="2234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0" name="Picture 2" descr="http://edelvaice.com/myimages/papka/risovanie-kist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1024" y="332656"/>
            <a:ext cx="1745004" cy="139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2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0910"/>
            <a:ext cx="8229600" cy="1127204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Нетрадиционные техники рисования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00B0F0"/>
                </a:solidFill>
              </a:rPr>
              <a:t>Рисование пластилином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>«</a:t>
            </a:r>
            <a:r>
              <a:rPr lang="ru-RU" sz="2000" b="1" dirty="0" smtClean="0">
                <a:solidFill>
                  <a:srgbClr val="00B050"/>
                </a:solidFill>
              </a:rPr>
              <a:t>Мои друзья животные»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художественное творчество</a:t>
            </a:r>
            <a:r>
              <a:rPr lang="ru-RU" sz="1800" b="1" dirty="0">
                <a:solidFill>
                  <a:srgbClr val="C00000"/>
                </a:solidFill>
              </a:rPr>
              <a:t/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600" dirty="0"/>
              <a:t>                                                      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5350" y="160972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600" dirty="0" smtClean="0"/>
              <a:t>                                                             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                                                           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</a:t>
            </a:r>
            <a:br>
              <a:rPr lang="ru-RU" sz="1600" dirty="0" smtClean="0"/>
            </a:b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300" y="1338114"/>
            <a:ext cx="3882528" cy="25119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47" y="1772816"/>
            <a:ext cx="3787428" cy="25016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 descr="C:\Users\Администратор\Desktop\DSC037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149080"/>
            <a:ext cx="4680520" cy="230001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0070C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7648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8229600" cy="1224136"/>
          </a:xfrm>
        </p:spPr>
        <p:txBody>
          <a:bodyPr>
            <a:normAutofit/>
          </a:bodyPr>
          <a:lstStyle/>
          <a:p>
            <a:r>
              <a:rPr lang="ru-RU" sz="2400" dirty="0"/>
              <a:t>«Мастерская маленького </a:t>
            </a:r>
            <a:r>
              <a:rPr lang="ru-RU" sz="2400" dirty="0" smtClean="0"/>
              <a:t>художника»</a:t>
            </a:r>
            <a:br>
              <a:rPr lang="ru-RU" sz="2400" dirty="0" smtClean="0"/>
            </a:br>
            <a:r>
              <a:rPr lang="ru-RU" sz="2000" dirty="0"/>
              <a:t>Аппликация из салфеток – « </a:t>
            </a:r>
            <a:r>
              <a:rPr lang="ru-RU" sz="2000" dirty="0" smtClean="0"/>
              <a:t>Зайчик»</a:t>
            </a:r>
            <a:br>
              <a:rPr lang="ru-RU" sz="2000" dirty="0" smtClean="0"/>
            </a:br>
            <a:r>
              <a:rPr lang="ru-RU" sz="1600" dirty="0" smtClean="0"/>
              <a:t>художественное творчество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435280" cy="47638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 smtClean="0"/>
              <a:t>                                          </a:t>
            </a:r>
            <a:br>
              <a:rPr lang="ru-RU" sz="1600" dirty="0" smtClean="0"/>
            </a:br>
            <a:r>
              <a:rPr lang="ru-RU" sz="1600" dirty="0" smtClean="0"/>
              <a:t>                           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</a:t>
            </a:r>
            <a:br>
              <a:rPr lang="ru-RU" sz="1600" dirty="0" smtClean="0"/>
            </a:br>
            <a:r>
              <a:rPr lang="ru-RU" sz="1600" b="1" dirty="0" smtClean="0"/>
              <a:t>                                                                  Аппликация из ниток:</a:t>
            </a:r>
            <a:br>
              <a:rPr lang="ru-RU" sz="1600" b="1" dirty="0" smtClean="0"/>
            </a:br>
            <a:r>
              <a:rPr lang="ru-RU" sz="1600" dirty="0" smtClean="0"/>
              <a:t>                                                                        «Мои любимые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     животные»</a:t>
            </a:r>
          </a:p>
          <a:p>
            <a:pPr marL="0" indent="0">
              <a:buNone/>
            </a:pPr>
            <a:r>
              <a:rPr lang="ru-RU" sz="1600" dirty="0" smtClean="0"/>
              <a:t>                                                                          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              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79" y="4448175"/>
            <a:ext cx="3419872" cy="23652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948" y="4365104"/>
            <a:ext cx="3816424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84784"/>
            <a:ext cx="3528392" cy="24482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484784"/>
            <a:ext cx="3763422" cy="256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13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Восприятие художественной литературы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b="1" dirty="0" smtClean="0">
                <a:solidFill>
                  <a:srgbClr val="0070C0"/>
                </a:solidFill>
              </a:rPr>
              <a:t>Развитие речи. Познание. Коммуникация.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Книжки – малышки о зверях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56631"/>
            <a:ext cx="3312368" cy="2181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850157"/>
            <a:ext cx="3557786" cy="2387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4365104"/>
            <a:ext cx="3456384" cy="2308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2" name="Picture 4" descr="http://forchel.ru/uploads/posts/2010-09/1284203213_b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547664" cy="13681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3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283" y="404664"/>
            <a:ext cx="8686800" cy="10801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Игровая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деятельность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solidFill>
                  <a:srgbClr val="0070C0"/>
                </a:solidFill>
              </a:rPr>
              <a:t>Речевое развитие. Коммуникация. Физическое развитие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Игры – драматизации по сказке: « Как звери к зиме готовились», «Колобок».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27"/>
            <a:ext cx="3671589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140968"/>
            <a:ext cx="3920108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74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90" y="199791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Сотрудничество с родителями: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художественно – эстетическое. Коммуникация. Развитие речи.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71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Изготовление масок животных</a:t>
            </a:r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r>
              <a:rPr lang="ru-RU" sz="1800" b="1" dirty="0">
                <a:solidFill>
                  <a:srgbClr val="FF0000"/>
                </a:solidFill>
              </a:rPr>
              <a:t>Постановка сказки</a:t>
            </a:r>
            <a:r>
              <a:rPr lang="ru-RU" sz="1800" b="1" dirty="0">
                <a:solidFill>
                  <a:srgbClr val="00B050"/>
                </a:solidFill>
              </a:rPr>
              <a:t>: « Как звери к зиме готовились».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endParaRPr 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268760"/>
            <a:ext cx="4334222" cy="1931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3846333"/>
            <a:ext cx="4603974" cy="273150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AutoShape 2" descr="https://encrypted-tbn3.gstatic.com/images?q=tbn:ANd9GcQKpVB9otvtyF0JunxYaZxkOKYRdfG4oBeE57-JG6C3K467UA_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http://liubavyshka.ru/_ph/82/2/4747943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03410">
            <a:off x="7527078" y="383519"/>
            <a:ext cx="1351037" cy="12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data:image/jpeg;base64,/9j/4AAQSkZJRgABAQAAAQABAAD/2wCEAAkGBxQTEhUUEhQVFhQXFRQaGRcXGBUZGBgbFhcWHRUUGB8YHCggHBwlHBQUITIhJykrLi4uFx8zODMsNygtLisBCgoKDg0OGxAQGy8kICQvNCw0LDQsLDA3NCwsLS8sLC4sLDAsLCwsLCwsLDQsLCw0LCwsLCwsLCwsLCwsLCwsLP/AABEIAJYAwAMBIgACEQEDEQH/xAAcAAACAgMBAQAAAAAAAAAAAAAABgUHAgMEAQj/xABCEAACAQIDBAcFBQcDAwUAAAABAgMAEQQFIQYSMUETIlFhcYGRBzJSobEUI0LB0TNicoKisvAVkuFDU9IWJDTC8f/EABkBAAMBAQEAAAAAAAAAAAAAAAADBAIBBf/EAC8RAAIBAwMCBAUDBQAAAAAAAAABAgMRIQQSMUFRIjJhoRMUcZHwgdHhFSNCUmL/2gAMAwEAAhEDEQA/ALxooooAKKKj8zziKAddtfhGprkpKKuzqTeESFFIGYbbyMbRKFHqf0qJfHzy+87HxJ+lRz1sFwrjlQb5LULDtFF6q5MPJW+NZV4X8rilf1D/AJ9/4N/L+pZdFIMGeTJxLeev1qby/ahW0ceY/Snw1lOWHgXKhJDHRWKOCAQbg86yqsSFFFFABRRRQAUUUUAFFFFABRRRQAUUUUAFFFQO2maHD4ZmX3mO6O697n0BrMpKKbZ1K7sRu1O1wivHCRvDRm7O5e/vpAkxbStctxPbUHI7MSzGu/A4VzqBZe1jYHwvXk1puTvJlsIpYQyZZgl50wRwADhUDloZbXIPgb0wxuCtwahk7sdaxvgtW95EXiQPG1LOMzaxKqQLC7N2D/AfSk/EbVyPJuYZAdbdI9yT3gch4/KtQpylwZdi0laBzYsvqK6v9JReslge39e6qsfMcSmj4iLe+EoPTjTBsptTdxDKAjMbKQT0bn4Rf3W7udNjhdzMossPLZxvFOB3Q272a2NSNJGypb/UcSGPCMf3C31p3r2NM/7aI6itIKKKKeLCionM9oYYdC283Yv5nhSzjNtnOkYVf6j/AJ5Uieppww2MjSlIfKKrM57iH/G3lp9K2R5liB+N/U0h66PYZ8u+5ZFFImH2lnX3tfEVOZdtRG+jjdPbxH/FMhq6cnbgxKjJE/RWKMCLg3HdWVVCgooooAKUvaVCThlPwyC/mCPzFNtcGfYHpsPJHzKm3iNR8xS6sd0GjUHaSZQKSGPd6oeZtVU8FHxsOZ7BWDYSSZ7OZJHPIbxPkqjhXRNifs+JDutwyDy1I+oq4PZ9lyx4VZbDpJuu7eZsvgBXnUoOc+3qWTkoRuU5h8unga8LMrDipuPVTxp0yvMy8RkAswO7LH2Hkw7jyqyczyyLEJuyKG7CPeXvU8qrOTCHCYkrJquiMeG8je4/l+tZ1NCUcvPqFKopcY9CDxcZdGF9Xaxt36sPJQg/mNTWyWy/TOUB3Y0t0jrxueEad9uJ5C3bWOfZZ0US7nN5z/uMdvkDTRsfj0w+BBbWRnkO4PeY71voBrWKCjKXieFk1NtRvHl4J5Nl8IE3Ps8ZXndQSe8k63qqtutmPskyCFj0b3dBe5UoRdfK4se+mbHZtjJ26sgiX4Yxf1bmaXs5y7EvZrtJIDozXJAPIDhTquopzVooXTpyjlsb9gsV0+Inm0N44xcd7N/4U81X2w8X2Z2urFn3d7gNFvqFsLak+tWArXFxVWkknDaugmsvFc9pC2z2sKloojYLozDmfhFOWa4nooZJOaoxHiBp86oXHzk7qk8CWPi3/ArOqqNWiup2jFO7Z3faS51NSeAC86gsHESCxIVBxdtB5dta59oo4/2SGQ/E2g8q85xbxEpT6ssrLo4zwtUqMMvZVUZLtoGkVZkVVJA30vde835VaU04SJrtqNCfofSkypyi8nbp8GEmXow7KjJMocN1dRWJ2gAF+qq/E5AHdxI+tTOS5sJFv1SOTKQVPmKKd75CV0jdlGIZOqdD2Hge8frTBDMGGnHmOyljE5tCW3X6pB8CD2iu/AYwHgykjmOY7xyq7T1nTdr3RPUjfJOUVhE4YAjnWdeqncmCiiigClPaLgBHjJAqiQOAwDGwj3iS405E61nLm+9EsXSOTYE2YgAkai1cGf4szSSSSN1izdW9rWNgKhIcWi8bE93CvHnHe20XRdlZjnlsU41glcHsJuD+dc8+YT4qR1xAG+kbJoLHq62bv1+dLp2mePSEhT2nlXRs/jGMouxJkYsSeJJUgE+tKlGcYM3FpsdzL0uCRzxAB+VjS4+IEPv6Eld4DiVtqal8pucE69iuPQ/8V5l2zxnhbfIJEjjU23QOBBPDS9LUVf8AO5rdaJIYDarCbvUNh6Vox/tDiQWSMeJP6VWeZYMR4gp0g6O+jjgR2/5pTNgMvjRN5EHC5dwfUA6/SmSjGmr9zCjuO3EbbTysrFPul+FDfyJqxdgMYZcFGxNz1hxvwY2HkLVV0GAnmN3VjH2NcD0GlWPsnIIV6IAKo/DbdNj+K3Zfie+qNPVUaiv9DFWHgwSu1h/9nPfhuG/hcXqlDhwZGZgSu8QiDQyEfRRzNXnn0O/hpl43jb6VS8cqAs1xdbRqCeFuNvE29K3rm1JNdjmmSasexYQyyKhQzy/hiQWjQfp3mnLA7ASuv30kcX7kaBrdxJrXkWfYbAxBI4pHmaxlawBLc7ns7KmcJt0h/aQyoO2xYfIVmlCgrb5XfsdnKp/irCDtXsl9jlXVXWQEqwUL7tt5WHDmOFd2IxDkRqfcdEYk8wgPHu437hXf7Qc6jxDwrC29uJIzEA6b26AD/tNaMed3ARn8QjWMd3SG7fIGk11HfaPBqEntyIWbpJiZAd6y67oN9B2kDmbXNbMn+04R+kgdW+JQbqw7GH+GrT9lWVqInxBALuxVT2Kmht4m/oKm9p9lI8UpZbRzj3ZAOPc/xCqo0ZundfYU6kd1n9xCzbEJi8OMTDcMmkqfiQ9/68xS/HmrqVYMQRofA13Qs+HlclN2ROpPFydPiHaRqQfGonGYYByim4JBU9qnUH0qSNr2GyTRb3s8xrSYYhjcq5F/EA/nTTSr7OMNu4MMf+ozN5aAfSmqvWoK1NEdTzMKKK8JppgpT2g5Wi4yXo495TZjrYBm1YaevnSnDFrrEvnepPajaKQzOQfeYk+fAeQriw+Yy2BKI47La+oryZXd33Lo4was3ww3V3YGQg6kXKkVI5HOnSK5dF1F1Jsw9eNSeWZ/h2G64MZ7G1HrXZNlUMouFR+8WP8Abr8qRKbS2yTXuMSV7ozwmcmJXhSFnLs4V/wbrHiSOwE6Vw51mQduiiDSPzVWO54vbQ1zvs/bREkA7A01vQJXVh8NHh1+9ZYx8PC/8oJdj4kVjw3ujXCMssyWzb72eUnjbqr3IOZoz3P1hPRxBZJR26pGe0/E/wAhUXme1LP93hgVBFi598jy0UdwrTs1s1Ji5ejiB3R78hBsO8/kKbCk27z56IW5K2OCGzbEyuN+SRnN+Z0F+wcqm9lczlFrO1kPC9xZgbr5gU97YbB4aHL2KBi8dmLk6tqAbjhSBk8gVHIGgKD+6n1ouMdr5MQak7ou6LNQcAJmPGLnza1vrVKT4VY5AQS8g7bED/PWp7Mtot3D4eIjqbrPrwJZn3b9tt3h2mlE5r1mbiSa5UlKo16IIpQT9RmweKJJeQ95JrXjtr3ayQIEW9t78TW7Owd9QUE/SazPuRjUgcT3CsVieR96OIhOAGgsvdfmaVsV8m7sacLOHjcmzOQF3hoLkn151N4wKEjVzZQSbn91LD+80qYbFNEoVoilmDBj10JHJ903A7668yz9Zgd94lJUhUQmwudSWa2ppGx5sMvdolstx7QMMNFO0fWNhoRdtb6jW96nBnGYYfrSKs0Y42Uhrdo1qq8wxjyOqn31XduOJI1Q3FNeXbbTiIAkFhpqPrT4/EhlSYqW19Ds2zzKCabD4iAnfKusq2N7CxQn1YUv4bANJJHEnvM7IvcrEEH+UF/Ksc4xzSm8SBHvfdB6p+K1+38qdPZRlm/0mKkBvvMqBhaxNt8juGgHnTIRlUqXZyUlGnZFh4PDLHGsa+6qhR4AVuoor1iEK8Ir2igD56zrIjv4ga70UpDfwt7reGh+Vdns82eGImaGZiFCsw3bX5WGoOmppz22wggxizNpDiUMUp5KTbdfyNj60q7H444fHqkvVdS0Tcrtfqnwb8xXlvwS2y4LFmN1ySufezWVbmK0y91lceXA0sf+l2XhMYXH4JQyHyNfQEbggEcDWM0CuLOqsO8A/WqZaa/kdvcUq3+yPnibBYtdDOLdvSG1R75W7NYvvseSXY+tfQ0mzeEJucPF/tFdeEy2KL9nGifwqBWY6aa5a+x11o9ipNlfZvNJZp7wx9n/AFG8jw8/SrZyvLIsPGI4UCqPU95PM12UVTClGHAqU3IWPaPNu4CX97dX1IqoMvj3YiD+Nv7QB9X+VPvtZzK5iw6nhd3+iD03j6UmYaAvKkK+9cJ4MT1/Qtb+U1Bqpbp2RTQVojFtjkIGXYWexuigMBzEhup8if6qQIMrd+tGm6naxufOrf8AaJi41hTDE9QbpYX5L7i/K/kKqfMc6ZjuRCw4AKPpXKvn2w6cnYPw3kdEWDhi1kfePefoKkE2ngTQKT4AfmagsDkMszWAd2+GNS5HiRoKYsP7MsUwv0TD+KSMH0ANY+Cp83Z3e16Gp8/wsnHfX+KONx/TY1JZU+Gc7qSxm/4Tdb927JofI1HYv2a4pBfonP8AC0bfLQ0uY3JJYjYgg/C4KN6NxrjoRWMo6qjfqN20myfRff4VbMpBMfI2+G+o8DSzm08ZbpISbN76nQq36H61vyraeSP7qfeaPhro6fwk8u46VjneWXHSwneVuY59unJh2VyMZRfif6/uF01g4ocZqLnhzq7vZniQ2FYC3Vka9u8A3qhFi3gN031sV5g+FX17McjfC4T70EPI29uniosAoPfz86rox8d0JqeWw30UUVcTBRRRQBF7SZQuKw7xNzGh7Dyql8wy95Tut1MVCArX031XRJPEcD5Gr8pH2/2aMtsRh+rMmptzHb36cRzFS6mk5LcuR1GdnZmzYbaUyJ0U/VlWwYHTX4vA/I+NOlUnl+YLIwBG5Oum72/wfEP3eI76dMn2ldBuy6ryPMd3fSKGp2+GZupSvmI8V5eoVM4VtVYGj/U69BNPKJ2rck1euPNsyTDxNJIdBwHNjyUd9Q2P2kSIXZteSjiaQtos9Mv3mIbdQX3EH0XtPaeVIrahQwssZCm5ZfBG5njWZ3xEmsjsdwct4cP5UFifKur2cQqjS4yX9nAtlJ/E7X+fPzqCWOXFOFUdduqFHCNPhH1JqX2zxK4aGLBQnqoN6Q/E54k1FBPzfl/zJRLt+WILaTO5MTKTqSx4DmTU/sLsacQxuSI1/aSDiT/20/M1BbM5S0rqB78hsp+FfxPV85VBHBEsUYsqi3j2k95ptGlvfovdmKk9q9Toy3LYoECQoEUdnPvJ5muutH2gV704q9K3BKbq5cfl8Uy7sqK69hH07K29MK96UV1q4FRbd7CdCvSRbzw8+bxdmvNaSMpx7QOUbVTa45HsYV9JShXUqwBUggg8CDxFfP22+S/Zp3QcFN1PajcPSoa1JR+jKac2/qhu2FyCF8d0tgyiMunZe4494vVs1TvsozH79UJ5MvkwuPmKuKm6XyWF1vMFFFFUigoorw0Aa3auWWSt8grmlSgBG2u2SSa8kQs/EgaXPavYaT0zLE4c7sq9IB8XVkHnz871bk0ZqMx2WJILOobx4+vGpaumUsodCq1yIsO0mHbizRH94H8r1nLncdv/AJYt3E3+WtSmN2IRvcYjuOoqKbYF76Mnoal+VkuLjvipkRis+jF+hVpG+Jrhf1rjwOAmxMoJu7f0qPoBTjgthlU3kYnuXSmXCYJYl3UUKO786bT0z64MSqo5shyhMOORc+835Duqus2yyfEyyyRxvIOkIO6Lkf4DVq0nSYtsDiXJv0MurW4qeTjw4GtamOyK2rgzSlubud+xeD3TJIUZb7qoGFjuW0I8dKa+mpWjzqyruuHUX3bWvY8tSNO6tn+vk8Iz6j9axp9VTjDa8GqlKUpXQzCeshiKWUzaU8Ij8v8AyrcM0ce9Gw8ifpenfOUu5j4ExiGJrNcTUBDmyHS9j2cD6GuyOcHgadCrCflYuUJR5RMLiqQ/alhQ5ik+IMh+RX6n0pqElQG3euGv2OpHzrNdXps1SdpIr3YnGdFiom4dYX8j/wDtfRAavmmDq4jT/ufU/wDNfReFluAe4UvTPL/Q1WXB3A17WC1mKqEhRRRQBiVrBoq20UAcjwVofDVI2rwpQBEth6wOHqWMVYmGgCL6Cj7NUn0Ne9DQBEnC1w5pkSTpuv5EcRTGYqx6KuNJqzOp2yioMx9n86kmNQw7UbdPoSKgcVkmJi4iZfEGr86KsTFU70y6MYqr6nz2uMxSe7K3qa64NrMdH+Mt4hT+VXZislgk9+JG8VFQ2K2Ewj8EZP4WP/2vSpaV9kzaqoruPbwtpiMOjjtAKmpPA7Q4N/cmeBuyQF09V1HyqYxfszQ/s5iP4lv9Kg8b7NMQPdEUng26f6rD50p6Zrob+In1GSHNWC3IEifHGekX+nUeY86is0MmMIRR1Aewjz11JpXbZjHYc3WDEIe2M739hIqQy/LczxPUP2kIeJf7pfM2BPleuSjWa23dvoCcFnBr/wBBQ4uKGFt9w15WGoXXQX7eJNXJELVCbL7LJhF0sXPFvyH60xJHVmnpOCzyIqT3PBtirbWKrWVUCwooooAKKKKACiiigAooooAKKKKACvLUUUAFq83aKKAPNyvCleUUAeFa83a9ooAN2vd2iigDMLXtqKKAPaKKK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4" name="Picture 10" descr="http://www.calend.ru/img/content/i0/26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130" y="2636912"/>
            <a:ext cx="1175331" cy="97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6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696" y="404664"/>
            <a:ext cx="8686800" cy="108012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Изготовление театров : </a:t>
            </a:r>
            <a:r>
              <a:rPr lang="ru-RU" sz="2000" dirty="0" smtClean="0">
                <a:solidFill>
                  <a:srgbClr val="FF0000"/>
                </a:solidFill>
              </a:rPr>
              <a:t>пальчиковый – « Теремок»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Театр «Клубочков» :  «Медведь,  Лисонька и Зайчик"</a:t>
            </a:r>
            <a:endParaRPr lang="ru-RU" sz="1800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132856"/>
            <a:ext cx="4104455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691" y="1412776"/>
            <a:ext cx="3628731" cy="316835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42" name="Picture 2" descr="http://tildas.ru/uploads/posts/2013-03/1362396745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941168"/>
            <a:ext cx="2381250" cy="17466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76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Коллективное, совместное с детьми, изготовление книги –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 «Эти разные животные»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8195" name="Picture 3" descr="C:\Users\Администратор\Desktop\ФОТО К ЗАНЯИЮ\DSC038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1466503"/>
            <a:ext cx="3819847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Администратор\Desktop\ФОТО К ЗАНЯИЮ\DSC038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744416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8" name="Picture 6" descr="C:\Users\Администратор\Desktop\ФОТО К ЗАНЯИЮ\DSC038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816424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918" y="4149080"/>
            <a:ext cx="4280545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57073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083" y="457200"/>
            <a:ext cx="8690517" cy="838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Паспорт проекта: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3849291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Тип проекта</a:t>
            </a:r>
            <a:r>
              <a:rPr lang="ru-RU" sz="2400" b="1" dirty="0" smtClean="0">
                <a:solidFill>
                  <a:srgbClr val="C00000"/>
                </a:solidFill>
              </a:rPr>
              <a:t>: </a:t>
            </a:r>
            <a:r>
              <a:rPr lang="ru-RU" sz="2400" b="1" dirty="0" smtClean="0">
                <a:solidFill>
                  <a:srgbClr val="7030A0"/>
                </a:solidFill>
              </a:rPr>
              <a:t>исследовательски - творческий,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групповой, краткосрочный.</a:t>
            </a:r>
          </a:p>
          <a:p>
            <a:pPr algn="ctr">
              <a:buFont typeface="Wingdings" pitchFamily="2" charset="2"/>
              <a:buChar char="Ø"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Проект адресован: 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детям 5 – 6 лет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                       старшей группы , воспитателям ДОУ, родителям.</a:t>
            </a:r>
          </a:p>
          <a:p>
            <a:pPr algn="ctr">
              <a:buFont typeface="Wingdings" pitchFamily="2" charset="2"/>
              <a:buChar char="Ø"/>
            </a:pPr>
            <a:endParaRPr lang="ru-RU" sz="1600" dirty="0" smtClean="0"/>
          </a:p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Сроки реализации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  <a:r>
              <a:rPr lang="ru-RU" sz="2400" dirty="0"/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два</a:t>
            </a:r>
            <a:r>
              <a:rPr lang="ru-RU" sz="2400" b="1" dirty="0" smtClean="0">
                <a:solidFill>
                  <a:srgbClr val="00B050"/>
                </a:solidFill>
              </a:rPr>
              <a:t> месяца.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ru-RU" sz="1600" dirty="0" smtClean="0"/>
          </a:p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Условия реализации 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  <a:r>
              <a:rPr lang="ru-RU" b="1" dirty="0" smtClean="0">
                <a:solidFill>
                  <a:srgbClr val="FF0000"/>
                </a:solidFill>
              </a:rPr>
              <a:t>интересы детей и родителей.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878" y="1672"/>
            <a:ext cx="3384376" cy="2088232"/>
          </a:xfrm>
          <a:prstGeom prst="ellipse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1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Выставка – коллаж  на тему: </a:t>
            </a:r>
            <a:r>
              <a:rPr lang="ru-RU" sz="2800" dirty="0" smtClean="0">
                <a:solidFill>
                  <a:srgbClr val="00B050"/>
                </a:solidFill>
              </a:rPr>
              <a:t>«Лесные жители».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340768"/>
            <a:ext cx="7483041" cy="47133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7660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00B050"/>
                </a:solidFill>
              </a:rPr>
              <a:t>Спасибо</a:t>
            </a:r>
            <a:br>
              <a:rPr lang="ru-RU" sz="6600" dirty="0" smtClean="0">
                <a:solidFill>
                  <a:srgbClr val="00B050"/>
                </a:solidFill>
              </a:rPr>
            </a:br>
            <a:r>
              <a:rPr lang="ru-RU" sz="6600" dirty="0" smtClean="0">
                <a:solidFill>
                  <a:srgbClr val="00B050"/>
                </a:solidFill>
              </a:rPr>
              <a:t>за</a:t>
            </a:r>
            <a:br>
              <a:rPr lang="ru-RU" sz="6600" dirty="0" smtClean="0">
                <a:solidFill>
                  <a:srgbClr val="00B050"/>
                </a:solidFill>
              </a:rPr>
            </a:br>
            <a:r>
              <a:rPr lang="ru-RU" sz="6600" dirty="0" smtClean="0">
                <a:solidFill>
                  <a:srgbClr val="00B050"/>
                </a:solidFill>
              </a:rPr>
              <a:t>внимание!</a:t>
            </a:r>
            <a:endParaRPr lang="ru-RU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Актуальность: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Дети в недостаточной степени имеют представление об образе жизни , повадках, питании  и жилищах  диких  животных  наших лесов; о том, как они готовятся к зиме в лесу. Системное знакомство ребёнка с миром природы позволяет развивать у него важные операции мышления: анализ, сравнение, умение устанавливать взаимосвязь, обобщение.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Любовь, понимание и забота – это  то,  что ждёт природа от каждого человека. Эти чувства нужно воспитывать в дошкольном детстве.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   Эта работа, на мой взгляд, будет успешно проводиться через технологию проектной деятельности.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Я думаю, что этот метод актуален и даёт возможность максимально раскрыть познавательные, творческие , исследовательские способности детей.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Ведь заинтересовав каждого ребёнка конкретным творческим делом, поддерживая детскую любознательность и инициативу, можно решить любую проблему.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Тему проекта выбрали сами дети. Были предложены природные объекты: деревья, животные, птицы. Они выбрали животных.  Детям было  интересно узнать, как дикие животные готовятся к зиме? 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16386" name="Picture 2" descr="http://school24.admsurgut.ru/images/365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376264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7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ОБОЗНАЧАЕМ ПРОБЛЕМУ: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92896"/>
            <a:ext cx="8686800" cy="2867149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</a:rPr>
              <a:t>Почему дикие животные готовятся к зиме?</a:t>
            </a:r>
            <a:endParaRPr lang="ru-RU" sz="4800" b="1" dirty="0">
              <a:solidFill>
                <a:srgbClr val="00B0F0"/>
              </a:solidFill>
            </a:endParaRPr>
          </a:p>
        </p:txBody>
      </p:sp>
      <p:pic>
        <p:nvPicPr>
          <p:cNvPr id="1028" name="Picture 4" descr="http://www.muslimpress.ru/wp-content/uploads/2013/06/bd12d7ff0ccd612673dd1a6988158bc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221088"/>
            <a:ext cx="3488904" cy="2376264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72442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Цель проекта: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14625"/>
            <a:ext cx="8229600" cy="301863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Формирование у детей старшего дошкольного возраста знаний о сезонных изменениях в жизни диких животных.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Создание необходимых условий для реализации познавательных и творческих способностей детей, для выражения  детских впечатлений в различных видах детской деятельности.</a:t>
            </a:r>
          </a:p>
          <a:p>
            <a:pPr>
              <a:buFont typeface="Wingdings" pitchFamily="2" charset="2"/>
              <a:buChar char="v"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600" dirty="0" smtClean="0"/>
          </a:p>
          <a:p>
            <a:pPr>
              <a:buFont typeface="Wingdings" pitchFamily="2" charset="2"/>
              <a:buChar char="v"/>
            </a:pPr>
            <a:endParaRPr lang="ru-RU" sz="1600" dirty="0" smtClean="0"/>
          </a:p>
          <a:p>
            <a:pPr>
              <a:buFont typeface="Wingdings" pitchFamily="2" charset="2"/>
              <a:buChar char="v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26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686800" cy="4525963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8000" b="1" dirty="0" smtClean="0">
                <a:solidFill>
                  <a:srgbClr val="0070C0"/>
                </a:solidFill>
              </a:rPr>
              <a:t>Расширять представления детей о подготовке диких животных к зиме;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8000" b="1" dirty="0" smtClean="0">
                <a:solidFill>
                  <a:srgbClr val="0070C0"/>
                </a:solidFill>
              </a:rPr>
              <a:t>Формировать обобщённые представления о признаках природных объектов, простейшие связи между ними;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8000" b="1" dirty="0" smtClean="0">
                <a:solidFill>
                  <a:srgbClr val="0070C0"/>
                </a:solidFill>
              </a:rPr>
              <a:t>Способствовать овладению способам изображения животного мира, с помощью нетрадиционных техник рисования и аппликации;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8000" b="1" dirty="0" smtClean="0">
                <a:solidFill>
                  <a:srgbClr val="0070C0"/>
                </a:solidFill>
              </a:rPr>
              <a:t>Развивать эстетическое восприятие образа  животных и умение передавать увиденное в рисунках, поделках,  через театральные этюды.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8000" b="1" dirty="0" smtClean="0">
                <a:solidFill>
                  <a:srgbClr val="0070C0"/>
                </a:solidFill>
              </a:rPr>
              <a:t>Развивать  самостоятельность, внимание, мышление, творческое  воображение, умение анализировать;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8000" b="1" dirty="0" smtClean="0">
                <a:solidFill>
                  <a:srgbClr val="0070C0"/>
                </a:solidFill>
              </a:rPr>
              <a:t>Воспитывать  любовь и бережное отношение к животным.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8000" b="1" dirty="0" smtClean="0">
                <a:solidFill>
                  <a:srgbClr val="0070C0"/>
                </a:solidFill>
              </a:rPr>
              <a:t>Повысить уровень родительской компетентности в области экологического воспитания.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0115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2350" y="334536"/>
            <a:ext cx="8229600" cy="1715141"/>
          </a:xfrm>
        </p:spPr>
        <p:txBody>
          <a:bodyPr/>
          <a:lstStyle/>
          <a:p>
            <a:pPr algn="ctr"/>
            <a:r>
              <a:rPr lang="ru-RU" sz="6600" b="1" cap="none" dirty="0" smtClean="0">
                <a:solidFill>
                  <a:srgbClr val="FF0000"/>
                </a:solidFill>
                <a:effectLst/>
                <a:latin typeface="Franklin Gothic Book"/>
                <a:ea typeface="+mn-ea"/>
                <a:cs typeface="+mn-cs"/>
              </a:rPr>
              <a:t>Организация</a:t>
            </a:r>
            <a:br>
              <a:rPr lang="ru-RU" sz="6600" b="1" cap="none" dirty="0" smtClean="0">
                <a:solidFill>
                  <a:srgbClr val="FF0000"/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1844824"/>
            <a:ext cx="8434330" cy="4382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/>
              <a:t> </a:t>
            </a:r>
            <a:r>
              <a:rPr lang="ru-RU" sz="6600" dirty="0" smtClean="0"/>
              <a:t>           </a:t>
            </a:r>
            <a:r>
              <a:rPr lang="ru-RU" sz="6600" b="1" dirty="0" smtClean="0">
                <a:solidFill>
                  <a:srgbClr val="FF0000"/>
                </a:solidFill>
              </a:rPr>
              <a:t>проекта: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7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Деятельность педагога: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</a:rPr>
              <a:t>Формирование картотеки по проблеме проекта;</a:t>
            </a: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</a:rPr>
              <a:t>Подбор литературы для чтения, обсуждения с детьми;</a:t>
            </a: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</a:rPr>
              <a:t>Изготовление и проведение дидактических игр;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</a:rPr>
              <a:t>Подбор наглядно – иллюстративного материала;</a:t>
            </a: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</a:rPr>
              <a:t>Проведения опытов , наблюдений с детьми;</a:t>
            </a: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</a:rPr>
              <a:t>Организация  художественно  - творческой деятельности детей  в изо уголке:     «Мастерская маленького волшебника»;</a:t>
            </a: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</a:rPr>
              <a:t>Проведение и организация выставок детского творчества;</a:t>
            </a: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</a:rPr>
              <a:t>Проведения с детьми театральных этюдов, игр;</a:t>
            </a: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</a:rPr>
              <a:t>Просвещение и вовлечение   родителей: папки- передвижки, беседы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967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1793</TotalTime>
  <Words>919</Words>
  <Application>Microsoft Office PowerPoint</Application>
  <PresentationFormat>Экран (4:3)</PresentationFormat>
  <Paragraphs>222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Исследовательски – творческий проект</vt:lpstr>
      <vt:lpstr>Автор:</vt:lpstr>
      <vt:lpstr>Паспорт проекта:</vt:lpstr>
      <vt:lpstr>Актуальность:</vt:lpstr>
      <vt:lpstr>ОБОЗНАЧАЕМ ПРОБЛЕМУ:</vt:lpstr>
      <vt:lpstr>Цель проекта:</vt:lpstr>
      <vt:lpstr>Задачи:</vt:lpstr>
      <vt:lpstr>Организация </vt:lpstr>
      <vt:lpstr>Деятельность педагога:</vt:lpstr>
      <vt:lpstr>Деятельность детей:</vt:lpstr>
      <vt:lpstr>Деятельность родителей:</vt:lpstr>
      <vt:lpstr>Планируемые результаты: </vt:lpstr>
      <vt:lpstr>Этапы работы над  </vt:lpstr>
      <vt:lpstr> 1- этап – подготовительный </vt:lpstr>
      <vt:lpstr>2 – этап – основной  </vt:lpstr>
      <vt:lpstr>3 – этап заключительный</vt:lpstr>
      <vt:lpstr> Познавательно – исследовательская деятельность  Познание. Речевое развитие. </vt:lpstr>
      <vt:lpstr>Познавательно – исследовательская деятельность </vt:lpstr>
      <vt:lpstr>«Экскурсия в лес» Познание. Физическая культура. Коммуникация. РАЗВИТИЕ РЕЧИ. </vt:lpstr>
      <vt:lpstr> Коллективная аппликация «Кто живёт в осеннем лесу» Ручной труд  Макет «Ёжики».   Познавательно – исследовательская деятельность. Коммуникация. </vt:lpstr>
      <vt:lpstr>«Наши  друзья животные» художественное творчество.познание.    </vt:lpstr>
      <vt:lpstr>«Мастерская маленького ВОЛШЕБНИКА» нетрадиционные техники рисования  художественное  творчкство. Познание. метод – « Тычка» </vt:lpstr>
      <vt:lpstr> Нетрадиционные техники рисования  Рисование пластилином «Мои друзья животные» художественное творчество                                                             </vt:lpstr>
      <vt:lpstr>«Мастерская маленького художника» Аппликация из салфеток – « Зайчик» художественное творчество</vt:lpstr>
      <vt:lpstr>Восприятие художественной литературы Развитие речи. Познание. Коммуникация.</vt:lpstr>
      <vt:lpstr>Игровая деятельность Речевое развитие. Коммуникация. Физическое развитие.</vt:lpstr>
      <vt:lpstr>Сотрудничество с родителями: художественно – эстетическое. Коммуникация. Развитие речи.</vt:lpstr>
      <vt:lpstr>Изготовление театров : пальчиковый – « Теремок» Театр «Клубочков» :  «Медведь,  Лисонька и Зайчик"</vt:lpstr>
      <vt:lpstr>Коллективное, совместное с детьми, изготовление книги –  «Эти разные животные»</vt:lpstr>
      <vt:lpstr>Выставка – коллаж  на тему: «Лесные жители».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Каленюк</dc:creator>
  <cp:lastModifiedBy>Дмитрий Каленюк</cp:lastModifiedBy>
  <cp:revision>129</cp:revision>
  <cp:lastPrinted>2014-12-03T02:38:48Z</cp:lastPrinted>
  <dcterms:created xsi:type="dcterms:W3CDTF">2014-11-30T10:54:54Z</dcterms:created>
  <dcterms:modified xsi:type="dcterms:W3CDTF">2015-11-23T14:36:46Z</dcterms:modified>
</cp:coreProperties>
</file>