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4" r:id="rId2"/>
    <p:sldId id="257" r:id="rId3"/>
    <p:sldId id="265" r:id="rId4"/>
    <p:sldId id="258" r:id="rId5"/>
    <p:sldId id="266" r:id="rId6"/>
    <p:sldId id="260" r:id="rId7"/>
    <p:sldId id="259" r:id="rId8"/>
    <p:sldId id="261" r:id="rId9"/>
    <p:sldId id="263" r:id="rId10"/>
    <p:sldId id="262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99"/>
    <a:srgbClr val="CCFFCC"/>
    <a:srgbClr val="CCECFF"/>
    <a:srgbClr val="FFCCCC"/>
    <a:srgbClr val="FF0066"/>
    <a:srgbClr val="FF7C80"/>
    <a:srgbClr val="99CC00"/>
    <a:srgbClr val="CCFF99"/>
    <a:srgbClr val="CC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9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4437B-5B75-48CC-8409-412E198772DF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8C3FF-C7E2-4DF8-95A6-5D965829A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8C3FF-C7E2-4DF8-95A6-5D965829AC7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2.wav"/><Relationship Id="rId5" Type="http://schemas.openxmlformats.org/officeDocument/2006/relationships/image" Target="../media/image14.png"/><Relationship Id="rId4" Type="http://schemas.openxmlformats.org/officeDocument/2006/relationships/image" Target="../media/image13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miles.33bru.com/smile.137619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флешка кингстон\рамки жля презентаций\белое поле\картинка\1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4" name="Прямоугольник 33"/>
          <p:cNvSpPr/>
          <p:nvPr/>
        </p:nvSpPr>
        <p:spPr>
          <a:xfrm>
            <a:off x="7884368" y="764704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55576" y="620688"/>
            <a:ext cx="1726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В е т </a:t>
            </a:r>
            <a:r>
              <a:rPr lang="ru-RU" sz="2800" dirty="0" smtClean="0">
                <a:solidFill>
                  <a:srgbClr val="FF0000"/>
                </a:solidFill>
              </a:rPr>
              <a:t>е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р</a:t>
            </a:r>
            <a:r>
              <a:rPr lang="ru-RU" sz="2800" dirty="0" smtClean="0">
                <a:solidFill>
                  <a:srgbClr val="7030A0"/>
                </a:solidFill>
              </a:rPr>
              <a:t>   ,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79912" y="620688"/>
            <a:ext cx="18453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 smtClean="0">
                <a:solidFill>
                  <a:srgbClr val="7030A0"/>
                </a:solidFill>
              </a:rPr>
              <a:t>х</a:t>
            </a:r>
            <a:r>
              <a:rPr lang="ru-RU" sz="2800" dirty="0" smtClean="0">
                <a:solidFill>
                  <a:srgbClr val="7030A0"/>
                </a:solidFill>
              </a:rPr>
              <a:t> о л </a:t>
            </a:r>
            <a:r>
              <a:rPr lang="ru-RU" sz="2800" dirty="0" smtClean="0">
                <a:solidFill>
                  <a:srgbClr val="FF0000"/>
                </a:solidFill>
              </a:rPr>
              <a:t>о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д</a:t>
            </a:r>
            <a:r>
              <a:rPr lang="ru-RU" sz="2800" dirty="0" smtClean="0">
                <a:solidFill>
                  <a:srgbClr val="7030A0"/>
                </a:solidFill>
              </a:rPr>
              <a:t>    ,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16216" y="620688"/>
            <a:ext cx="18549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о б л </a:t>
            </a:r>
            <a:r>
              <a:rPr lang="ru-RU" sz="2800" dirty="0" smtClean="0">
                <a:solidFill>
                  <a:srgbClr val="FF0000"/>
                </a:solidFill>
              </a:rPr>
              <a:t>а</a:t>
            </a:r>
            <a:r>
              <a:rPr lang="ru-RU" sz="2800" dirty="0" smtClean="0">
                <a:solidFill>
                  <a:srgbClr val="7030A0"/>
                </a:solidFill>
              </a:rPr>
              <a:t> к о ,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220072" y="1844824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779912" y="1700808"/>
            <a:ext cx="19239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М </a:t>
            </a:r>
            <a:r>
              <a:rPr lang="ru-RU" sz="2800" dirty="0" smtClean="0">
                <a:solidFill>
                  <a:srgbClr val="FF0000"/>
                </a:solidFill>
              </a:rPr>
              <a:t>о</a:t>
            </a:r>
            <a:r>
              <a:rPr lang="ru-RU" sz="2800" dirty="0" smtClean="0">
                <a:solidFill>
                  <a:srgbClr val="7030A0"/>
                </a:solidFill>
              </a:rPr>
              <a:t> с к в а ,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5576" y="2780928"/>
            <a:ext cx="2196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т </a:t>
            </a:r>
            <a:r>
              <a:rPr lang="ru-RU" sz="2800" dirty="0" smtClean="0">
                <a:solidFill>
                  <a:srgbClr val="FF0000"/>
                </a:solidFill>
              </a:rPr>
              <a:t>е</a:t>
            </a:r>
            <a:r>
              <a:rPr lang="ru-RU" sz="2800" dirty="0" smtClean="0">
                <a:solidFill>
                  <a:srgbClr val="7030A0"/>
                </a:solidFill>
              </a:rPr>
              <a:t> т </a:t>
            </a:r>
            <a:r>
              <a:rPr lang="ru-RU" sz="2800" dirty="0" err="1" smtClean="0">
                <a:solidFill>
                  <a:srgbClr val="7030A0"/>
                </a:solidFill>
              </a:rPr>
              <a:t>р</a:t>
            </a:r>
            <a:r>
              <a:rPr lang="ru-RU" sz="2800" dirty="0" smtClean="0">
                <a:solidFill>
                  <a:srgbClr val="7030A0"/>
                </a:solidFill>
              </a:rPr>
              <a:t> а </a:t>
            </a:r>
            <a:r>
              <a:rPr lang="ru-RU" sz="2800" dirty="0" err="1" smtClean="0">
                <a:solidFill>
                  <a:srgbClr val="7030A0"/>
                </a:solidFill>
              </a:rPr>
              <a:t>д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ь</a:t>
            </a:r>
            <a:r>
              <a:rPr lang="ru-RU" sz="2800" dirty="0" smtClean="0">
                <a:solidFill>
                  <a:srgbClr val="7030A0"/>
                </a:solidFill>
              </a:rPr>
              <a:t>   ,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16216" y="1700808"/>
            <a:ext cx="20024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с </a:t>
            </a:r>
            <a:r>
              <a:rPr lang="ru-RU" sz="2800" dirty="0" smtClean="0">
                <a:solidFill>
                  <a:srgbClr val="FF0000"/>
                </a:solidFill>
              </a:rPr>
              <a:t>и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р</a:t>
            </a:r>
            <a:r>
              <a:rPr lang="ru-RU" sz="2800" dirty="0" smtClean="0">
                <a:solidFill>
                  <a:srgbClr val="7030A0"/>
                </a:solidFill>
              </a:rPr>
              <a:t> е </a:t>
            </a:r>
            <a:r>
              <a:rPr lang="ru-RU" sz="2800" dirty="0" err="1" smtClean="0">
                <a:solidFill>
                  <a:srgbClr val="7030A0"/>
                </a:solidFill>
              </a:rPr>
              <a:t>н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ь</a:t>
            </a:r>
            <a:r>
              <a:rPr lang="ru-RU" sz="2800" dirty="0" smtClean="0">
                <a:solidFill>
                  <a:srgbClr val="7030A0"/>
                </a:solidFill>
              </a:rPr>
              <a:t>   ,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076056" y="2924944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707904" y="2780928"/>
            <a:ext cx="18453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б </a:t>
            </a:r>
            <a:r>
              <a:rPr lang="ru-RU" sz="2800" dirty="0" smtClean="0">
                <a:solidFill>
                  <a:srgbClr val="FF0000"/>
                </a:solidFill>
              </a:rPr>
              <a:t>о</a:t>
            </a:r>
            <a:r>
              <a:rPr lang="ru-RU" sz="2800" dirty="0" smtClean="0">
                <a:solidFill>
                  <a:srgbClr val="7030A0"/>
                </a:solidFill>
              </a:rPr>
              <a:t> л о т о ,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028384" y="2924944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516216" y="2780928"/>
            <a:ext cx="19768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с ч </a:t>
            </a:r>
            <a:r>
              <a:rPr lang="ru-RU" sz="2800" dirty="0" smtClean="0">
                <a:solidFill>
                  <a:srgbClr val="7030A0"/>
                </a:solidFill>
              </a:rPr>
              <a:t>а с т </a:t>
            </a:r>
            <a:r>
              <a:rPr lang="ru-RU" sz="2800" dirty="0" err="1" smtClean="0">
                <a:solidFill>
                  <a:srgbClr val="7030A0"/>
                </a:solidFill>
              </a:rPr>
              <a:t>ь</a:t>
            </a:r>
            <a:r>
              <a:rPr lang="ru-RU" sz="2800" dirty="0" smtClean="0">
                <a:solidFill>
                  <a:srgbClr val="7030A0"/>
                </a:solidFill>
              </a:rPr>
              <a:t> е ,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483768" y="4293096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827584" y="4149080"/>
            <a:ext cx="2125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д </a:t>
            </a:r>
            <a:r>
              <a:rPr lang="ru-RU" sz="2800" dirty="0" smtClean="0">
                <a:solidFill>
                  <a:srgbClr val="FF0000"/>
                </a:solidFill>
              </a:rPr>
              <a:t>е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р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е</a:t>
            </a:r>
            <a:r>
              <a:rPr lang="ru-RU" sz="2800" dirty="0" smtClean="0">
                <a:solidFill>
                  <a:srgbClr val="7030A0"/>
                </a:solidFill>
              </a:rPr>
              <a:t> в </a:t>
            </a:r>
            <a:r>
              <a:rPr lang="ru-RU" sz="2800" dirty="0" err="1" smtClean="0">
                <a:solidFill>
                  <a:srgbClr val="7030A0"/>
                </a:solidFill>
              </a:rPr>
              <a:t>н</a:t>
            </a:r>
            <a:r>
              <a:rPr lang="ru-RU" sz="2800" dirty="0" smtClean="0">
                <a:solidFill>
                  <a:srgbClr val="7030A0"/>
                </a:solidFill>
              </a:rPr>
              <a:t> я ,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076056" y="4293096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779912" y="4149080"/>
            <a:ext cx="17796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а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п</a:t>
            </a:r>
            <a:r>
              <a:rPr lang="ru-RU" sz="2800" dirty="0" smtClean="0">
                <a:solidFill>
                  <a:srgbClr val="7030A0"/>
                </a:solidFill>
              </a:rPr>
              <a:t> т е к а ,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956376" y="4293096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6588224" y="4149080"/>
            <a:ext cx="1859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я б л </a:t>
            </a:r>
            <a:r>
              <a:rPr lang="ru-RU" sz="2800" dirty="0" smtClean="0">
                <a:solidFill>
                  <a:srgbClr val="FF0000"/>
                </a:solidFill>
              </a:rPr>
              <a:t>о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н</a:t>
            </a:r>
            <a:r>
              <a:rPr lang="ru-RU" sz="2800" dirty="0" smtClean="0">
                <a:solidFill>
                  <a:srgbClr val="7030A0"/>
                </a:solidFill>
              </a:rPr>
              <a:t> я ,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691680" y="5661248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827584" y="5517232"/>
            <a:ext cx="1423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д я </a:t>
            </a:r>
            <a:r>
              <a:rPr lang="ru-RU" sz="2800" dirty="0" err="1" smtClean="0">
                <a:solidFill>
                  <a:srgbClr val="7030A0"/>
                </a:solidFill>
              </a:rPr>
              <a:t>д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я</a:t>
            </a:r>
            <a:r>
              <a:rPr lang="ru-RU" sz="2800" dirty="0" smtClean="0">
                <a:solidFill>
                  <a:srgbClr val="7030A0"/>
                </a:solidFill>
              </a:rPr>
              <a:t>  ,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292080" y="5733256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563888" y="5589240"/>
            <a:ext cx="2188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д е </a:t>
            </a:r>
            <a:r>
              <a:rPr lang="ru-RU" sz="2800" dirty="0" err="1" smtClean="0">
                <a:solidFill>
                  <a:srgbClr val="7030A0"/>
                </a:solidFill>
              </a:rPr>
              <a:t>д</a:t>
            </a:r>
            <a:r>
              <a:rPr lang="ru-RU" sz="2800" dirty="0" smtClean="0">
                <a:solidFill>
                  <a:srgbClr val="7030A0"/>
                </a:solidFill>
              </a:rPr>
              <a:t> у </a:t>
            </a:r>
            <a:r>
              <a:rPr lang="ru-RU" sz="2800" dirty="0" err="1" smtClean="0">
                <a:solidFill>
                  <a:srgbClr val="7030A0"/>
                </a:solidFill>
              </a:rPr>
              <a:t>ш</a:t>
            </a:r>
            <a:r>
              <a:rPr lang="ru-RU" sz="2800" dirty="0" smtClean="0">
                <a:solidFill>
                  <a:srgbClr val="7030A0"/>
                </a:solidFill>
              </a:rPr>
              <a:t> к а .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1700808"/>
            <a:ext cx="2326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м </a:t>
            </a:r>
            <a:r>
              <a:rPr lang="ru-RU" sz="2800" dirty="0" smtClean="0">
                <a:solidFill>
                  <a:srgbClr val="FF0000"/>
                </a:solidFill>
              </a:rPr>
              <a:t>о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р</a:t>
            </a:r>
            <a:r>
              <a:rPr lang="ru-RU" sz="2800" dirty="0" smtClean="0">
                <a:solidFill>
                  <a:srgbClr val="7030A0"/>
                </a:solidFill>
              </a:rPr>
              <a:t> к о в </a:t>
            </a:r>
            <a:r>
              <a:rPr lang="ru-RU" sz="2800" dirty="0" err="1" smtClean="0">
                <a:solidFill>
                  <a:srgbClr val="7030A0"/>
                </a:solidFill>
              </a:rPr>
              <a:t>ь</a:t>
            </a:r>
            <a:r>
              <a:rPr lang="ru-RU" sz="2800" dirty="0" smtClean="0">
                <a:solidFill>
                  <a:srgbClr val="7030A0"/>
                </a:solidFill>
              </a:rPr>
              <a:t>   ,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187624" y="332656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М.р.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1547664" y="1412776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Ж.р.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7164288" y="332656"/>
            <a:ext cx="66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Ср. </a:t>
            </a:r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4427984" y="332656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М.р.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1115616" y="5157192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М.р.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4211960" y="5229200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М.р.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4283968" y="2492896"/>
            <a:ext cx="66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Ср. </a:t>
            </a:r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7092280" y="2492896"/>
            <a:ext cx="66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Ср. </a:t>
            </a:r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4355976" y="1412776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Ж.р.</a:t>
            </a:r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7164288" y="1412776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Ж.р.</a:t>
            </a:r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1547664" y="2492896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Ж.р.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1547664" y="3789040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Ж.р.</a:t>
            </a:r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4211960" y="3789040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Ж.р.</a:t>
            </a:r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7164288" y="3789040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Ж.р.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051720" y="764704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148064" y="764704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627784" y="1844824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8100392" y="1844824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2483768" y="2924944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6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32" grpId="0" animBg="1"/>
      <p:bldP spid="33" grpId="0" animBg="1"/>
      <p:bldP spid="35" grpId="0" animBg="1"/>
      <p:bldP spid="37" grpId="0" animBg="1"/>
      <p:bldP spid="3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флешка кингстон\рамки жля презентаций\белое поле\картинка\1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500034" y="357166"/>
            <a:ext cx="8064896" cy="4392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Спасибо</a:t>
            </a:r>
          </a:p>
          <a:p>
            <a:pPr algn="ctr" rtl="0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за работу!</a:t>
            </a:r>
            <a:endParaRPr lang="ru-RU" sz="3600" kern="10" spc="0" dirty="0" smtClean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pic>
        <p:nvPicPr>
          <p:cNvPr id="6" name="Picture 8" descr="http://www.lenagold.ru/fon/clipart/r/ruka/ruka106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54" y="4500570"/>
            <a:ext cx="1952196" cy="1952196"/>
          </a:xfrm>
          <a:prstGeom prst="rect">
            <a:avLst/>
          </a:prstGeom>
          <a:noFill/>
        </p:spPr>
      </p:pic>
      <p:pic>
        <p:nvPicPr>
          <p:cNvPr id="7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флешка кингстон\рамки жля презентаций\белое поле\картинка\1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43608" y="219418"/>
            <a:ext cx="70567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zh-CN" sz="4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С</a:t>
            </a:r>
            <a:r>
              <a:rPr lang="ru-RU" altLang="zh-CN" sz="3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. Дрожжин «Зимний день" </a:t>
            </a:r>
            <a:endParaRPr kumimoji="0" lang="ru-RU" altLang="zh-CN" sz="3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11760" y="980728"/>
            <a:ext cx="457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По </a:t>
            </a:r>
            <a:r>
              <a:rPr lang="ru-RU" sz="4000" dirty="0" err="1" smtClean="0">
                <a:solidFill>
                  <a:srgbClr val="002060"/>
                </a:solidFill>
              </a:rPr>
              <a:t>задворью</a:t>
            </a:r>
            <a:r>
              <a:rPr lang="ru-RU" sz="4000" dirty="0" smtClean="0">
                <a:solidFill>
                  <a:srgbClr val="002060"/>
                </a:solidFill>
              </a:rPr>
              <a:t> злится </a:t>
            </a:r>
          </a:p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 и трещит мороз,</a:t>
            </a:r>
          </a:p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иней серебрится </a:t>
            </a:r>
          </a:p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на ветвях берез.</a:t>
            </a:r>
          </a:p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В улице немая</a:t>
            </a:r>
          </a:p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  тишина кругом, </a:t>
            </a:r>
          </a:p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только галок стая</a:t>
            </a:r>
          </a:p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 вьется над селом.</a:t>
            </a:r>
          </a:p>
          <a:p>
            <a:pPr algn="ctr"/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764688" y="764704"/>
            <a:ext cx="72008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флешка кингстон\рамки жля презентаций\белое поле\картинка\1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539552" y="908720"/>
            <a:ext cx="8064896" cy="4392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Склонение</a:t>
            </a:r>
          </a:p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имен</a:t>
            </a:r>
          </a:p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существительных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флешка кингстон\рамки жля презентаций\белое поле\картинка\1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71472" y="642918"/>
            <a:ext cx="20890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склонение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0430" y="642918"/>
            <a:ext cx="20890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склонение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72198" y="642918"/>
            <a:ext cx="26432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3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склонение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96" y="4214818"/>
            <a:ext cx="11592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Ж.р.</a:t>
            </a:r>
            <a:endParaRPr lang="ru-RU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28596" y="2214554"/>
            <a:ext cx="11817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М.р.</a:t>
            </a:r>
            <a:endParaRPr lang="ru-RU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428992" y="4286256"/>
            <a:ext cx="12795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Ср.р.</a:t>
            </a:r>
            <a:endParaRPr lang="ru-RU" sz="4000" b="1" dirty="0"/>
          </a:p>
        </p:txBody>
      </p:sp>
      <p:sp>
        <p:nvSpPr>
          <p:cNvPr id="12" name="Правая фигурная скобка 11"/>
          <p:cNvSpPr/>
          <p:nvPr/>
        </p:nvSpPr>
        <p:spPr>
          <a:xfrm>
            <a:off x="1500166" y="2428868"/>
            <a:ext cx="432048" cy="2500330"/>
          </a:xfrm>
          <a:prstGeom prst="rightBrace">
            <a:avLst>
              <a:gd name="adj1" fmla="val 23811"/>
              <a:gd name="adj2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500430" y="2357430"/>
            <a:ext cx="11817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М.р.</a:t>
            </a:r>
            <a:endParaRPr lang="ru-RU" sz="4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357950" y="2357430"/>
            <a:ext cx="11592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Ж.р.</a:t>
            </a:r>
            <a:endParaRPr lang="ru-RU" sz="4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857356" y="2643182"/>
            <a:ext cx="92869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 </a:t>
            </a:r>
            <a:r>
              <a:rPr lang="ru-RU" sz="4800" b="1" i="1" dirty="0" smtClean="0">
                <a:solidFill>
                  <a:srgbClr val="7030A0"/>
                </a:solidFill>
              </a:rPr>
              <a:t>а</a:t>
            </a:r>
            <a:endParaRPr lang="ru-RU" sz="4800" b="1" i="1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57356" y="3929066"/>
            <a:ext cx="92869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7030A0"/>
                </a:solidFill>
              </a:rPr>
              <a:t>я</a:t>
            </a:r>
            <a:endParaRPr lang="ru-RU" sz="4800" b="1" i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86314" y="3786190"/>
            <a:ext cx="92869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 </a:t>
            </a:r>
            <a:r>
              <a:rPr lang="ru-RU" sz="4800" b="1" i="1" dirty="0" smtClean="0">
                <a:solidFill>
                  <a:srgbClr val="7030A0"/>
                </a:solidFill>
              </a:rPr>
              <a:t>о</a:t>
            </a:r>
            <a:endParaRPr lang="ru-RU" sz="4800" b="1" i="1" dirty="0">
              <a:solidFill>
                <a:srgbClr val="7030A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86314" y="4714884"/>
            <a:ext cx="92869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 </a:t>
            </a:r>
            <a:r>
              <a:rPr lang="ru-RU" sz="4800" b="1" i="1" dirty="0" smtClean="0">
                <a:solidFill>
                  <a:srgbClr val="7030A0"/>
                </a:solidFill>
              </a:rPr>
              <a:t>е</a:t>
            </a:r>
            <a:endParaRPr lang="ru-RU" sz="4800" b="1" i="1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14876" y="2285992"/>
            <a:ext cx="92869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 </a:t>
            </a:r>
            <a:endParaRPr lang="ru-RU" sz="4800" dirty="0"/>
          </a:p>
        </p:txBody>
      </p:sp>
      <p:sp>
        <p:nvSpPr>
          <p:cNvPr id="22" name="TextBox 21"/>
          <p:cNvSpPr txBox="1"/>
          <p:nvPr/>
        </p:nvSpPr>
        <p:spPr>
          <a:xfrm>
            <a:off x="7786710" y="2285992"/>
            <a:ext cx="92869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 </a:t>
            </a:r>
            <a:endParaRPr lang="ru-RU" sz="4800" dirty="0"/>
          </a:p>
        </p:txBody>
      </p:sp>
      <p:sp>
        <p:nvSpPr>
          <p:cNvPr id="23" name="TextBox 22"/>
          <p:cNvSpPr txBox="1"/>
          <p:nvPr/>
        </p:nvSpPr>
        <p:spPr>
          <a:xfrm>
            <a:off x="7358082" y="2285992"/>
            <a:ext cx="4876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err="1" smtClean="0">
                <a:solidFill>
                  <a:srgbClr val="7030A0"/>
                </a:solidFill>
              </a:rPr>
              <a:t>ь</a:t>
            </a:r>
            <a:endParaRPr lang="ru-RU" sz="48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3" grpId="0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флешка кингстон\рамки жля презентаций\белое поле\картинка\1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7544" y="332656"/>
            <a:ext cx="14029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aseline="30000" dirty="0" smtClean="0"/>
              <a:t>М.р.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в е т </a:t>
            </a:r>
            <a:r>
              <a:rPr lang="ru-RU" sz="2400" dirty="0" smtClean="0">
                <a:solidFill>
                  <a:srgbClr val="FF0000"/>
                </a:solidFill>
              </a:rPr>
              <a:t>е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</a:rPr>
              <a:t>р</a:t>
            </a:r>
            <a:r>
              <a:rPr lang="ru-RU" sz="2400" dirty="0" smtClean="0">
                <a:solidFill>
                  <a:srgbClr val="7030A0"/>
                </a:solidFill>
              </a:rPr>
              <a:t>   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9712" y="332656"/>
            <a:ext cx="15215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aseline="30000" dirty="0" smtClean="0"/>
              <a:t>М.р.</a:t>
            </a:r>
          </a:p>
          <a:p>
            <a:r>
              <a:rPr lang="ru-RU" sz="2400" dirty="0" err="1" smtClean="0">
                <a:solidFill>
                  <a:srgbClr val="7030A0"/>
                </a:solidFill>
              </a:rPr>
              <a:t>х</a:t>
            </a:r>
            <a:r>
              <a:rPr lang="ru-RU" sz="2400" dirty="0" smtClean="0">
                <a:solidFill>
                  <a:srgbClr val="7030A0"/>
                </a:solidFill>
              </a:rPr>
              <a:t> о л </a:t>
            </a:r>
            <a:r>
              <a:rPr lang="ru-RU" sz="2400" dirty="0" smtClean="0">
                <a:solidFill>
                  <a:srgbClr val="FF0000"/>
                </a:solidFill>
              </a:rPr>
              <a:t>о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</a:rPr>
              <a:t>д</a:t>
            </a:r>
            <a:r>
              <a:rPr lang="ru-RU" sz="2400" dirty="0" smtClean="0">
                <a:solidFill>
                  <a:srgbClr val="7030A0"/>
                </a:solidFill>
              </a:rPr>
              <a:t>    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48064" y="332656"/>
            <a:ext cx="20104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aseline="30000" dirty="0" smtClean="0"/>
              <a:t>Ж.р.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м </a:t>
            </a:r>
            <a:r>
              <a:rPr lang="ru-RU" sz="2400" dirty="0" smtClean="0">
                <a:solidFill>
                  <a:srgbClr val="FF0000"/>
                </a:solidFill>
              </a:rPr>
              <a:t>о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</a:rPr>
              <a:t>р</a:t>
            </a:r>
            <a:r>
              <a:rPr lang="ru-RU" sz="2400" dirty="0" smtClean="0">
                <a:solidFill>
                  <a:srgbClr val="7030A0"/>
                </a:solidFill>
              </a:rPr>
              <a:t> к о в </a:t>
            </a:r>
            <a:r>
              <a:rPr lang="ru-RU" sz="2400" dirty="0" err="1" smtClean="0">
                <a:solidFill>
                  <a:srgbClr val="7030A0"/>
                </a:solidFill>
              </a:rPr>
              <a:t>ь</a:t>
            </a:r>
            <a:r>
              <a:rPr lang="ru-RU" sz="2400" dirty="0" smtClean="0">
                <a:solidFill>
                  <a:srgbClr val="7030A0"/>
                </a:solidFill>
              </a:rPr>
              <a:t>   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19672" y="692696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95536" y="1052736"/>
            <a:ext cx="16578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aseline="30000" dirty="0" smtClean="0"/>
              <a:t>Ж.р.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с </a:t>
            </a:r>
            <a:r>
              <a:rPr lang="ru-RU" sz="2400" dirty="0" smtClean="0">
                <a:solidFill>
                  <a:srgbClr val="FF0000"/>
                </a:solidFill>
              </a:rPr>
              <a:t>и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</a:rPr>
              <a:t>р</a:t>
            </a:r>
            <a:r>
              <a:rPr lang="ru-RU" sz="2400" dirty="0" smtClean="0">
                <a:solidFill>
                  <a:srgbClr val="7030A0"/>
                </a:solidFill>
              </a:rPr>
              <a:t> е </a:t>
            </a:r>
            <a:r>
              <a:rPr lang="ru-RU" sz="2400" dirty="0" err="1" smtClean="0">
                <a:solidFill>
                  <a:srgbClr val="7030A0"/>
                </a:solidFill>
              </a:rPr>
              <a:t>н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</a:rPr>
              <a:t>ь</a:t>
            </a:r>
            <a:r>
              <a:rPr lang="ru-RU" sz="2400" dirty="0" smtClean="0">
                <a:solidFill>
                  <a:srgbClr val="7030A0"/>
                </a:solidFill>
              </a:rPr>
              <a:t>   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1720" y="1052736"/>
            <a:ext cx="18902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aseline="30000" dirty="0" smtClean="0"/>
              <a:t>Ж.р.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т </a:t>
            </a:r>
            <a:r>
              <a:rPr lang="ru-RU" sz="2400" dirty="0" smtClean="0">
                <a:solidFill>
                  <a:srgbClr val="FF0000"/>
                </a:solidFill>
              </a:rPr>
              <a:t>е</a:t>
            </a:r>
            <a:r>
              <a:rPr lang="ru-RU" sz="2400" dirty="0" smtClean="0">
                <a:solidFill>
                  <a:srgbClr val="7030A0"/>
                </a:solidFill>
              </a:rPr>
              <a:t> т </a:t>
            </a:r>
            <a:r>
              <a:rPr lang="ru-RU" sz="2400" dirty="0" err="1" smtClean="0">
                <a:solidFill>
                  <a:srgbClr val="7030A0"/>
                </a:solidFill>
              </a:rPr>
              <a:t>р</a:t>
            </a:r>
            <a:r>
              <a:rPr lang="ru-RU" sz="2400" dirty="0" smtClean="0">
                <a:solidFill>
                  <a:srgbClr val="7030A0"/>
                </a:solidFill>
              </a:rPr>
              <a:t> а </a:t>
            </a:r>
            <a:r>
              <a:rPr lang="ru-RU" sz="2400" dirty="0" err="1" smtClean="0">
                <a:solidFill>
                  <a:srgbClr val="7030A0"/>
                </a:solidFill>
              </a:rPr>
              <a:t>д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</a:rPr>
              <a:t>ь</a:t>
            </a:r>
            <a:r>
              <a:rPr lang="ru-RU" sz="2400" dirty="0" smtClean="0">
                <a:solidFill>
                  <a:srgbClr val="7030A0"/>
                </a:solidFill>
              </a:rPr>
              <a:t>    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316416" y="692696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92280" y="332656"/>
            <a:ext cx="1739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aseline="30000" dirty="0" smtClean="0"/>
              <a:t>Ж.р.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М </a:t>
            </a:r>
            <a:r>
              <a:rPr lang="ru-RU" sz="2400" dirty="0" smtClean="0">
                <a:solidFill>
                  <a:srgbClr val="FF0000"/>
                </a:solidFill>
              </a:rPr>
              <a:t>о</a:t>
            </a:r>
            <a:r>
              <a:rPr lang="ru-RU" sz="2400" dirty="0" smtClean="0">
                <a:solidFill>
                  <a:srgbClr val="7030A0"/>
                </a:solidFill>
              </a:rPr>
              <a:t> с к в а  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763688" y="1412776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563888" y="1412776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004048" y="1412776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51920" y="1052736"/>
            <a:ext cx="15231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aseline="30000" dirty="0" smtClean="0"/>
              <a:t>Ср.р.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б </a:t>
            </a:r>
            <a:r>
              <a:rPr lang="ru-RU" sz="2400" dirty="0" smtClean="0">
                <a:solidFill>
                  <a:srgbClr val="FF0000"/>
                </a:solidFill>
              </a:rPr>
              <a:t>о</a:t>
            </a:r>
            <a:r>
              <a:rPr lang="ru-RU" sz="2400" dirty="0" smtClean="0">
                <a:solidFill>
                  <a:srgbClr val="7030A0"/>
                </a:solidFill>
              </a:rPr>
              <a:t> л о т о 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660232" y="1412776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64088" y="1052736"/>
            <a:ext cx="16353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aseline="30000" dirty="0" smtClean="0"/>
              <a:t>Ср.р.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с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ч </a:t>
            </a:r>
            <a:r>
              <a:rPr lang="ru-RU" sz="2400" dirty="0" smtClean="0">
                <a:solidFill>
                  <a:srgbClr val="7030A0"/>
                </a:solidFill>
              </a:rPr>
              <a:t>а с т </a:t>
            </a:r>
            <a:r>
              <a:rPr lang="ru-RU" sz="2400" dirty="0" err="1" smtClean="0">
                <a:solidFill>
                  <a:srgbClr val="7030A0"/>
                </a:solidFill>
              </a:rPr>
              <a:t>ь</a:t>
            </a:r>
            <a:r>
              <a:rPr lang="ru-RU" sz="2400" dirty="0" smtClean="0">
                <a:solidFill>
                  <a:srgbClr val="7030A0"/>
                </a:solidFill>
              </a:rPr>
              <a:t> е 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460432" y="1412776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547664" y="2132856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7544" y="1772816"/>
            <a:ext cx="14686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aseline="30000" dirty="0" smtClean="0"/>
              <a:t>Ж.р.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а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</a:rPr>
              <a:t>п</a:t>
            </a:r>
            <a:r>
              <a:rPr lang="ru-RU" sz="2400" dirty="0" smtClean="0">
                <a:solidFill>
                  <a:srgbClr val="7030A0"/>
                </a:solidFill>
              </a:rPr>
              <a:t> т е к а 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059832" y="2132856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07704" y="1772816"/>
            <a:ext cx="15376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aseline="30000" dirty="0" smtClean="0"/>
              <a:t>Ж.р.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я б л </a:t>
            </a:r>
            <a:r>
              <a:rPr lang="ru-RU" sz="2400" dirty="0" smtClean="0">
                <a:solidFill>
                  <a:srgbClr val="FF0000"/>
                </a:solidFill>
              </a:rPr>
              <a:t>о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</a:rPr>
              <a:t>н</a:t>
            </a:r>
            <a:r>
              <a:rPr lang="ru-RU" sz="2400" dirty="0" smtClean="0">
                <a:solidFill>
                  <a:srgbClr val="7030A0"/>
                </a:solidFill>
              </a:rPr>
              <a:t> я 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139952" y="2132856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19872" y="1772816"/>
            <a:ext cx="10951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aseline="30000" dirty="0" smtClean="0"/>
              <a:t>М.р.</a:t>
            </a:r>
          </a:p>
          <a:p>
            <a:r>
              <a:rPr lang="ru-RU" sz="2400" dirty="0" err="1" smtClean="0">
                <a:solidFill>
                  <a:srgbClr val="7030A0"/>
                </a:solidFill>
              </a:rPr>
              <a:t>д</a:t>
            </a:r>
            <a:r>
              <a:rPr lang="ru-RU" sz="2400" dirty="0" smtClean="0">
                <a:solidFill>
                  <a:srgbClr val="7030A0"/>
                </a:solidFill>
              </a:rPr>
              <a:t> я </a:t>
            </a:r>
            <a:r>
              <a:rPr lang="ru-RU" sz="2400" dirty="0" err="1" smtClean="0">
                <a:solidFill>
                  <a:srgbClr val="7030A0"/>
                </a:solidFill>
              </a:rPr>
              <a:t>д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</a:rPr>
              <a:t>я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012160" y="2132856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0" y="1772816"/>
            <a:ext cx="18181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aseline="30000" dirty="0" smtClean="0"/>
              <a:t>М.р.</a:t>
            </a:r>
          </a:p>
          <a:p>
            <a:r>
              <a:rPr lang="ru-RU" sz="2400" dirty="0" err="1" smtClean="0">
                <a:solidFill>
                  <a:srgbClr val="7030A0"/>
                </a:solidFill>
              </a:rPr>
              <a:t>д</a:t>
            </a:r>
            <a:r>
              <a:rPr lang="ru-RU" sz="2400" dirty="0" smtClean="0">
                <a:solidFill>
                  <a:srgbClr val="7030A0"/>
                </a:solidFill>
              </a:rPr>
              <a:t> е </a:t>
            </a:r>
            <a:r>
              <a:rPr lang="ru-RU" sz="2400" dirty="0" err="1" smtClean="0">
                <a:solidFill>
                  <a:srgbClr val="7030A0"/>
                </a:solidFill>
              </a:rPr>
              <a:t>д</a:t>
            </a:r>
            <a:r>
              <a:rPr lang="ru-RU" sz="2400" dirty="0" smtClean="0">
                <a:solidFill>
                  <a:srgbClr val="7030A0"/>
                </a:solidFill>
              </a:rPr>
              <a:t> у </a:t>
            </a:r>
            <a:r>
              <a:rPr lang="ru-RU" sz="2400" dirty="0" err="1" smtClean="0">
                <a:solidFill>
                  <a:srgbClr val="7030A0"/>
                </a:solidFill>
              </a:rPr>
              <a:t>ш</a:t>
            </a:r>
            <a:r>
              <a:rPr lang="ru-RU" sz="2400" dirty="0" smtClean="0">
                <a:solidFill>
                  <a:srgbClr val="7030A0"/>
                </a:solidFill>
              </a:rPr>
              <a:t> к а 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83568" y="2492896"/>
            <a:ext cx="18053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1 склонение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563888" y="2492896"/>
            <a:ext cx="18053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2 склонение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516216" y="2492896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3 склонение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20272" y="1052736"/>
            <a:ext cx="17668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aseline="30000" dirty="0" smtClean="0"/>
              <a:t>Ж.р.</a:t>
            </a:r>
          </a:p>
          <a:p>
            <a:r>
              <a:rPr lang="ru-RU" sz="2400" dirty="0" err="1" smtClean="0">
                <a:solidFill>
                  <a:srgbClr val="7030A0"/>
                </a:solidFill>
              </a:rPr>
              <a:t>д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е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</a:rPr>
              <a:t>р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</a:rPr>
              <a:t>е</a:t>
            </a:r>
            <a:r>
              <a:rPr lang="ru-RU" sz="2400" dirty="0" smtClean="0">
                <a:solidFill>
                  <a:srgbClr val="7030A0"/>
                </a:solidFill>
              </a:rPr>
              <a:t> в </a:t>
            </a:r>
            <a:r>
              <a:rPr lang="ru-RU" sz="2400" dirty="0" err="1" smtClean="0">
                <a:solidFill>
                  <a:srgbClr val="7030A0"/>
                </a:solidFill>
              </a:rPr>
              <a:t>н</a:t>
            </a:r>
            <a:r>
              <a:rPr lang="ru-RU" sz="2400" dirty="0" smtClean="0">
                <a:solidFill>
                  <a:srgbClr val="7030A0"/>
                </a:solidFill>
              </a:rPr>
              <a:t> я 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131840" y="692696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4716016" y="692696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563888" y="332656"/>
            <a:ext cx="1584176" cy="72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aseline="30000" dirty="0" smtClean="0"/>
              <a:t>Ср.р.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о б л </a:t>
            </a:r>
            <a:r>
              <a:rPr lang="ru-RU" sz="2400" dirty="0" smtClean="0">
                <a:solidFill>
                  <a:srgbClr val="FF0000"/>
                </a:solidFill>
              </a:rPr>
              <a:t>а</a:t>
            </a:r>
            <a:r>
              <a:rPr lang="ru-RU" sz="2400" dirty="0" smtClean="0">
                <a:solidFill>
                  <a:srgbClr val="7030A0"/>
                </a:solidFill>
              </a:rPr>
              <a:t> к о 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804248" y="692696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L 0.34861 0.3685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18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7.40741E-7 L 0.34253 0.3675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" y="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 L 0.18455 0.4525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" y="22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7.40741E-7 L 0.18507 0.4516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" y="2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07407E-6 L 0.0158 0.5356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26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7.40741E-7 L 0.01181 0.5354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2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0.15781 0.3685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18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7.40741E-7 L 0.15365 0.3675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 L -0.69358 0.3685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" y="184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7.40741E-7 L -0.69704 0.36759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9" y="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48148E-6 L 0.67726 0.3465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" y="173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85185E-6 L 0.67326 0.3467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7" y="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59259E-6 L 0.50313 0.43148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" y="216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85185E-6 L 0.5 0.4305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" y="2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.00093 L -0.01232 0.51644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258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85185E-6 L -0.01181 0.5145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2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59259E-6 L -0.17604 0.59931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" y="30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85185E-6 L -0.17708 0.59861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" y="2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59259E-6 L -0.67917 0.3474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" y="174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85185E-6 L -0.68108 0.34676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" y="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81481E-6 L 0.03785 0.32638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" y="163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4444E-6 L 0.04323 0.32547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81481E-6 L -0.11563 0.41041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" y="205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44444E-6 L -0.11406 0.4095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" y="2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81481E-6 L -0.28038 0.49421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" y="247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0.27951 0.49352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" y="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1481E-6 L -0.40643 0.58888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" y="294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44444E-6 L -0.40555 0.58797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" y="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1" grpId="0"/>
      <p:bldP spid="12" grpId="0" animBg="1"/>
      <p:bldP spid="14" grpId="0"/>
      <p:bldP spid="15" grpId="0"/>
      <p:bldP spid="23" grpId="0" animBg="1"/>
      <p:bldP spid="13" grpId="0"/>
      <p:bldP spid="24" grpId="0" animBg="1"/>
      <p:bldP spid="25" grpId="0" animBg="1"/>
      <p:bldP spid="26" grpId="0" animBg="1"/>
      <p:bldP spid="16" grpId="0"/>
      <p:bldP spid="27" grpId="0" animBg="1"/>
      <p:bldP spid="17" grpId="0"/>
      <p:bldP spid="28" grpId="0" animBg="1"/>
      <p:bldP spid="29" grpId="0" animBg="1"/>
      <p:bldP spid="19" grpId="0"/>
      <p:bldP spid="30" grpId="0" animBg="1"/>
      <p:bldP spid="20" grpId="0"/>
      <p:bldP spid="31" grpId="0" animBg="1"/>
      <p:bldP spid="21" grpId="0"/>
      <p:bldP spid="32" grpId="0" animBg="1"/>
      <p:bldP spid="22" grpId="0"/>
      <p:bldP spid="18" grpId="0"/>
      <p:bldP spid="42" grpId="0" animBg="1"/>
      <p:bldP spid="43" grpId="0" animBg="1"/>
      <p:bldP spid="9" grpId="0"/>
      <p:bldP spid="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 3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77" name="AutoShape 37"/>
          <p:cNvSpPr>
            <a:spLocks noChangeArrowheads="1"/>
          </p:cNvSpPr>
          <p:nvPr/>
        </p:nvSpPr>
        <p:spPr bwMode="auto">
          <a:xfrm rot="1261379">
            <a:off x="5364163" y="3357563"/>
            <a:ext cx="1058862" cy="1254125"/>
          </a:xfrm>
          <a:custGeom>
            <a:avLst/>
            <a:gdLst>
              <a:gd name="T0" fmla="*/ 848364 w 21600"/>
              <a:gd name="T1" fmla="*/ 0 h 21600"/>
              <a:gd name="T2" fmla="*/ 637866 w 21600"/>
              <a:gd name="T3" fmla="*/ 0 h 21600"/>
              <a:gd name="T4" fmla="*/ 0 w 21600"/>
              <a:gd name="T5" fmla="*/ 755494 h 21600"/>
              <a:gd name="T6" fmla="*/ 0 w 21600"/>
              <a:gd name="T7" fmla="*/ 1004810 h 21600"/>
              <a:gd name="T8" fmla="*/ 0 w 21600"/>
              <a:gd name="T9" fmla="*/ 1254125 h 21600"/>
              <a:gd name="T10" fmla="*/ 439036 w 21600"/>
              <a:gd name="T11" fmla="*/ 1039995 h 21600"/>
              <a:gd name="T12" fmla="*/ 878071 w 21600"/>
              <a:gd name="T13" fmla="*/ 519997 h 21600"/>
              <a:gd name="T14" fmla="*/ 1058862 w 21600"/>
              <a:gd name="T15" fmla="*/ 0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0 w 21600"/>
              <a:gd name="T25" fmla="*/ 16700 h 21600"/>
              <a:gd name="T26" fmla="*/ 17912 w 21600"/>
              <a:gd name="T27" fmla="*/ 1791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7306" y="0"/>
                </a:moveTo>
                <a:lnTo>
                  <a:pt x="13012" y="0"/>
                </a:lnTo>
                <a:lnTo>
                  <a:pt x="16700" y="0"/>
                </a:lnTo>
                <a:lnTo>
                  <a:pt x="16700" y="16700"/>
                </a:lnTo>
                <a:lnTo>
                  <a:pt x="0" y="16700"/>
                </a:lnTo>
                <a:lnTo>
                  <a:pt x="0" y="13012"/>
                </a:lnTo>
                <a:lnTo>
                  <a:pt x="0" y="17306"/>
                </a:lnTo>
                <a:lnTo>
                  <a:pt x="0" y="21600"/>
                </a:lnTo>
                <a:lnTo>
                  <a:pt x="0" y="17912"/>
                </a:lnTo>
                <a:lnTo>
                  <a:pt x="17912" y="17912"/>
                </a:lnTo>
                <a:lnTo>
                  <a:pt x="17912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6" name="AutoShape 36"/>
          <p:cNvSpPr>
            <a:spLocks noChangeArrowheads="1"/>
          </p:cNvSpPr>
          <p:nvPr/>
        </p:nvSpPr>
        <p:spPr bwMode="auto">
          <a:xfrm rot="2333782" flipH="1" flipV="1">
            <a:off x="2051050" y="3141663"/>
            <a:ext cx="1173163" cy="1338262"/>
          </a:xfrm>
          <a:custGeom>
            <a:avLst/>
            <a:gdLst>
              <a:gd name="T0" fmla="*/ 939943 w 21600"/>
              <a:gd name="T1" fmla="*/ 0 h 21600"/>
              <a:gd name="T2" fmla="*/ 706722 w 21600"/>
              <a:gd name="T3" fmla="*/ 0 h 21600"/>
              <a:gd name="T4" fmla="*/ 0 w 21600"/>
              <a:gd name="T5" fmla="*/ 806179 h 21600"/>
              <a:gd name="T6" fmla="*/ 0 w 21600"/>
              <a:gd name="T7" fmla="*/ 1072221 h 21600"/>
              <a:gd name="T8" fmla="*/ 0 w 21600"/>
              <a:gd name="T9" fmla="*/ 1338262 h 21600"/>
              <a:gd name="T10" fmla="*/ 486428 w 21600"/>
              <a:gd name="T11" fmla="*/ 1109766 h 21600"/>
              <a:gd name="T12" fmla="*/ 972856 w 21600"/>
              <a:gd name="T13" fmla="*/ 554883 h 21600"/>
              <a:gd name="T14" fmla="*/ 1173163 w 21600"/>
              <a:gd name="T15" fmla="*/ 0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0 w 21600"/>
              <a:gd name="T25" fmla="*/ 16700 h 21600"/>
              <a:gd name="T26" fmla="*/ 17912 w 21600"/>
              <a:gd name="T27" fmla="*/ 1791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7306" y="0"/>
                </a:moveTo>
                <a:lnTo>
                  <a:pt x="13012" y="0"/>
                </a:lnTo>
                <a:lnTo>
                  <a:pt x="16700" y="0"/>
                </a:lnTo>
                <a:lnTo>
                  <a:pt x="16700" y="16700"/>
                </a:lnTo>
                <a:lnTo>
                  <a:pt x="0" y="16700"/>
                </a:lnTo>
                <a:lnTo>
                  <a:pt x="0" y="13012"/>
                </a:lnTo>
                <a:lnTo>
                  <a:pt x="0" y="17306"/>
                </a:lnTo>
                <a:lnTo>
                  <a:pt x="0" y="21600"/>
                </a:lnTo>
                <a:lnTo>
                  <a:pt x="0" y="17912"/>
                </a:lnTo>
                <a:lnTo>
                  <a:pt x="17912" y="17912"/>
                </a:lnTo>
                <a:lnTo>
                  <a:pt x="17912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2" name="Oval 2"/>
          <p:cNvSpPr>
            <a:spLocks noChangeArrowheads="1"/>
          </p:cNvSpPr>
          <p:nvPr/>
        </p:nvSpPr>
        <p:spPr bwMode="auto">
          <a:xfrm>
            <a:off x="2987675" y="3284538"/>
            <a:ext cx="2736850" cy="2160587"/>
          </a:xfrm>
          <a:prstGeom prst="ellipse">
            <a:avLst/>
          </a:prstGeom>
          <a:gradFill rotWithShape="1">
            <a:gsLst>
              <a:gs pos="0">
                <a:srgbClr val="99CC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3492500" y="2060575"/>
            <a:ext cx="1727200" cy="1368425"/>
          </a:xfrm>
          <a:prstGeom prst="ellipse">
            <a:avLst/>
          </a:prstGeom>
          <a:gradFill rotWithShape="1">
            <a:gsLst>
              <a:gs pos="0">
                <a:srgbClr val="99CC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248" name="Picture 8" descr="sn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179388" y="5516563"/>
            <a:ext cx="104140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9" descr="sne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179388" y="3933825"/>
            <a:ext cx="79375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10" descr="sn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179388" y="1700213"/>
            <a:ext cx="1065212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Picture 11" descr="sne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179388" y="188913"/>
            <a:ext cx="75565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2" name="Picture 12" descr="sn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1979613" y="188913"/>
            <a:ext cx="1103312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3" name="Picture 13" descr="sne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4140200" y="188913"/>
            <a:ext cx="8143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4" name="Picture 14" descr="sn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5940425" y="188913"/>
            <a:ext cx="1103313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5" name="Picture 15" descr="sne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8243888" y="188913"/>
            <a:ext cx="728662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7" name="Picture 17" descr="sn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7885113" y="1773238"/>
            <a:ext cx="1065212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8" name="Picture 18" descr="sne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8172450" y="3933825"/>
            <a:ext cx="79375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9" name="Picture 19" descr="sn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7885113" y="5445125"/>
            <a:ext cx="1068387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0" name="Picture 20" descr="sne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6227763" y="5734050"/>
            <a:ext cx="790575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1" name="Picture 21" descr="sn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4211638" y="5445125"/>
            <a:ext cx="1068387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2" name="Picture 22" descr="sne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2195513" y="5734050"/>
            <a:ext cx="8540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3" name="Picture 33" descr="varezki2_resize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3933"/>
          <a:stretch>
            <a:fillRect/>
          </a:stretch>
        </p:blipFill>
        <p:spPr bwMode="auto">
          <a:xfrm rot="-8340417">
            <a:off x="1349375" y="3451225"/>
            <a:ext cx="993775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4" name="Picture 34" descr="varezki2_resize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8599"/>
          <a:stretch>
            <a:fillRect/>
          </a:stretch>
        </p:blipFill>
        <p:spPr bwMode="auto">
          <a:xfrm rot="1798119">
            <a:off x="6149975" y="2566988"/>
            <a:ext cx="104457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8" name="Oval 38"/>
          <p:cNvSpPr>
            <a:spLocks noChangeArrowheads="1"/>
          </p:cNvSpPr>
          <p:nvPr/>
        </p:nvSpPr>
        <p:spPr bwMode="auto">
          <a:xfrm rot="830955">
            <a:off x="2913063" y="5183188"/>
            <a:ext cx="1150937" cy="503237"/>
          </a:xfrm>
          <a:prstGeom prst="ellipse">
            <a:avLst/>
          </a:prstGeom>
          <a:gradFill rotWithShape="1">
            <a:gsLst>
              <a:gs pos="0">
                <a:srgbClr val="99CC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9" name="Oval 39"/>
          <p:cNvSpPr>
            <a:spLocks noChangeArrowheads="1"/>
          </p:cNvSpPr>
          <p:nvPr/>
        </p:nvSpPr>
        <p:spPr bwMode="auto">
          <a:xfrm rot="-665123">
            <a:off x="4795838" y="5176838"/>
            <a:ext cx="1146175" cy="504825"/>
          </a:xfrm>
          <a:prstGeom prst="ellipse">
            <a:avLst/>
          </a:prstGeom>
          <a:gradFill rotWithShape="1">
            <a:gsLst>
              <a:gs pos="0">
                <a:srgbClr val="99CC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0" name="Oval 40"/>
          <p:cNvSpPr>
            <a:spLocks noChangeArrowheads="1"/>
          </p:cNvSpPr>
          <p:nvPr/>
        </p:nvSpPr>
        <p:spPr bwMode="auto">
          <a:xfrm>
            <a:off x="3995738" y="2420938"/>
            <a:ext cx="287337" cy="287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1" name="Oval 41"/>
          <p:cNvSpPr>
            <a:spLocks noChangeArrowheads="1"/>
          </p:cNvSpPr>
          <p:nvPr/>
        </p:nvSpPr>
        <p:spPr bwMode="auto">
          <a:xfrm>
            <a:off x="4572000" y="2349500"/>
            <a:ext cx="287338" cy="2873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3" name="AutoShape 43"/>
          <p:cNvSpPr>
            <a:spLocks noChangeArrowheads="1"/>
          </p:cNvSpPr>
          <p:nvPr/>
        </p:nvSpPr>
        <p:spPr bwMode="auto">
          <a:xfrm rot="-5759440">
            <a:off x="4432301" y="2776537"/>
            <a:ext cx="209550" cy="504825"/>
          </a:xfrm>
          <a:prstGeom prst="moon">
            <a:avLst>
              <a:gd name="adj" fmla="val 3881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267" name="Picture 27" descr="1198423906_0lik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 t="27179" r="54167" b="36531"/>
          <a:stretch>
            <a:fillRect/>
          </a:stretch>
        </p:blipFill>
        <p:spPr bwMode="auto">
          <a:xfrm rot="-745644">
            <a:off x="2840038" y="812800"/>
            <a:ext cx="2519362" cy="174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5" name="Picture 45" descr="sne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1187450" y="765175"/>
            <a:ext cx="728663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6" name="Picture 46" descr="sne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6300788" y="1196975"/>
            <a:ext cx="728662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7" name="Picture 47" descr="sne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1835150" y="1989138"/>
            <a:ext cx="728663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8" name="Picture 48" descr="sne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4356100" y="260350"/>
            <a:ext cx="728663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9" name="Picture 49" descr="sne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468313" y="3860800"/>
            <a:ext cx="728662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0" name="Picture 50" descr="sne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7812088" y="1989138"/>
            <a:ext cx="728662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1" name="Picture 51" descr="sne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6948488" y="3789363"/>
            <a:ext cx="728662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2" name="AutoShape 42"/>
          <p:cNvSpPr>
            <a:spLocks noChangeArrowheads="1"/>
          </p:cNvSpPr>
          <p:nvPr/>
        </p:nvSpPr>
        <p:spPr bwMode="auto">
          <a:xfrm rot="4163096">
            <a:off x="4739481" y="2097882"/>
            <a:ext cx="288925" cy="1081088"/>
          </a:xfrm>
          <a:prstGeom prst="triangle">
            <a:avLst>
              <a:gd name="adj" fmla="val 100000"/>
            </a:avLst>
          </a:prstGeom>
          <a:gradFill rotWithShape="1">
            <a:gsLst>
              <a:gs pos="0">
                <a:srgbClr val="FF6600"/>
              </a:gs>
              <a:gs pos="100000">
                <a:srgbClr val="FF99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292" name="Picture 52">
            <a:hlinkClick r:id="" action="ppaction://media"/>
          </p:cNvPr>
          <p:cNvPicPr>
            <a:picLocks noRot="1" noChangeAspect="1" noChangeArrowheads="1"/>
          </p:cNvPicPr>
          <p:nvPr>
            <a:wavAudioFile r:embed="rId1" name="спорт.wav"/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596188" y="623728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29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500"/>
                            </p:stCondLst>
                            <p:childTnLst>
                              <p:par>
                                <p:cTn id="5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0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500"/>
                            </p:stCondLst>
                            <p:childTnLst>
                              <p:par>
                                <p:cTn id="6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0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500"/>
                            </p:stCondLst>
                            <p:childTnLst>
                              <p:par>
                                <p:cTn id="7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00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500"/>
                            </p:stCondLst>
                            <p:childTnLst>
                              <p:par>
                                <p:cTn id="8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500"/>
                            </p:stCondLst>
                            <p:childTnLst>
                              <p:par>
                                <p:cTn id="9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1000"/>
                            </p:stCondLst>
                            <p:childTnLst>
                              <p:par>
                                <p:cTn id="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500"/>
                            </p:stCondLst>
                            <p:childTnLst>
                              <p:par>
                                <p:cTn id="9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3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3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4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7000"/>
                            </p:stCondLst>
                            <p:childTnLst>
                              <p:par>
                                <p:cTn id="126" presetID="10" presetClass="entr" presetSubtype="0" repeatCount="4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3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3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5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4000"/>
                            </p:stCondLst>
                            <p:childTnLst>
                              <p:par>
                                <p:cTn id="137" presetID="1" presetClass="path" presetSubtype="0" repeatCount="300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0.01042 C 0.10816 -0.01042 0.19687 0.10231 0.19687 0.2412 C 0.19687 0.38009 0.10816 0.49352 -0.00035 0.49352 C -0.10868 0.49352 -0.19688 0.38009 -0.19688 0.2412 C -0.19688 0.10231 -0.10868 -0.01042 -0.00035 -0.01042 Z " pathEditMode="relative" rAng="0" ptsTypes="fffff">
                                      <p:cBhvr>
                                        <p:cTn id="138" dur="3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3000"/>
                            </p:stCondLst>
                            <p:childTnLst>
                              <p:par>
                                <p:cTn id="14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4000"/>
                            </p:stCondLst>
                            <p:childTnLst>
                              <p:par>
                                <p:cTn id="145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6000"/>
                            </p:stCondLst>
                            <p:childTnLst>
                              <p:par>
                                <p:cTn id="149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8000"/>
                            </p:stCondLst>
                            <p:childTnLst>
                              <p:par>
                                <p:cTn id="15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40000"/>
                            </p:stCondLst>
                            <p:childTnLst>
                              <p:par>
                                <p:cTn id="17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1000" fill="hold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41000"/>
                            </p:stCondLst>
                            <p:childTnLst>
                              <p:par>
                                <p:cTn id="1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41500"/>
                            </p:stCondLst>
                            <p:childTnLst>
                              <p:par>
                                <p:cTn id="1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42000"/>
                            </p:stCondLst>
                            <p:childTnLst>
                              <p:par>
                                <p:cTn id="183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10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10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43000"/>
                            </p:stCondLst>
                            <p:childTnLst>
                              <p:par>
                                <p:cTn id="188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10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10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44000"/>
                            </p:stCondLst>
                            <p:childTnLst>
                              <p:par>
                                <p:cTn id="1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45000"/>
                            </p:stCondLst>
                            <p:childTnLst>
                              <p:par>
                                <p:cTn id="200" presetID="8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01" dur="10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48000"/>
                            </p:stCondLst>
                            <p:childTnLst>
                              <p:par>
                                <p:cTn id="2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1" dur="2000" fill="hold"/>
                                        <p:tgtEl>
                                          <p:spTgt spid="1028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0" fill="hold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0" fill="hold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0" fill="hold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0" fill="hold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0" fill="hold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0" fill="hold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0" fill="hold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0" fill="hold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53000"/>
                            </p:stCondLst>
                            <p:childTnLst>
                              <p:par>
                                <p:cTn id="255" presetID="1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86 -0.09236 C 0.03455 -0.12477 0.10677 -0.08125 0.13125 0.00486 C 0.15556 0.09074 0.12292 0.18703 0.05833 0.21967 C -0.00608 0.25208 -0.0783 0.20856 -0.10278 0.12245 C -0.12708 0.03657 -0.09444 -0.05973 -0.02986 -0.09236 Z " pathEditMode="relative" rAng="-1238949" ptsTypes="fffff">
                                      <p:cBhvr>
                                        <p:cTn id="256" dur="20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" y="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57000"/>
                            </p:stCondLst>
                            <p:childTnLst>
                              <p:par>
                                <p:cTn id="258" presetID="1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40741E-7 C 0.05347 -0.05833 0.13229 -0.04769 0.17569 0.02338 C 0.21927 0.09468 0.21146 0.19977 0.15798 0.25787 C 0.10503 0.31597 0.02604 0.30532 -0.01771 0.23426 C -0.06129 0.16319 -0.05313 0.0581 2.5E-6 7.40741E-7 Z " pathEditMode="relative" rAng="-2351964" ptsTypes="fffff">
                                      <p:cBhvr>
                                        <p:cTn id="259" dur="2000" fill="hold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1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61000"/>
                            </p:stCondLst>
                            <p:childTnLst>
                              <p:par>
                                <p:cTn id="26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81481E-6 L 1.38889E-6 0.64051 " pathEditMode="relative" rAng="0" ptsTypes="AA">
                                      <p:cBhvr>
                                        <p:cTn id="262" dur="10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62000"/>
                            </p:stCondLst>
                            <p:childTnLst>
                              <p:par>
                                <p:cTn id="26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6 L 0.05469 0.60047 " pathEditMode="relative" rAng="0" ptsTypes="AA">
                                      <p:cBhvr>
                                        <p:cTn id="265" dur="10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63000"/>
                            </p:stCondLst>
                            <p:childTnLst>
                              <p:par>
                                <p:cTn id="26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59259E-6 L -0.03976 0.77917 " pathEditMode="relative" rAng="0" ptsTypes="AA">
                                      <p:cBhvr>
                                        <p:cTn id="268" dur="1000" fill="hold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3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64000"/>
                            </p:stCondLst>
                            <p:childTnLst>
                              <p:par>
                                <p:cTn id="27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-0.00034 0.19097 " pathEditMode="relative" rAng="0" ptsTypes="AA">
                                      <p:cBhvr>
                                        <p:cTn id="271" dur="1000" fill="hold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65000"/>
                            </p:stCondLst>
                            <p:childTnLst>
                              <p:par>
                                <p:cTn id="27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07407E-6 L 0.11788 0.55856 " pathEditMode="relative" rAng="0" ptsTypes="AA">
                                      <p:cBhvr>
                                        <p:cTn id="274" dur="10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2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66000"/>
                            </p:stCondLst>
                            <p:childTnLst>
                              <p:par>
                                <p:cTn id="27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07407E-6 L -0.31528 0.55856 " pathEditMode="relative" rAng="0" ptsTypes="AA">
                                      <p:cBhvr>
                                        <p:cTn id="277" dur="1000" fill="hold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" y="2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67000"/>
                            </p:stCondLst>
                            <p:childTnLst>
                              <p:par>
                                <p:cTn id="27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2.59259E-6 L 0.0783 0.22269 " pathEditMode="relative" rAng="0" ptsTypes="AA">
                                      <p:cBhvr>
                                        <p:cTn id="280" dur="1000" fill="hold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92"/>
                </p:tgtEl>
              </p:cMediaNode>
            </p:audio>
          </p:childTnLst>
        </p:cTn>
      </p:par>
    </p:tnLst>
    <p:bldLst>
      <p:bldP spid="10277" grpId="0" animBg="1"/>
      <p:bldP spid="10276" grpId="0" animBg="1"/>
      <p:bldP spid="10242" grpId="0" animBg="1"/>
      <p:bldP spid="10242" grpId="1" animBg="1"/>
      <p:bldP spid="10242" grpId="2" animBg="1"/>
      <p:bldP spid="10243" grpId="0" animBg="1"/>
      <p:bldP spid="10243" grpId="1" animBg="1"/>
      <p:bldP spid="10243" grpId="2" animBg="1"/>
      <p:bldP spid="10278" grpId="0" animBg="1"/>
      <p:bldP spid="10279" grpId="0" animBg="1"/>
      <p:bldP spid="10280" grpId="0" animBg="1"/>
      <p:bldP spid="10281" grpId="0" animBg="1"/>
      <p:bldP spid="10283" grpId="0" animBg="1"/>
      <p:bldP spid="10283" grpId="1" animBg="1"/>
      <p:bldP spid="1028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CECFF"/>
          </a:solidFill>
          <a:ln w="2540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7985125" algn="l"/>
              </a:tabLst>
            </a:pPr>
            <a:endParaRPr lang="ru-RU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43608" y="188640"/>
            <a:ext cx="705678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</a:t>
            </a:r>
            <a:endParaRPr kumimoji="0" lang="ru-RU" altLang="zh-CN" sz="5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67544" y="1268760"/>
            <a:ext cx="80648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Определи тип склонения по его признакам.</a:t>
            </a:r>
            <a:endParaRPr kumimoji="0" lang="ru-RU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51520" y="2780928"/>
            <a:ext cx="727280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Мужской</a:t>
            </a:r>
            <a:r>
              <a:rPr kumimoji="0" lang="ru-RU" altLang="zh-CN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</a:t>
            </a:r>
            <a:r>
              <a:rPr lang="ru-RU" altLang="zh-CN" sz="2800" dirty="0" smtClean="0">
                <a:latin typeface="Arial" pitchFamily="34" charset="0"/>
                <a:ea typeface="Times New Roman" pitchFamily="18" charset="0"/>
              </a:rPr>
              <a:t>од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нулевое окончание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средний</a:t>
            </a:r>
            <a:r>
              <a:rPr kumimoji="0" lang="ru-RU" altLang="zh-CN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</a:t>
            </a:r>
            <a:r>
              <a:rPr lang="ru-RU" altLang="zh-CN" sz="2800" dirty="0" smtClean="0">
                <a:latin typeface="Arial" pitchFamily="34" charset="0"/>
                <a:ea typeface="Times New Roman" pitchFamily="18" charset="0"/>
              </a:rPr>
              <a:t>од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окончания </a:t>
            </a:r>
            <a:r>
              <a:rPr kumimoji="0" lang="ru-RU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r>
              <a:rPr kumimoji="0" lang="ru-RU" altLang="zh-CN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о,-е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1520" y="4149080"/>
            <a:ext cx="72728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zh-CN" sz="2800" dirty="0" smtClean="0">
                <a:latin typeface="Arial" pitchFamily="34" charset="0"/>
                <a:ea typeface="Times New Roman" pitchFamily="18" charset="0"/>
              </a:rPr>
              <a:t>Женский</a:t>
            </a:r>
            <a:r>
              <a:rPr kumimoji="0" lang="ru-RU" altLang="zh-CN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</a:t>
            </a:r>
            <a:r>
              <a:rPr lang="ru-RU" altLang="zh-CN" sz="2800" dirty="0" smtClean="0">
                <a:latin typeface="Arial" pitchFamily="34" charset="0"/>
                <a:ea typeface="Times New Roman" pitchFamily="18" charset="0"/>
              </a:rPr>
              <a:t>од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нулевое окончание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1520" y="5157192"/>
            <a:ext cx="727280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zh-CN" sz="2800" dirty="0" smtClean="0">
                <a:latin typeface="Arial" pitchFamily="34" charset="0"/>
                <a:ea typeface="Times New Roman" pitchFamily="18" charset="0"/>
              </a:rPr>
              <a:t>Женский</a:t>
            </a:r>
            <a:r>
              <a:rPr kumimoji="0" lang="ru-RU" altLang="zh-CN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</a:t>
            </a:r>
            <a:r>
              <a:rPr lang="ru-RU" altLang="zh-CN" sz="2800" dirty="0" smtClean="0">
                <a:latin typeface="Arial" pitchFamily="34" charset="0"/>
                <a:ea typeface="Times New Roman" pitchFamily="18" charset="0"/>
              </a:rPr>
              <a:t>од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окончания</a:t>
            </a:r>
            <a:r>
              <a:rPr kumimoji="0" lang="ru-RU" altLang="zh-CN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lang="ru-RU" altLang="zh-CN" sz="2800" b="1" dirty="0" smtClean="0">
                <a:latin typeface="Arial" pitchFamily="34" charset="0"/>
                <a:ea typeface="Times New Roman" pitchFamily="18" charset="0"/>
              </a:rPr>
              <a:t>-</a:t>
            </a:r>
            <a:r>
              <a:rPr lang="ru-RU" altLang="zh-CN" sz="2800" b="1" dirty="0" err="1" smtClean="0">
                <a:latin typeface="Arial" pitchFamily="34" charset="0"/>
                <a:ea typeface="Times New Roman" pitchFamily="18" charset="0"/>
              </a:rPr>
              <a:t>а,-я</a:t>
            </a:r>
            <a:r>
              <a:rPr lang="ru-RU" altLang="zh-CN" sz="2800" dirty="0" smtClean="0">
                <a:latin typeface="Arial" pitchFamily="34" charset="0"/>
                <a:ea typeface="Times New Roman" pitchFamily="18" charset="0"/>
              </a:rPr>
              <a:t> </a:t>
            </a:r>
            <a:endParaRPr kumimoji="0" lang="ru-RU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zh-CN" sz="2800" dirty="0" smtClean="0">
                <a:latin typeface="Arial" pitchFamily="34" charset="0"/>
                <a:ea typeface="Times New Roman" pitchFamily="18" charset="0"/>
              </a:rPr>
              <a:t>мужской</a:t>
            </a:r>
            <a:r>
              <a:rPr kumimoji="0" lang="ru-RU" altLang="zh-CN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</a:t>
            </a:r>
            <a:r>
              <a:rPr lang="ru-RU" altLang="zh-CN" sz="2800" dirty="0" smtClean="0">
                <a:latin typeface="Arial" pitchFamily="34" charset="0"/>
                <a:ea typeface="Times New Roman" pitchFamily="18" charset="0"/>
              </a:rPr>
              <a:t>од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окончания </a:t>
            </a:r>
            <a:r>
              <a:rPr kumimoji="0" lang="ru-RU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r>
              <a:rPr lang="ru-RU" altLang="zh-CN" sz="2800" b="1" dirty="0" err="1" smtClean="0">
                <a:latin typeface="Arial" pitchFamily="34" charset="0"/>
                <a:ea typeface="Times New Roman" pitchFamily="18" charset="0"/>
              </a:rPr>
              <a:t>а</a:t>
            </a:r>
            <a:r>
              <a:rPr kumimoji="0" lang="ru-RU" altLang="zh-CN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,-</a:t>
            </a:r>
            <a:r>
              <a:rPr lang="ru-RU" altLang="zh-CN" sz="2800" b="1" dirty="0" err="1" smtClean="0">
                <a:latin typeface="Arial" pitchFamily="34" charset="0"/>
                <a:ea typeface="Times New Roman" pitchFamily="18" charset="0"/>
              </a:rPr>
              <a:t>я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5868144" y="2924944"/>
            <a:ext cx="432048" cy="720080"/>
          </a:xfrm>
          <a:prstGeom prst="rightBrace">
            <a:avLst>
              <a:gd name="adj1" fmla="val 23811"/>
              <a:gd name="adj2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5868144" y="4149080"/>
            <a:ext cx="432048" cy="720080"/>
          </a:xfrm>
          <a:prstGeom prst="rightBrace">
            <a:avLst>
              <a:gd name="adj1" fmla="val 23811"/>
              <a:gd name="adj2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5868144" y="5301208"/>
            <a:ext cx="432048" cy="720080"/>
          </a:xfrm>
          <a:prstGeom prst="rightBrace">
            <a:avLst>
              <a:gd name="adj1" fmla="val 23811"/>
              <a:gd name="adj2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732240" y="2996952"/>
            <a:ext cx="20938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   склонение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32240" y="4221088"/>
            <a:ext cx="20938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   склонение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32240" y="5301208"/>
            <a:ext cx="20938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   склонение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16216" y="3068960"/>
            <a:ext cx="50405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2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516216" y="4221088"/>
            <a:ext cx="50405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3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516216" y="5373216"/>
            <a:ext cx="50405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1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Прямоугольник 5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CFFCC"/>
          </a:solidFill>
          <a:ln w="2540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51520" y="900300"/>
            <a:ext cx="864096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Определи тип склонения существительных. Стрелками укажи правильный ответ.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043608" y="188640"/>
            <a:ext cx="705678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</a:t>
            </a:r>
            <a:endParaRPr kumimoji="0" lang="ru-RU" altLang="zh-CN" sz="5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5868144" y="2204864"/>
            <a:ext cx="22322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 склонение</a:t>
            </a:r>
            <a:endParaRPr kumimoji="0" lang="ru-RU" altLang="zh-CN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868144" y="4005064"/>
            <a:ext cx="23042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zh-CN" sz="2400" dirty="0" smtClean="0"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ru-RU" altLang="zh-CN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склонение</a:t>
            </a:r>
            <a:endParaRPr kumimoji="0" lang="ru-RU" altLang="zh-CN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012160" y="6021288"/>
            <a:ext cx="22322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zh-CN" sz="2400" dirty="0" smtClean="0">
                <a:latin typeface="Arial" pitchFamily="34" charset="0"/>
                <a:ea typeface="Times New Roman" pitchFamily="18" charset="0"/>
              </a:rPr>
              <a:t>3</a:t>
            </a:r>
            <a:r>
              <a:rPr kumimoji="0" lang="ru-RU" altLang="zh-CN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склонение</a:t>
            </a:r>
            <a:endParaRPr kumimoji="0" lang="ru-RU" altLang="zh-CN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899592" y="2132856"/>
            <a:ext cx="16196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zh-CN" sz="2800" dirty="0" smtClean="0">
                <a:latin typeface="Arial" pitchFamily="34" charset="0"/>
                <a:ea typeface="Times New Roman" pitchFamily="18" charset="0"/>
              </a:rPr>
              <a:t>з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емля</a:t>
            </a:r>
            <a:endParaRPr kumimoji="0" lang="ru-RU" altLang="zh-CN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39552" y="2708920"/>
            <a:ext cx="21957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zh-CN" sz="2800" dirty="0" smtClean="0">
                <a:latin typeface="Arial" pitchFamily="34" charset="0"/>
                <a:ea typeface="Times New Roman" pitchFamily="18" charset="0"/>
              </a:rPr>
              <a:t>л</a:t>
            </a:r>
            <a:r>
              <a:rPr kumimoji="0" lang="ru-RU" altLang="zh-CN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ень</a:t>
            </a:r>
            <a:endParaRPr kumimoji="0" lang="ru-RU" altLang="zh-CN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467544" y="3356992"/>
            <a:ext cx="22677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zh-CN" sz="2800" dirty="0" smtClean="0">
                <a:latin typeface="Arial" pitchFamily="34" charset="0"/>
                <a:ea typeface="Times New Roman" pitchFamily="18" charset="0"/>
              </a:rPr>
              <a:t>о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вца</a:t>
            </a:r>
            <a:endParaRPr kumimoji="0" lang="ru-RU" altLang="zh-CN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755576" y="3933056"/>
            <a:ext cx="15476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zh-CN" sz="2800" dirty="0" smtClean="0">
                <a:latin typeface="Arial" pitchFamily="34" charset="0"/>
                <a:ea typeface="Times New Roman" pitchFamily="18" charset="0"/>
              </a:rPr>
              <a:t>д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уб  </a:t>
            </a:r>
            <a:endParaRPr kumimoji="0" lang="ru-RU" altLang="zh-CN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899592" y="4581128"/>
            <a:ext cx="21237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zh-CN" sz="2800" dirty="0" smtClean="0">
                <a:latin typeface="Arial" pitchFamily="34" charset="0"/>
                <a:ea typeface="Times New Roman" pitchFamily="18" charset="0"/>
              </a:rPr>
              <a:t>д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едушка</a:t>
            </a:r>
            <a:endParaRPr kumimoji="0" lang="ru-RU" altLang="zh-CN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1115616" y="5301208"/>
            <a:ext cx="12596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zh-CN" sz="2800" dirty="0" smtClean="0">
                <a:latin typeface="Arial" pitchFamily="34" charset="0"/>
                <a:ea typeface="Times New Roman" pitchFamily="18" charset="0"/>
              </a:rPr>
              <a:t>м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ышь</a:t>
            </a:r>
            <a:endParaRPr kumimoji="0" lang="ru-RU" altLang="zh-CN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755576" y="5949280"/>
            <a:ext cx="21237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zh-CN" sz="2800" dirty="0" smtClean="0">
                <a:latin typeface="Arial" pitchFamily="34" charset="0"/>
                <a:ea typeface="Times New Roman" pitchFamily="18" charset="0"/>
              </a:rPr>
              <a:t>с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олнце</a:t>
            </a:r>
            <a:endParaRPr kumimoji="0" lang="ru-RU" altLang="zh-CN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2267744" y="2420888"/>
            <a:ext cx="3744416" cy="0"/>
          </a:xfrm>
          <a:prstGeom prst="straightConnector1">
            <a:avLst/>
          </a:prstGeom>
          <a:ln w="762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2051720" y="2996952"/>
            <a:ext cx="4104456" cy="3240360"/>
          </a:xfrm>
          <a:prstGeom prst="straightConnector1">
            <a:avLst/>
          </a:prstGeom>
          <a:ln w="762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2051720" y="2492896"/>
            <a:ext cx="3960440" cy="1152128"/>
          </a:xfrm>
          <a:prstGeom prst="straightConnector1">
            <a:avLst/>
          </a:prstGeom>
          <a:ln w="762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1907704" y="4221088"/>
            <a:ext cx="4104456" cy="0"/>
          </a:xfrm>
          <a:prstGeom prst="straightConnector1">
            <a:avLst/>
          </a:prstGeom>
          <a:ln w="762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V="1">
            <a:off x="2699792" y="2564904"/>
            <a:ext cx="3384376" cy="2304256"/>
          </a:xfrm>
          <a:prstGeom prst="straightConnector1">
            <a:avLst/>
          </a:prstGeom>
          <a:ln w="762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2267744" y="5589240"/>
            <a:ext cx="3888432" cy="720080"/>
          </a:xfrm>
          <a:prstGeom prst="straightConnector1">
            <a:avLst/>
          </a:prstGeom>
          <a:ln w="762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V="1">
            <a:off x="2483768" y="4365104"/>
            <a:ext cx="3528392" cy="1872208"/>
          </a:xfrm>
          <a:prstGeom prst="straightConnector1">
            <a:avLst/>
          </a:prstGeom>
          <a:ln w="762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CCC"/>
          </a:solidFill>
          <a:ln w="254000"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43608" y="188640"/>
            <a:ext cx="705678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</a:t>
            </a:r>
            <a:endParaRPr kumimoji="0" lang="ru-RU" altLang="zh-CN" sz="5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39552" y="1124744"/>
            <a:ext cx="835292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Прочитайте предложение. Найдите имена существительные и запишите склонение.</a:t>
            </a:r>
            <a:endParaRPr kumimoji="0" lang="ru-RU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23528" y="2852936"/>
            <a:ext cx="84969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 днем (____), и ночью (____) кот (____) ученый все ходит по цепи (____)  кругом.</a:t>
            </a:r>
            <a:endParaRPr kumimoji="0" lang="ru-RU" altLang="zh-CN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5157192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На сосне (_____) веселый дятел (_____) белке (_____) домик (_____) конопатил.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691680" y="2852936"/>
            <a:ext cx="1063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2 </a:t>
            </a:r>
            <a:r>
              <a:rPr lang="ru-RU" sz="2800" b="1" dirty="0" err="1" smtClean="0">
                <a:solidFill>
                  <a:srgbClr val="C00000"/>
                </a:solidFill>
              </a:rPr>
              <a:t>скл</a:t>
            </a:r>
            <a:r>
              <a:rPr lang="ru-RU" sz="2800" b="1" dirty="0" smtClean="0">
                <a:solidFill>
                  <a:srgbClr val="C00000"/>
                </a:solidFill>
              </a:rPr>
              <a:t>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5976" y="2852936"/>
            <a:ext cx="1063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3 </a:t>
            </a:r>
            <a:r>
              <a:rPr lang="ru-RU" sz="2800" b="1" dirty="0" err="1" smtClean="0">
                <a:solidFill>
                  <a:srgbClr val="C00000"/>
                </a:solidFill>
              </a:rPr>
              <a:t>скл</a:t>
            </a:r>
            <a:r>
              <a:rPr lang="ru-RU" sz="2800" b="1" dirty="0" smtClean="0">
                <a:solidFill>
                  <a:srgbClr val="C00000"/>
                </a:solidFill>
              </a:rPr>
              <a:t>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84168" y="2852936"/>
            <a:ext cx="1063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2 </a:t>
            </a:r>
            <a:r>
              <a:rPr lang="ru-RU" sz="2800" b="1" dirty="0" err="1" smtClean="0">
                <a:solidFill>
                  <a:srgbClr val="C00000"/>
                </a:solidFill>
              </a:rPr>
              <a:t>скл</a:t>
            </a:r>
            <a:r>
              <a:rPr lang="ru-RU" sz="2800" b="1" dirty="0" smtClean="0">
                <a:solidFill>
                  <a:srgbClr val="C00000"/>
                </a:solidFill>
              </a:rPr>
              <a:t>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91880" y="3284984"/>
            <a:ext cx="1063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3 </a:t>
            </a:r>
            <a:r>
              <a:rPr lang="ru-RU" sz="2800" b="1" dirty="0" err="1" smtClean="0">
                <a:solidFill>
                  <a:srgbClr val="C00000"/>
                </a:solidFill>
              </a:rPr>
              <a:t>скл</a:t>
            </a:r>
            <a:r>
              <a:rPr lang="ru-RU" sz="2800" b="1" dirty="0" smtClean="0">
                <a:solidFill>
                  <a:srgbClr val="C00000"/>
                </a:solidFill>
              </a:rPr>
              <a:t>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63689" y="515719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1 </a:t>
            </a:r>
            <a:r>
              <a:rPr lang="ru-RU" sz="2800" b="1" dirty="0" err="1" smtClean="0">
                <a:solidFill>
                  <a:srgbClr val="C00000"/>
                </a:solidFill>
              </a:rPr>
              <a:t>скл</a:t>
            </a:r>
            <a:r>
              <a:rPr lang="ru-RU" sz="2800" b="1" dirty="0" smtClean="0">
                <a:solidFill>
                  <a:srgbClr val="C00000"/>
                </a:solidFill>
              </a:rPr>
              <a:t>.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14942" y="5143512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2 </a:t>
            </a:r>
            <a:r>
              <a:rPr lang="ru-RU" sz="2800" b="1" dirty="0" err="1" smtClean="0">
                <a:solidFill>
                  <a:srgbClr val="C00000"/>
                </a:solidFill>
              </a:rPr>
              <a:t>скл</a:t>
            </a:r>
            <a:r>
              <a:rPr lang="ru-RU" sz="2800" b="1" dirty="0" smtClean="0">
                <a:solidFill>
                  <a:srgbClr val="C00000"/>
                </a:solidFill>
              </a:rPr>
              <a:t>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52320" y="5157192"/>
            <a:ext cx="1063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1 </a:t>
            </a:r>
            <a:r>
              <a:rPr lang="ru-RU" sz="2800" b="1" dirty="0" err="1" smtClean="0">
                <a:solidFill>
                  <a:srgbClr val="C00000"/>
                </a:solidFill>
              </a:rPr>
              <a:t>скл</a:t>
            </a:r>
            <a:r>
              <a:rPr lang="ru-RU" sz="2800" b="1" dirty="0" smtClean="0">
                <a:solidFill>
                  <a:srgbClr val="C00000"/>
                </a:solidFill>
              </a:rPr>
              <a:t>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75656" y="5589240"/>
            <a:ext cx="1063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2 </a:t>
            </a:r>
            <a:r>
              <a:rPr lang="ru-RU" sz="2800" b="1" dirty="0" err="1" smtClean="0">
                <a:solidFill>
                  <a:srgbClr val="C00000"/>
                </a:solidFill>
              </a:rPr>
              <a:t>скл</a:t>
            </a:r>
            <a:r>
              <a:rPr lang="ru-RU" sz="2800" b="1" dirty="0" smtClean="0">
                <a:solidFill>
                  <a:srgbClr val="C00000"/>
                </a:solidFill>
              </a:rPr>
              <a:t>.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флешка кингстон\рамки жля презентаций\белое поле\картинка\1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43608" y="188640"/>
            <a:ext cx="705678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zh-CN" sz="4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Домашнее задание</a:t>
            </a:r>
            <a:endParaRPr kumimoji="0" lang="ru-RU" altLang="zh-CN" sz="5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1500174"/>
            <a:ext cx="4275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1. Выучить правило стр. 30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2143116"/>
            <a:ext cx="707236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ru-RU" sz="2800" dirty="0" smtClean="0"/>
              <a:t>Выполнить один из вариантов задания:</a:t>
            </a:r>
          </a:p>
          <a:p>
            <a:pPr marL="342900" indent="-342900">
              <a:buAutoNum type="arabicPeriod" startAt="2"/>
            </a:pPr>
            <a:endParaRPr lang="ru-RU" sz="2800" dirty="0" smtClean="0"/>
          </a:p>
          <a:p>
            <a:pPr marL="342900" indent="-342900"/>
            <a:r>
              <a:rPr lang="ru-RU" sz="2800" dirty="0" smtClean="0">
                <a:solidFill>
                  <a:srgbClr val="0070C0"/>
                </a:solidFill>
              </a:rPr>
              <a:t>а) стр. 30 упражнение 2</a:t>
            </a:r>
          </a:p>
          <a:p>
            <a:pPr marL="342900" indent="-342900"/>
            <a:endParaRPr lang="ru-RU" sz="2800" dirty="0" smtClean="0">
              <a:solidFill>
                <a:srgbClr val="0070C0"/>
              </a:solidFill>
            </a:endParaRPr>
          </a:p>
          <a:p>
            <a:pPr marL="342900" indent="-342900"/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б) из стихотворения С. Дрожжина «Привет» </a:t>
            </a:r>
          </a:p>
          <a:p>
            <a:pPr marL="342900" indent="-342900"/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выписать все имена существительные</a:t>
            </a:r>
          </a:p>
          <a:p>
            <a:pPr marL="342900" indent="-342900"/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и определить склонение;</a:t>
            </a:r>
          </a:p>
          <a:p>
            <a:pPr marL="342900" indent="-342900"/>
            <a:endParaRPr lang="ru-RU" sz="2800" dirty="0" smtClean="0"/>
          </a:p>
          <a:p>
            <a:pPr marL="342900" indent="-342900"/>
            <a:r>
              <a:rPr lang="ru-RU" sz="2800" dirty="0" smtClean="0">
                <a:solidFill>
                  <a:srgbClr val="FF0000"/>
                </a:solidFill>
              </a:rPr>
              <a:t>в) сочинить сказку о склонениях.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7" name="Picture 6" descr="http://s17.rimg.info/18aa2fb4e9dffae706350c836ff29403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4857760"/>
            <a:ext cx="1634305" cy="153216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504</Words>
  <Application>Microsoft Office PowerPoint</Application>
  <PresentationFormat>Экран (4:3)</PresentationFormat>
  <Paragraphs>140</Paragraphs>
  <Slides>11</Slides>
  <Notes>1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Света</cp:lastModifiedBy>
  <cp:revision>112</cp:revision>
  <dcterms:modified xsi:type="dcterms:W3CDTF">2013-02-06T18:24:00Z</dcterms:modified>
</cp:coreProperties>
</file>