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CCFFCC"/>
    <a:srgbClr val="CCECFF"/>
    <a:srgbClr val="6699FF"/>
    <a:srgbClr val="0099FF"/>
    <a:srgbClr val="66CCFF"/>
    <a:srgbClr val="FF7C80"/>
    <a:srgbClr val="FF33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2843808"/>
          </a:xfrm>
          <a:prstGeom prst="rect">
            <a:avLst/>
          </a:prstGeom>
          <a:solidFill>
            <a:srgbClr val="CCECFF"/>
          </a:solidFill>
          <a:ln w="2540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985125" algn="l"/>
              </a:tabLst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059832"/>
            <a:ext cx="6858000" cy="2952328"/>
          </a:xfrm>
          <a:prstGeom prst="rect">
            <a:avLst/>
          </a:prstGeom>
          <a:solidFill>
            <a:srgbClr val="CCFFCC"/>
          </a:solidFill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28184"/>
            <a:ext cx="6858000" cy="2915816"/>
          </a:xfrm>
          <a:prstGeom prst="rect">
            <a:avLst/>
          </a:prstGeom>
          <a:solidFill>
            <a:srgbClr val="FFCCCC"/>
          </a:solidFill>
          <a:ln w="2540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08720" y="251520"/>
            <a:ext cx="5337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7544" y="622303"/>
            <a:ext cx="5985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 тип склонения по его признакам.</a:t>
            </a:r>
            <a:endParaRPr kumimoji="0" lang="ru-RU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20688" y="1043608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Мужской</a:t>
            </a:r>
            <a:r>
              <a:rPr kumimoji="0" lang="ru-RU" altLang="zh-CN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нулевое окончание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средний</a:t>
            </a:r>
            <a:r>
              <a:rPr kumimoji="0" lang="ru-RU" altLang="zh-CN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 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о,-е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20688" y="1691680"/>
            <a:ext cx="3672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Женский</a:t>
            </a:r>
            <a:r>
              <a:rPr kumimoji="0" lang="ru-RU" altLang="zh-CN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нулевое окончание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20688" y="2123728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Женский</a:t>
            </a:r>
            <a:r>
              <a:rPr kumimoji="0" lang="ru-RU" altLang="zh-CN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</a:t>
            </a:r>
            <a:r>
              <a:rPr kumimoji="0" lang="ru-RU" altLang="zh-CN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altLang="zh-CN" sz="1600" b="1" dirty="0" smtClean="0">
                <a:latin typeface="Arial" pitchFamily="34" charset="0"/>
                <a:ea typeface="Times New Roman" pitchFamily="18" charset="0"/>
              </a:rPr>
              <a:t>-</a:t>
            </a:r>
            <a:r>
              <a:rPr lang="ru-RU" altLang="zh-CN" sz="1600" b="1" dirty="0" err="1" smtClean="0">
                <a:latin typeface="Arial" pitchFamily="34" charset="0"/>
                <a:ea typeface="Times New Roman" pitchFamily="18" charset="0"/>
              </a:rPr>
              <a:t>а,-я</a:t>
            </a: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мужской</a:t>
            </a:r>
            <a:r>
              <a:rPr kumimoji="0" lang="ru-RU" altLang="zh-CN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 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lang="ru-RU" altLang="zh-CN" sz="1600" b="1" dirty="0" err="1" smtClean="0"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,-</a:t>
            </a:r>
            <a:r>
              <a:rPr lang="ru-RU" altLang="zh-CN" sz="1600" b="1" dirty="0" err="1" smtClean="0">
                <a:latin typeface="Arial" pitchFamily="34" charset="0"/>
                <a:ea typeface="Times New Roman" pitchFamily="18" charset="0"/>
              </a:rPr>
              <a:t>я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4005064" y="1115616"/>
            <a:ext cx="144016" cy="432048"/>
          </a:xfrm>
          <a:prstGeom prst="rightBrace">
            <a:avLst>
              <a:gd name="adj1" fmla="val 2381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4005064" y="1619672"/>
            <a:ext cx="144016" cy="432048"/>
          </a:xfrm>
          <a:prstGeom prst="rightBrace">
            <a:avLst>
              <a:gd name="adj1" fmla="val 2381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4005064" y="2195736"/>
            <a:ext cx="144016" cy="432048"/>
          </a:xfrm>
          <a:prstGeom prst="rightBrace">
            <a:avLst>
              <a:gd name="adj1" fmla="val 2381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941168" y="1187624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склонение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9120" y="1187624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09120" y="1691680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09120" y="2195736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941168" y="1691680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склонение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1168" y="2195736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склонение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980728" y="3131840"/>
            <a:ext cx="5337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3491880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 тип склонения существительных. Стрелками укажи правильный ответ.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836712" y="4139952"/>
            <a:ext cx="1619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емля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836712" y="4357686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л</a:t>
            </a:r>
            <a:r>
              <a:rPr kumimoji="0" lang="ru-RU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ень</a:t>
            </a:r>
            <a:endParaRPr kumimoji="0" lang="ru-RU" altLang="zh-CN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836712" y="4572000"/>
            <a:ext cx="936104" cy="33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вца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836712" y="4788024"/>
            <a:ext cx="8640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уб  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836712" y="4996789"/>
            <a:ext cx="14492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едушка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836712" y="5230815"/>
            <a:ext cx="12596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м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ышь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836712" y="5436096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олнце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149080" y="4139952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склонение</a:t>
            </a:r>
            <a:endParaRPr kumimoji="0" lang="ru-RU" altLang="zh-CN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149080" y="4788024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склонение</a:t>
            </a:r>
            <a:endParaRPr kumimoji="0" lang="ru-RU" altLang="zh-CN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4149080" y="5436096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склонение</a:t>
            </a:r>
            <a:endParaRPr kumimoji="0" lang="ru-RU" altLang="zh-CN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908720" y="6300192"/>
            <a:ext cx="5337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260648" y="6732240"/>
            <a:ext cx="6597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Прочитайте предложение. Найдите имена существительные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запишите склонение.</a:t>
            </a:r>
            <a:endParaRPr kumimoji="0" lang="ru-RU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260648" y="7452320"/>
            <a:ext cx="6597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днем (____), и ночью (____) кот (____) ученый все ходит по цепи (____)  кругом.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0648" y="8244408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На сосне (_____) веселый дятел (_____) белке (_____) домик (_____) конопатил.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108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2013-02-01T19:09:06Z</dcterms:modified>
</cp:coreProperties>
</file>