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8" r:id="rId2"/>
    <p:sldId id="343" r:id="rId3"/>
    <p:sldId id="349" r:id="rId4"/>
    <p:sldId id="310" r:id="rId5"/>
    <p:sldId id="313" r:id="rId6"/>
    <p:sldId id="314" r:id="rId7"/>
    <p:sldId id="315" r:id="rId8"/>
    <p:sldId id="318" r:id="rId9"/>
    <p:sldId id="316" r:id="rId10"/>
    <p:sldId id="317" r:id="rId11"/>
    <p:sldId id="319" r:id="rId12"/>
    <p:sldId id="320" r:id="rId13"/>
    <p:sldId id="328" r:id="rId14"/>
    <p:sldId id="327" r:id="rId15"/>
    <p:sldId id="326" r:id="rId16"/>
    <p:sldId id="325" r:id="rId17"/>
    <p:sldId id="324" r:id="rId18"/>
    <p:sldId id="323" r:id="rId19"/>
    <p:sldId id="322" r:id="rId20"/>
    <p:sldId id="329" r:id="rId21"/>
    <p:sldId id="321" r:id="rId22"/>
    <p:sldId id="333" r:id="rId23"/>
    <p:sldId id="332" r:id="rId24"/>
    <p:sldId id="345" r:id="rId25"/>
    <p:sldId id="346" r:id="rId26"/>
    <p:sldId id="331" r:id="rId27"/>
    <p:sldId id="338" r:id="rId28"/>
    <p:sldId id="337" r:id="rId29"/>
    <p:sldId id="336" r:id="rId30"/>
    <p:sldId id="335" r:id="rId31"/>
    <p:sldId id="334" r:id="rId32"/>
    <p:sldId id="347" r:id="rId33"/>
    <p:sldId id="341" r:id="rId34"/>
    <p:sldId id="342" r:id="rId35"/>
    <p:sldId id="340" r:id="rId36"/>
    <p:sldId id="339" r:id="rId37"/>
    <p:sldId id="330" r:id="rId38"/>
    <p:sldId id="348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301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C202-5A8A-4D98-B96A-9536FF8CD027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5144-7B7E-4329-8EC7-57E25AB8F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C202-5A8A-4D98-B96A-9536FF8CD027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5144-7B7E-4329-8EC7-57E25AB8F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C202-5A8A-4D98-B96A-9536FF8CD027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5144-7B7E-4329-8EC7-57E25AB8F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C202-5A8A-4D98-B96A-9536FF8CD027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5144-7B7E-4329-8EC7-57E25AB8F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C202-5A8A-4D98-B96A-9536FF8CD027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5144-7B7E-4329-8EC7-57E25AB8F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C202-5A8A-4D98-B96A-9536FF8CD027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5144-7B7E-4329-8EC7-57E25AB8F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C202-5A8A-4D98-B96A-9536FF8CD027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5144-7B7E-4329-8EC7-57E25AB8F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C202-5A8A-4D98-B96A-9536FF8CD027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5144-7B7E-4329-8EC7-57E25AB8F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C202-5A8A-4D98-B96A-9536FF8CD027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5144-7B7E-4329-8EC7-57E25AB8F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C202-5A8A-4D98-B96A-9536FF8CD027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5144-7B7E-4329-8EC7-57E25AB8F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C202-5A8A-4D98-B96A-9536FF8CD027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5144-7B7E-4329-8EC7-57E25AB8F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8C202-5A8A-4D98-B96A-9536FF8CD027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25144-7B7E-4329-8EC7-57E25AB8F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 descr="http://i039.radikal.ru/0911/96/ec0b8e0c63d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013" y="0"/>
            <a:ext cx="914501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1700808"/>
            <a:ext cx="7200800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Традиции празднования </a:t>
            </a:r>
          </a:p>
          <a:p>
            <a:pPr algn="ctr"/>
            <a:r>
              <a:rPr lang="ru-RU" sz="44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Нового года </a:t>
            </a:r>
          </a:p>
          <a:p>
            <a:pPr algn="ctr"/>
            <a:r>
              <a:rPr lang="ru-RU" sz="44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России </a:t>
            </a:r>
          </a:p>
          <a:p>
            <a:pPr algn="ctr"/>
            <a:r>
              <a:rPr lang="ru-RU" sz="44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в других странах</a:t>
            </a:r>
            <a:endParaRPr lang="ru-RU" sz="4400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4653136"/>
            <a:ext cx="593451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2800" b="1" i="1" dirty="0" smtClean="0">
                <a:solidFill>
                  <a:srgbClr val="063010"/>
                </a:solidFill>
              </a:rPr>
              <a:t>Составила </a:t>
            </a:r>
            <a:r>
              <a:rPr lang="ru-RU" sz="2800" b="1" i="1" dirty="0" smtClean="0">
                <a:solidFill>
                  <a:srgbClr val="063010"/>
                </a:solidFill>
              </a:rPr>
              <a:t>Юдина Н.Н.</a:t>
            </a:r>
          </a:p>
          <a:p>
            <a:pPr algn="ctr"/>
            <a:r>
              <a:rPr lang="ru-RU" sz="2800" b="1" i="1" dirty="0" smtClean="0">
                <a:solidFill>
                  <a:srgbClr val="063010"/>
                </a:solidFill>
              </a:rPr>
              <a:t>Воспитатель ГПД ГБОУ НОШ № 992</a:t>
            </a:r>
            <a:endParaRPr lang="ru-RU" sz="2800" b="1" i="1" dirty="0">
              <a:solidFill>
                <a:srgbClr val="06301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http://ya-umni4ka.ru/wp-content/uploads/2012/12/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8067" name="Picture 3" descr="http://img1.liveinternet.ru/images/attach/c/4/81/434/81434281_5426014064_43d9fc1321_z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59632" y="1700808"/>
            <a:ext cx="2304256" cy="360205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211960" y="2780928"/>
            <a:ext cx="35283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Именно в Англии возник обычай обмениваться к Новому году поздравительными открытками. Первая новогодняя открытка была напечатана в Лондоне в 1843 году.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1772816"/>
            <a:ext cx="2528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Англия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http://ya-umni4ka.ru/wp-content/uploads/2012/12/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4725144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Перед сном дети ставят на стол тарелку для подарков, которые им принесет Санта Клаус, а в башмаки кладут сено - угощение для ослика.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О приходе Нового года возвещает колокол.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6019" name="Picture 3" descr="http://www.kleo.ru/img/items/dreams_come_true_02-2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31641" y="1392612"/>
            <a:ext cx="3024336" cy="29724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08104" y="2348880"/>
            <a:ext cx="2528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Англия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http://ya-umni4ka.ru/wp-content/uploads/2012/12/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7604" y="4581128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 английских домах к новогоднему столу подают индейку с </a:t>
            </a:r>
            <a:r>
              <a:rPr lang="ru-RU" sz="2400" b="1" dirty="0" err="1" smtClean="0">
                <a:solidFill>
                  <a:srgbClr val="002060"/>
                </a:solidFill>
              </a:rPr>
              <a:t>кашатнами</a:t>
            </a:r>
            <a:r>
              <a:rPr lang="ru-RU" sz="2400" b="1" dirty="0" smtClean="0">
                <a:solidFill>
                  <a:srgbClr val="002060"/>
                </a:solidFill>
              </a:rPr>
              <a:t> и жареным картофелем под соусом, а также тушеную брюссельскую капусту с мясными пирогами, после чего следуют пудинг, сладости, фрукты.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4995" name="Picture 3" descr="http://www.dialettandoci.it/public/dialettandoci/FilesRICETTE/150-5806G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43608" y="908720"/>
            <a:ext cx="2592288" cy="1651384"/>
          </a:xfrm>
          <a:prstGeom prst="rect">
            <a:avLst/>
          </a:prstGeom>
          <a:noFill/>
        </p:spPr>
      </p:pic>
      <p:pic>
        <p:nvPicPr>
          <p:cNvPr id="84999" name="Picture 7" descr="http://www.promsteklo.com/netcat_files/frukt-ovosh/big/34.jpg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07904" y="1628800"/>
            <a:ext cx="2232248" cy="2232248"/>
          </a:xfrm>
          <a:prstGeom prst="rect">
            <a:avLst/>
          </a:prstGeom>
          <a:noFill/>
        </p:spPr>
      </p:pic>
      <p:pic>
        <p:nvPicPr>
          <p:cNvPr id="85001" name="Picture 9" descr="http://stat16.privet.ru/lr/0b012d2fd5f195c69fbf603c3f96ee65">
            <a:hlinkClick r:id="rId2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331640" y="2708920"/>
            <a:ext cx="2016224" cy="150843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84168" y="2348880"/>
            <a:ext cx="2528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Англия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http://ya-umni4ka.ru/wp-content/uploads/2012/12/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4211" name="Picture 3" descr="http://www.cotidianul.ro/images/seara_focului_la_edinburgh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1600" y="1556792"/>
            <a:ext cx="3600400" cy="25069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4653136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 Шотландии по обычаю на новогоднюю ночь поджигают бочки с дегтем и катят их по улицам, сжигая, таким образом, Старый год и приглашая Новый. </a:t>
            </a:r>
          </a:p>
          <a:p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2060848"/>
            <a:ext cx="40198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Шотландия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http://ya-umni4ka.ru/wp-content/uploads/2012/12/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6491" y="0"/>
            <a:ext cx="919698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3257014"/>
            <a:ext cx="82809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На Новый год готовят особые традиционные блюда: на завтрак обычно подают овсяные лепешки, пудинг, на обед - вареного гуся или бифштекс, пирог или яблоки, запеченные в тесте.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Гости должны непременно принести с собой кусочек угля, чтобы бросить в новогодний камин. Ровно в полночь распахиваются настежь двери, чтобы выпустить старый и впустить Новый Год.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5235" name="Picture 3" descr="http://recept.deport.ru/files/vipehka/pic/recipe_763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99592" y="1196752"/>
            <a:ext cx="3674136" cy="19472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6056" y="1844824"/>
            <a:ext cx="36335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Шотландия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http://ya-umni4ka.ru/wp-content/uploads/2012/12/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6491" y="0"/>
            <a:ext cx="919698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4293096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Главный герой новогоднего карнавала в Колумбии - Старый год. Он разгуливает в толпе на высоких ходулях и рассказывает детям смешные истории. Папа </a:t>
            </a:r>
            <a:r>
              <a:rPr lang="ru-RU" sz="2400" b="1" dirty="0" err="1" smtClean="0">
                <a:solidFill>
                  <a:srgbClr val="002060"/>
                </a:solidFill>
              </a:rPr>
              <a:t>Паскуале</a:t>
            </a:r>
            <a:r>
              <a:rPr lang="ru-RU" sz="2400" b="1" dirty="0" smtClean="0">
                <a:solidFill>
                  <a:srgbClr val="002060"/>
                </a:solidFill>
              </a:rPr>
              <a:t> - колумбийский Дед Мороз. Никто лучше него не умеет устраивать фейерверки.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2492896"/>
            <a:ext cx="35384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6000" b="1" dirty="0" smtClean="0">
                <a:solidFill>
                  <a:srgbClr val="002060"/>
                </a:solidFill>
              </a:rPr>
              <a:t>Колумбия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26627" name="Picture 3" descr="http://pravomsk.ru/v10photos/7365924911-640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585" y="1281907"/>
            <a:ext cx="3456384" cy="259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http://ya-umni4ka.ru/wp-content/uploads/2012/12/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6491" y="0"/>
            <a:ext cx="919698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4293096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Во Вьетнаме ветви расцветающего персика - символ Нового года - должны быть в каждом доме.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Дети с нетерпением ждут полуночи, когда можно начать пальбу маленькими самодельными хлопушками.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 эту ночь забываются все ссоры, прощаются все обиды.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97283" name="Picture 3" descr="http://www.xuvn.com/foodofvietnam/vietnamese%20new%20year/l108590-1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87624" y="1124744"/>
            <a:ext cx="3672408" cy="26477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64088" y="2276872"/>
            <a:ext cx="30297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Вьетнам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http://ya-umni4ka.ru/wp-content/uploads/2012/12/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6491" y="0"/>
            <a:ext cx="919698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4437112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Французский Дед Мороз - Пер </a:t>
            </a:r>
            <a:r>
              <a:rPr lang="ru-RU" sz="2400" b="1" dirty="0" err="1" smtClean="0">
                <a:solidFill>
                  <a:srgbClr val="002060"/>
                </a:solidFill>
              </a:rPr>
              <a:t>Ноэль</a:t>
            </a:r>
            <a:r>
              <a:rPr lang="ru-RU" sz="2400" b="1" dirty="0" smtClean="0">
                <a:solidFill>
                  <a:srgbClr val="002060"/>
                </a:solidFill>
              </a:rPr>
              <a:t> - приходит в новогоднюю ночь и оставляет подарки в детских башмаках. Тот, кому достается боб, запеченный в новогодний пирог, получает титул "бобового короля" и в праздничную ночь все подчиняются его приказам.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98307" name="Picture 3" descr="http://www.alladolls.ru/gallery2/d/117790-3/jultomten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59632" y="1196752"/>
            <a:ext cx="2365675" cy="30068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32040" y="2204864"/>
            <a:ext cx="31983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Франция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http://ya-umni4ka.ru/wp-content/uploads/2012/12/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6491" y="0"/>
            <a:ext cx="919698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3573016"/>
            <a:ext cx="849694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Заснеженная Финляндия - Родина Деда Мороза. Основным зимним праздником считается Рождество, которое отмечают 25 декабря. В рождественскую ночь, преодолев долгую дорогу из Лапландии, в дома приходит Дед Мороз, оставляя на радость детворе большую корзину с подарками.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 новогоднюю ночь финны пытаются узнать свое будущее и гадают, расплавляя воск и вливая его затем в холодную воду.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2060848"/>
            <a:ext cx="40543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Финляндия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41987" name="Picture 3" descr="http://img1.liveinternet.ru/images/attach/c/3/75/909/75909527_610x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15616" y="908720"/>
            <a:ext cx="3528392" cy="2369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http://ya-umni4ka.ru/wp-content/uploads/2012/12/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6491" y="0"/>
            <a:ext cx="919698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4437112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 Германии считают, что Санта Клаус в Новый год появляется на ослике. Перед сном дети ставят на стол тарелку для подарков, которые им принесет Санта Клаус, а в башмаки кладут сено - угощение для его ослика.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0962" name="Picture 2" descr="http://imworld.aufeminin.com/profil/D20091210/16142070_7759_santa_H005553_L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87624" y="1268760"/>
            <a:ext cx="2808312" cy="29304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4048" y="2564904"/>
            <a:ext cx="34115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Германия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http://img100.imageshack.us/img100/7717/roxanne04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79534" y="980728"/>
            <a:ext cx="4764466" cy="2376264"/>
          </a:xfrm>
          <a:prstGeom prst="rect">
            <a:avLst/>
          </a:prstGeom>
          <a:noFill/>
        </p:spPr>
      </p:pic>
      <p:pic>
        <p:nvPicPr>
          <p:cNvPr id="8" name="Picture 7" descr="http://img100.imageshack.us/img100/7717/roxanne04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980728"/>
            <a:ext cx="4764466" cy="2376264"/>
          </a:xfrm>
          <a:prstGeom prst="rect">
            <a:avLst/>
          </a:prstGeom>
          <a:noFill/>
        </p:spPr>
      </p:pic>
      <p:pic>
        <p:nvPicPr>
          <p:cNvPr id="79879" name="Picture 7" descr="http://img100.imageshack.us/img100/7717/roxanne04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1" y="3645024"/>
            <a:ext cx="4764466" cy="2376264"/>
          </a:xfrm>
          <a:prstGeom prst="rect">
            <a:avLst/>
          </a:prstGeom>
          <a:noFill/>
        </p:spPr>
      </p:pic>
      <p:pic>
        <p:nvPicPr>
          <p:cNvPr id="5" name="Picture 7" descr="http://img100.imageshack.us/img100/7717/roxanne04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3717032"/>
            <a:ext cx="4764466" cy="23762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1041023"/>
            <a:ext cx="849592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</a:p>
          <a:p>
            <a:pPr algn="ctr"/>
            <a:r>
              <a:rPr lang="ru-RU" sz="3200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Новый год – самый загадочный праздник, открывающий нам мир добрых сказок и волшебства. </a:t>
            </a:r>
          </a:p>
          <a:p>
            <a:pPr algn="ctr"/>
            <a:r>
              <a:rPr lang="ru-RU" sz="3200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Малыши, подростки, взрослые – </a:t>
            </a:r>
          </a:p>
          <a:p>
            <a:pPr algn="ctr"/>
            <a:r>
              <a:rPr lang="ru-RU" sz="3200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 ждут праздника,</a:t>
            </a:r>
          </a:p>
          <a:p>
            <a:pPr algn="ctr"/>
            <a:r>
              <a:rPr lang="ru-RU" sz="3200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верят  в  чудо.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http://ya-umni4ka.ru/wp-content/uploads/2012/12/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3717032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Кубинцы в канун Нового года заполняют водой всю посуду, которая есть в доме, а в полночь начинают выливать ее из окон. Так все жители желают Новому году светлого и чистого, как вода, пути. А пока часы бьют 12 ударов, необходимо скушать 12 виноградинок, и тогда добро, согласие, процветание и мир будут сопровождать тебя все двенадцать месяцев.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9938" name="Picture 2" descr="http://www.to-u.ru/uploads/posts/2010-06/1277794326_cuba_prazdnik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43608" y="980728"/>
            <a:ext cx="3384376" cy="25737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96136" y="2276872"/>
            <a:ext cx="17497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Куба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http://ya-umni4ka.ru/wp-content/uploads/2012/12/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6491" y="0"/>
            <a:ext cx="919698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3645024"/>
            <a:ext cx="78488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В Панаме в полночь, когда Новый год только начинается, звонят во все колокола, завывают сирены, гудят автомобили. Сами панамцы - и дети, и взрослые - в это время громко кричат и стучат всем, что попадется им под руки. И весь этот шум для того, чтобы "задобрить" год, который наступает. </a:t>
            </a:r>
          </a:p>
          <a:p>
            <a:endParaRPr lang="ru-RU" dirty="0"/>
          </a:p>
        </p:txBody>
      </p:sp>
      <p:pic>
        <p:nvPicPr>
          <p:cNvPr id="38914" name="Picture 2" descr="http://www.svali.ru/pic/pictures/181/r_p_48f7b723902cc4f43a89d62674fbb52c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59632" y="1124744"/>
            <a:ext cx="3384376" cy="25403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80112" y="2276872"/>
            <a:ext cx="27767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Панама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http://ya-umni4ka.ru/wp-content/uploads/2012/12/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6490" y="1"/>
            <a:ext cx="9196981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3717032"/>
            <a:ext cx="820891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 Венгрии в "судьбоносную" первую секунду Нового года предпочитают свистеть - причем, используя не пальцы, а детские дудочки, рожки, свистульки.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Считается, что именно они отгоняют от жилища злых духов и призывают радость, благополучие. Готовясь к празднику, венгры не забывают о магической силе новогодних блюд: фасоль и грох сохраняют силу духа и тела, яблоки - красоту и любовь, орехи способны защитить от беды, чеснок - от болезней, а мед - подсластить жизнь. </a:t>
            </a:r>
          </a:p>
          <a:p>
            <a:endParaRPr lang="ru-RU" dirty="0"/>
          </a:p>
        </p:txBody>
      </p:sp>
      <p:pic>
        <p:nvPicPr>
          <p:cNvPr id="37892" name="Picture 4" descr="http://otdahni.ru/uploads/posts/2012-01/otdahni.ru_1325651463_102012-fun-10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1600" y="980728"/>
            <a:ext cx="3531171" cy="23366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08104" y="2060848"/>
            <a:ext cx="29209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Венгрия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http://ya-umni4ka.ru/wp-content/uploads/2012/12/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6490" y="1"/>
            <a:ext cx="919698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3717032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Японские дети встречают Новый год в новой одежде. Считается, что это приносит здоровье и удачу в Новом году. В новогоднюю ночь они прячут под подушку картинку с изображением парусника, на котором плывут семь сказочных волшебников - семь покровителей счастья. </a:t>
            </a:r>
          </a:p>
        </p:txBody>
      </p:sp>
      <p:pic>
        <p:nvPicPr>
          <p:cNvPr id="36866" name="Picture 2" descr="http://www.obouka.ru/wallpapers/62ae5b6a3d7a1497ecfac12efd4f3db0/270_4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43608" y="1268760"/>
            <a:ext cx="3240360" cy="24322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36096" y="2348880"/>
            <a:ext cx="26821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Япония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http://ya-umni4ka.ru/wp-content/uploads/2012/12/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6491" y="0"/>
            <a:ext cx="919698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4077072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Ледяные дворцы и замки, огромные снежные скульптуры сказочных героев украшают под Новый год японские города.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 первые секунды Нового года следует засмеяться - это должно принести удачу. А чтобы счастье пришло в дом, японцы украшают его, веточками бамбука и сосны - символами долголетия и верности. </a:t>
            </a:r>
          </a:p>
        </p:txBody>
      </p:sp>
      <p:pic>
        <p:nvPicPr>
          <p:cNvPr id="72709" name="Picture 5" descr="http://www.abc.net.au/reslib/200901/r327356_1469884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99592" y="1268760"/>
            <a:ext cx="3888432" cy="24674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36096" y="2060848"/>
            <a:ext cx="26821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Япония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http://ya-umni4ka.ru/wp-content/uploads/2012/12/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6491" y="0"/>
            <a:ext cx="919698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4293096"/>
            <a:ext cx="7920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Еда на столе - тоже символическая: длинные макароны - знак долголетия, рис - достатка, карп - силы, фасоль - здоровья. В каждой семье готовят новогоднее угощение </a:t>
            </a:r>
            <a:r>
              <a:rPr lang="ru-RU" sz="2400" b="1" dirty="0" err="1" smtClean="0">
                <a:solidFill>
                  <a:srgbClr val="002060"/>
                </a:solidFill>
              </a:rPr>
              <a:t>моти</a:t>
            </a:r>
            <a:r>
              <a:rPr lang="ru-RU" sz="2400" b="1" dirty="0" smtClean="0">
                <a:solidFill>
                  <a:srgbClr val="002060"/>
                </a:solidFill>
              </a:rPr>
              <a:t> - колобки, лепешки, булки из рисовой муки.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1683" name="Picture 3" descr="http://hotwalls.ru/wallpapers/yaponskaya_eda_2-1920x1080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99592" y="1700808"/>
            <a:ext cx="3601807" cy="202768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36096" y="2060848"/>
            <a:ext cx="26821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Япония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http://ya-umni4ka.ru/wp-content/uploads/2012/12/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4365104"/>
            <a:ext cx="78488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 Чехии Дед Мороз, одетый в мохнатую шубу, высокую баранью шапку, с коробом за спиной, приходит к детям. Его зовут </a:t>
            </a:r>
            <a:r>
              <a:rPr lang="ru-RU" sz="2400" b="1" dirty="0" err="1" smtClean="0">
                <a:solidFill>
                  <a:srgbClr val="002060"/>
                </a:solidFill>
              </a:rPr>
              <a:t>Микулаш</a:t>
            </a:r>
            <a:r>
              <a:rPr lang="ru-RU" sz="2400" b="1" dirty="0" smtClean="0">
                <a:solidFill>
                  <a:srgbClr val="002060"/>
                </a:solidFill>
              </a:rPr>
              <a:t>. Для тех, кто хорошо учился, у него всегда найдутся подарки. </a:t>
            </a:r>
          </a:p>
          <a:p>
            <a:endParaRPr lang="ru-RU" dirty="0"/>
          </a:p>
        </p:txBody>
      </p:sp>
      <p:pic>
        <p:nvPicPr>
          <p:cNvPr id="35842" name="Picture 2" descr="http://s015.radikal.ru/i330/1101/c0/08d958e4a654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43608" y="1340768"/>
            <a:ext cx="3384376" cy="25403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52120" y="2420888"/>
            <a:ext cx="21695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Чехия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http://ya-umni4ka.ru/wp-content/uploads/2012/12/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6491" y="0"/>
            <a:ext cx="919698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4221088"/>
            <a:ext cx="7632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 Голландию Дед Мороз приплывает на корабле. Дети радостно встречают его на пристани. Дед Мороз любит веселые розыгрыши и сюрпризы и часто дарит детям марципановые фрукты, игрушки, леденцовые цветы.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4818" name="Picture 2" descr="http://www.mediaport.ua/images/142790_700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43608" y="1484784"/>
            <a:ext cx="3456384" cy="22957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48064" y="2492896"/>
            <a:ext cx="37128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Голландия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http://ya-umni4ka.ru/wp-content/uploads/2012/12/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9754"/>
            <a:ext cx="9144000" cy="68184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3861048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 Китае сохранилась новогодняя традиция купания Будды. В этот день все статуи Будды в храмах и монастырях почтительно омывают в чистой воде из горных источников. А сами люди обливаются водой в тот момент, когда другие произносят в их адрес новогодние пожелания счастья. Поэтому в этот праздничный день все ходят по улицам в насквозь промокшей одежде.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3794" name="Picture 2" descr="http://s-thai.ru/sites/default/files/pict/2r5uk51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47864" y="884717"/>
            <a:ext cx="2520280" cy="1680188"/>
          </a:xfrm>
          <a:prstGeom prst="rect">
            <a:avLst/>
          </a:prstGeom>
          <a:noFill/>
        </p:spPr>
      </p:pic>
      <p:pic>
        <p:nvPicPr>
          <p:cNvPr id="33796" name="Picture 4" descr="http://grandwallpapers.net/photo/zolotoi-budda-1280x1024.jpg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3568" y="1830422"/>
            <a:ext cx="2376264" cy="19010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32040" y="2780928"/>
            <a:ext cx="21531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Китай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http://ya-umni4ka.ru/wp-content/uploads/2012/12/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6490" y="1"/>
            <a:ext cx="9196981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4365104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 Болгарии гости, родственники собираются на Новый год у праздничного стола и во всех домах на три минуты гаснет свет. Время, когда гости остаются в темноте называют минутами новогодних поцелуев, тайну которых будет хранить темнота.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2770" name="Picture 2" descr="http://images.tour-spb.net/solvexvost/Xmasvarna68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19872" y="854846"/>
            <a:ext cx="2520280" cy="1891767"/>
          </a:xfrm>
          <a:prstGeom prst="rect">
            <a:avLst/>
          </a:prstGeom>
          <a:noFill/>
        </p:spPr>
      </p:pic>
      <p:pic>
        <p:nvPicPr>
          <p:cNvPr id="32772" name="Picture 4" descr="http://bm.img.com.ua/img/prikol/images/large/7/3/192437_432897.jpg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560" y="2204864"/>
            <a:ext cx="2554602" cy="202475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4008" y="3212976"/>
            <a:ext cx="32907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Болгария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 descr="http://www.smijesneizreke.com/wp-content/uploads/2011/12/merry-christmas-03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-5648"/>
            <a:ext cx="9144000" cy="68636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1700808"/>
            <a:ext cx="65882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 в разных странах Новый год </a:t>
            </a:r>
          </a:p>
          <a:p>
            <a:pPr algn="ctr"/>
            <a:r>
              <a:rPr lang="ru-RU" sz="44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празднуют по-своему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http://ya-umni4ka.ru/wp-content/uploads/2012/12/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9754"/>
            <a:ext cx="9144000" cy="68184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4149080"/>
            <a:ext cx="7885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Дед Мороз — сказочный персонаж, символ Нового Года в России. Он являлся детям под Новый год и оставляет под елкой подари детям, которые хорошо себя вели в течение года. Работает он не один, ему помогает внучка-Снегурочка.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1746" name="Picture 2" descr="http://ka7-tour.ru/wp-content/uploads/2012/10/52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43609" y="1573462"/>
            <a:ext cx="3600400" cy="22491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8104" y="2204864"/>
            <a:ext cx="24513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Россия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http://ya-umni4ka.ru/wp-content/uploads/2012/12/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6490" y="1"/>
            <a:ext cx="9196981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4509120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Как известно, обычай украшать жилище еловыми ветками, пошел от Петра Первого. К концу XIX века ёлки стали главным украшением и городских и деревенских домов.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0722" name="Picture 2" descr="http://www.podolsk.ru/catalog/offer/1777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43608" y="1340768"/>
            <a:ext cx="2736304" cy="27363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6056" y="2636912"/>
            <a:ext cx="24513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Россия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http://ya-umni4ka.ru/wp-content/uploads/2012/12/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9754"/>
            <a:ext cx="9144000" cy="68184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3903345"/>
            <a:ext cx="813690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При встрече Нового года близкие люди собираются за новогодним столом обычно вечером 31 декабря уходящего года. Собравшиеся сначала «провожают» старый год — вспоминают, чем он запомнился или что в нём было главным для каждого из собравшихся; желают друг другу, чтобы всё лучшее из старого года перешло в новый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29698" name="Picture 2" descr="http://h1.img.mediacache.rugion.ru/_i/forum/files/98/03/91/9803913_1s560_1325222484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43608" y="1196752"/>
            <a:ext cx="3264758" cy="24505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8104" y="2204864"/>
            <a:ext cx="24513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Россия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http://ya-umni4ka.ru/wp-content/uploads/2012/12/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6492" y="0"/>
            <a:ext cx="919698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4509120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Неизменными атрибутами новогоднего стола в России по традиции являются шампанское, салаты«Оливье» и «сельдь под шубой», мандарины.</a:t>
            </a: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9700" name="Picture 4" descr="http://s56.radikal.ru/i154/0912/d5/1c5647bc262d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47664" y="1460781"/>
            <a:ext cx="2088232" cy="27843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60032" y="2564904"/>
            <a:ext cx="24513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Россия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http://ya-umni4ka.ru/wp-content/uploads/2012/12/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19755"/>
            <a:ext cx="9143998" cy="6818491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512" y="3933056"/>
            <a:ext cx="8712968" cy="24860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     В России за несколько минут до наступления нового года глава государства обращается к своему народу с речью, в которой обычно подводит некоторые из итогов прошедшего года, желает удачи гражданам в новом году. Обращение транслируется средствами массовой информации.</a:t>
            </a:r>
          </a:p>
        </p:txBody>
      </p:sp>
      <p:pic>
        <p:nvPicPr>
          <p:cNvPr id="28678" name="Picture 6" descr="http://www.korrup.ru/images/all/10/522/big/img_7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31640" y="1138432"/>
            <a:ext cx="2736304" cy="250659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36096" y="2132856"/>
            <a:ext cx="24513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Россия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http://ya-umni4ka.ru/wp-content/uploads/2012/12/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6490" y="1"/>
            <a:ext cx="9196980" cy="6857999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43608" y="5013176"/>
            <a:ext cx="5760640" cy="108776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Бой Курантов на Спасской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башни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0" name="Picture 2" descr="http://spb.allcafe.ru/s/pic/poster/2ccfe9400659bb1d5a1ad77348d9a12934352d1b.jpe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31640" y="1772816"/>
            <a:ext cx="3407575" cy="272606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36096" y="2132856"/>
            <a:ext cx="24513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Россия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http://ya-umni4ka.ru/wp-content/uploads/2012/12/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6490" y="0"/>
            <a:ext cx="9196981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59632" y="4869160"/>
            <a:ext cx="4248472" cy="72008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Праздничный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салют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2348880"/>
            <a:ext cx="24513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Россия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26628" name="Picture 4" descr="http://www.siriustour.ru/assets/images/news/144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87624" y="1556792"/>
            <a:ext cx="4032448" cy="2927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http://ya-umni4ka.ru/wp-content/uploads/2012/12/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31640" y="4869160"/>
            <a:ext cx="4104456" cy="7920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Новогодние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подарки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6" y="2132856"/>
            <a:ext cx="24513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Россия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25602" name="Picture 2" descr="http://retriever.net.ua/attachment.php?s=57d19feacccf96a00b23dc9edb66d1c0&amp;attachmentid=100994&amp;stc=1&amp;d=1356981778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1600" y="1626488"/>
            <a:ext cx="3744416" cy="2810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 descr="http://www.virtualcard.ru/images04/pic015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402174"/>
            <a:ext cx="8064896" cy="6053653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74757" name="Picture 5" descr="http://img0.liveinternet.ru/images/attach/c/4/78/642/78642894_large_fon_MIGALKA_LETYASCHIE_snezhinki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5724" y="260648"/>
            <a:ext cx="9149724" cy="5105772"/>
          </a:xfrm>
          <a:prstGeom prst="rect">
            <a:avLst/>
          </a:prstGeom>
          <a:noFill/>
        </p:spPr>
      </p:pic>
      <p:pic>
        <p:nvPicPr>
          <p:cNvPr id="74771" name="Picture 19" descr="http://stat20.privet.ru/lr/0b2fd965981898b8e9be98f5b7f5601f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8025" y="3068894"/>
            <a:ext cx="3096344" cy="3166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http://ya-umni4ka.ru/wp-content/uploads/2012/12/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9754"/>
            <a:ext cx="9144000" cy="6818492"/>
          </a:xfrm>
          <a:prstGeom prst="rect">
            <a:avLst/>
          </a:prstGeom>
          <a:noFill/>
        </p:spPr>
      </p:pic>
      <p:pic>
        <p:nvPicPr>
          <p:cNvPr id="3" name="Picture 2" descr="http://alumni.mgimo.ru/resources/000/000/000/000/502/502868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43608" y="836712"/>
            <a:ext cx="3960440" cy="29727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4077072"/>
            <a:ext cx="820891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Согласно поверьям, в новогоднюю ночь на волшебной метле прилетает добрая Фея </a:t>
            </a:r>
            <a:r>
              <a:rPr lang="ru-RU" sz="2400" b="1" dirty="0" err="1" smtClean="0">
                <a:solidFill>
                  <a:srgbClr val="002060"/>
                </a:solidFill>
              </a:rPr>
              <a:t>Бефана</a:t>
            </a:r>
            <a:r>
              <a:rPr lang="ru-RU" sz="2400" b="1" dirty="0" smtClean="0">
                <a:solidFill>
                  <a:srgbClr val="002060"/>
                </a:solidFill>
              </a:rPr>
              <a:t>. Она открывает двери маленьким золотым ключиком и, войдя в комнату, где спят дети, наполняет подарками детские чулки, специально подвешенные к камину. Тому, кто плохо учился или шалил, </a:t>
            </a:r>
            <a:r>
              <a:rPr lang="ru-RU" sz="2400" b="1" dirty="0" err="1" smtClean="0">
                <a:solidFill>
                  <a:srgbClr val="002060"/>
                </a:solidFill>
              </a:rPr>
              <a:t>Бефана</a:t>
            </a:r>
            <a:r>
              <a:rPr lang="ru-RU" sz="2400" b="1" dirty="0" smtClean="0">
                <a:solidFill>
                  <a:srgbClr val="002060"/>
                </a:solidFill>
              </a:rPr>
              <a:t> оставляет щепотку золы или уголек.</a:t>
            </a:r>
          </a:p>
          <a:p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2132856"/>
            <a:ext cx="2581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Италия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http://ya-umni4ka.ru/wp-content/uploads/2012/12/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9754"/>
            <a:ext cx="9144000" cy="6818492"/>
          </a:xfrm>
          <a:prstGeom prst="rect">
            <a:avLst/>
          </a:prstGeom>
          <a:noFill/>
        </p:spPr>
      </p:pic>
      <p:pic>
        <p:nvPicPr>
          <p:cNvPr id="7" name="Picture 12" descr="http://static.eva.ru/eva/160001-170000/166078/contest/142133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15616" y="1124744"/>
            <a:ext cx="3744890" cy="28109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3568" y="4149080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 Италии считается, что Новый год надо начинать, освободившись от всего старого. Поэтому в Новогоднюю ночь принято выбрасывать из окон старые вещи.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 окно летят старые утюги, стулья и прочий хлам. Согласно приметам, освободившееся место непременно займут новые вещи.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152" y="2564904"/>
            <a:ext cx="2581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Италия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http://ya-umni4ka.ru/wp-content/uploads/2012/12/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6491" y="0"/>
            <a:ext cx="919698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35596" y="4653136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На новогоднем столе у итальянцев обязательно присутствуют орехи, чечевица и виноград - символы долголетия, здоровья и благополучия.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14" descr="http://www.graycell.ru/picture/big/chechevica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584" y="1988840"/>
            <a:ext cx="2088232" cy="2088232"/>
          </a:xfrm>
          <a:prstGeom prst="ellipse">
            <a:avLst/>
          </a:prstGeom>
          <a:noFill/>
        </p:spPr>
      </p:pic>
      <p:pic>
        <p:nvPicPr>
          <p:cNvPr id="5" name="Picture 8" descr="http://www.agroru.com/upload/images/75/751236/1x640.jpg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63888" y="1772816"/>
            <a:ext cx="2736304" cy="2276876"/>
          </a:xfrm>
          <a:prstGeom prst="rect">
            <a:avLst/>
          </a:prstGeom>
          <a:noFill/>
        </p:spPr>
      </p:pic>
      <p:pic>
        <p:nvPicPr>
          <p:cNvPr id="7" name="Picture 10" descr="http://tr1.harunyahya.com/functions/thumb.php?image=http://207.44.240.34/Image/galeriler/Besinler/Besinler_132516287925932c.jpg&amp;width=640">
            <a:hlinkClick r:id="rId2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228184" y="1772816"/>
            <a:ext cx="2304256" cy="23042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03848" y="908720"/>
            <a:ext cx="2581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Италия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http://ya-umni4ka.ru/wp-content/uploads/2012/12/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4581128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 Швеции перед Новым годом дети выбирают королеву света </a:t>
            </a:r>
            <a:r>
              <a:rPr lang="ru-RU" sz="2400" b="1" dirty="0" err="1" smtClean="0">
                <a:solidFill>
                  <a:srgbClr val="002060"/>
                </a:solidFill>
              </a:rPr>
              <a:t>Лючию</a:t>
            </a:r>
            <a:r>
              <a:rPr lang="ru-RU" sz="2400" b="1" dirty="0" smtClean="0">
                <a:solidFill>
                  <a:srgbClr val="002060"/>
                </a:solidFill>
              </a:rPr>
              <a:t>. Ее наряжают в белое платье, на голову надевают корону с зажженными свечами. </a:t>
            </a:r>
            <a:r>
              <a:rPr lang="ru-RU" sz="2400" b="1" dirty="0" err="1" smtClean="0">
                <a:solidFill>
                  <a:srgbClr val="002060"/>
                </a:solidFill>
              </a:rPr>
              <a:t>Лючия</a:t>
            </a:r>
            <a:r>
              <a:rPr lang="ru-RU" sz="2400" b="1" dirty="0" smtClean="0">
                <a:solidFill>
                  <a:srgbClr val="002060"/>
                </a:solidFill>
              </a:rPr>
              <a:t> приносит подарки детям и лакомства домашним животным.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90115" name="Picture 3" descr="http://arkaim-travel.ru/Image/kruiz_pribaltika_11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1600" y="1340768"/>
            <a:ext cx="4248472" cy="285329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24128" y="2564904"/>
            <a:ext cx="2887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Швеция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http://ya-umni4ka.ru/wp-content/uploads/2012/12/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7043" name="Picture 3" descr="http://www.nice-places.com/data/articles/gallery/549/7090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15616" y="1412776"/>
            <a:ext cx="3888432" cy="29187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4941168"/>
            <a:ext cx="696575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 праздничную ночь в домах не гаснет свет, улицы ярко освещены.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2564904"/>
            <a:ext cx="2887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Швеция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http://ya-umni4ka.ru/wp-content/uploads/2012/12/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4725144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 Англии принято на Новый год разыгрывать представления для детей на сюжеты старинных английских сказок.</a:t>
            </a:r>
          </a:p>
        </p:txBody>
      </p:sp>
      <p:pic>
        <p:nvPicPr>
          <p:cNvPr id="89091" name="Picture 3" descr="http://dl.glitter-graphics.net/pub/146/146581x2g1kaaing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15616" y="1340768"/>
            <a:ext cx="4104456" cy="27363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68144" y="2420888"/>
            <a:ext cx="2528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Англия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</TotalTime>
  <Words>1310</Words>
  <Application>Microsoft Office PowerPoint</Application>
  <PresentationFormat>Экран (4:3)</PresentationFormat>
  <Paragraphs>92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</dc:title>
  <dc:creator>YudinaNN</dc:creator>
  <cp:lastModifiedBy>YudinaNN</cp:lastModifiedBy>
  <cp:revision>93</cp:revision>
  <dcterms:created xsi:type="dcterms:W3CDTF">2012-12-24T05:15:28Z</dcterms:created>
  <dcterms:modified xsi:type="dcterms:W3CDTF">2014-04-15T07:58:47Z</dcterms:modified>
</cp:coreProperties>
</file>