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46" r:id="rId3"/>
    <p:sldId id="447" r:id="rId4"/>
    <p:sldId id="436" r:id="rId5"/>
    <p:sldId id="437" r:id="rId6"/>
    <p:sldId id="438" r:id="rId7"/>
    <p:sldId id="448" r:id="rId8"/>
    <p:sldId id="439" r:id="rId9"/>
    <p:sldId id="445" r:id="rId10"/>
    <p:sldId id="440" r:id="rId11"/>
    <p:sldId id="441" r:id="rId12"/>
    <p:sldId id="442" r:id="rId13"/>
    <p:sldId id="443" r:id="rId14"/>
    <p:sldId id="444" r:id="rId15"/>
    <p:sldId id="397" r:id="rId16"/>
  </p:sldIdLst>
  <p:sldSz cx="10691813" cy="7559675"/>
  <p:notesSz cx="10233025" cy="7100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1D1EEC7-924A-4F6D-98AB-F838855B6166}">
          <p14:sldIdLst>
            <p14:sldId id="256"/>
            <p14:sldId id="446"/>
            <p14:sldId id="447"/>
            <p14:sldId id="436"/>
            <p14:sldId id="437"/>
            <p14:sldId id="438"/>
            <p14:sldId id="448"/>
            <p14:sldId id="439"/>
            <p14:sldId id="445"/>
            <p14:sldId id="440"/>
            <p14:sldId id="441"/>
            <p14:sldId id="442"/>
            <p14:sldId id="443"/>
            <p14:sldId id="444"/>
            <p14:sldId id="3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4376"/>
    <a:srgbClr val="003618"/>
    <a:srgbClr val="A50021"/>
    <a:srgbClr val="D7D200"/>
    <a:srgbClr val="FF9900"/>
    <a:srgbClr val="DB9A25"/>
    <a:srgbClr val="FF00FF"/>
    <a:srgbClr val="054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1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84" y="90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269F-B99D-44E1-B99D-BF63B4B60B4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9694-92BB-4CD1-B80F-AF4B55675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2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269F-B99D-44E1-B99D-BF63B4B60B4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9694-92BB-4CD1-B80F-AF4B55675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05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269F-B99D-44E1-B99D-BF63B4B60B4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9694-92BB-4CD1-B80F-AF4B55675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40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269F-B99D-44E1-B99D-BF63B4B60B4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9694-92BB-4CD1-B80F-AF4B55675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13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269F-B99D-44E1-B99D-BF63B4B60B4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9694-92BB-4CD1-B80F-AF4B55675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99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269F-B99D-44E1-B99D-BF63B4B60B4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9694-92BB-4CD1-B80F-AF4B55675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72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269F-B99D-44E1-B99D-BF63B4B60B4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9694-92BB-4CD1-B80F-AF4B55675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4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269F-B99D-44E1-B99D-BF63B4B60B4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9694-92BB-4CD1-B80F-AF4B55675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22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269F-B99D-44E1-B99D-BF63B4B60B4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9694-92BB-4CD1-B80F-AF4B55675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31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269F-B99D-44E1-B99D-BF63B4B60B4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9694-92BB-4CD1-B80F-AF4B55675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31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269F-B99D-44E1-B99D-BF63B4B60B4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9694-92BB-4CD1-B80F-AF4B55675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010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6269F-B99D-44E1-B99D-BF63B4B60B4F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79694-92BB-4CD1-B80F-AF4B556758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8457" y="4903304"/>
            <a:ext cx="2797965" cy="26563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017270"/>
            <a:ext cx="10691813" cy="3886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600"/>
              </a:lnSpc>
            </a:pPr>
            <a:r>
              <a:rPr lang="ru-RU" sz="6600" dirty="0" smtClean="0">
                <a:solidFill>
                  <a:srgbClr val="C00000"/>
                </a:solidFill>
                <a:latin typeface="Monotype Corsiva" panose="03010101010201010101" pitchFamily="66" charset="0"/>
                <a:cs typeface="AngsanaUPC" panose="02020603050405020304" pitchFamily="18" charset="-34"/>
              </a:rPr>
              <a:t>Презентация для</a:t>
            </a:r>
          </a:p>
          <a:p>
            <a:pPr algn="ctr">
              <a:lnSpc>
                <a:spcPts val="5600"/>
              </a:lnSpc>
            </a:pPr>
            <a:r>
              <a:rPr lang="ru-RU" sz="6600" dirty="0" smtClean="0">
                <a:solidFill>
                  <a:srgbClr val="C00000"/>
                </a:solidFill>
                <a:latin typeface="Monotype Corsiva" panose="03010101010201010101" pitchFamily="66" charset="0"/>
                <a:cs typeface="AngsanaUPC" panose="02020603050405020304" pitchFamily="18" charset="-34"/>
              </a:rPr>
              <a:t>Всероссийского </a:t>
            </a:r>
            <a:r>
              <a:rPr lang="ru-RU" sz="6600" dirty="0">
                <a:solidFill>
                  <a:srgbClr val="C00000"/>
                </a:solidFill>
                <a:latin typeface="Monotype Corsiva" panose="03010101010201010101" pitchFamily="66" charset="0"/>
                <a:cs typeface="AngsanaUPC" panose="02020603050405020304" pitchFamily="18" charset="-34"/>
              </a:rPr>
              <a:t>конкурса детского творчества</a:t>
            </a:r>
          </a:p>
          <a:p>
            <a:pPr algn="ctr">
              <a:lnSpc>
                <a:spcPts val="5600"/>
              </a:lnSpc>
            </a:pPr>
            <a:r>
              <a:rPr lang="ru-RU" sz="6600" dirty="0">
                <a:solidFill>
                  <a:srgbClr val="C00000"/>
                </a:solidFill>
                <a:latin typeface="Monotype Corsiva" panose="03010101010201010101" pitchFamily="66" charset="0"/>
                <a:cs typeface="AngsanaUPC" panose="02020603050405020304" pitchFamily="18" charset="-34"/>
              </a:rPr>
              <a:t>«Милая </a:t>
            </a:r>
            <a:r>
              <a:rPr lang="ru-RU" sz="6600" dirty="0" smtClean="0">
                <a:solidFill>
                  <a:srgbClr val="C00000"/>
                </a:solidFill>
                <a:latin typeface="Monotype Corsiva" panose="03010101010201010101" pitchFamily="66" charset="0"/>
                <a:cs typeface="AngsanaUPC" panose="02020603050405020304" pitchFamily="18" charset="-34"/>
              </a:rPr>
              <a:t>мама»</a:t>
            </a:r>
            <a:endParaRPr lang="ru-RU" sz="6600" dirty="0">
              <a:solidFill>
                <a:srgbClr val="C00000"/>
              </a:solidFill>
              <a:latin typeface="Monotype Corsiva" panose="03010101010201010101" pitchFamily="66" charset="0"/>
              <a:cs typeface="AngsanaUPC" panose="02020603050405020304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99546" y="5421251"/>
            <a:ext cx="20537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Monotype Corsiva" panose="03010101010201010101" pitchFamily="66" charset="0"/>
              </a:rPr>
              <a:t>Автор:</a:t>
            </a:r>
          </a:p>
          <a:p>
            <a:r>
              <a:rPr lang="ru-RU" sz="2800" b="1" i="1" dirty="0" smtClean="0">
                <a:latin typeface="Monotype Corsiva" panose="03010101010201010101" pitchFamily="66" charset="0"/>
              </a:rPr>
              <a:t>Ефанова В.А</a:t>
            </a:r>
            <a:r>
              <a:rPr lang="ru-RU" sz="2800" b="1" i="1" dirty="0" smtClean="0"/>
              <a:t>.</a:t>
            </a:r>
            <a:endParaRPr lang="en-US" sz="2800" b="1" i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406237" y="116378"/>
            <a:ext cx="70256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4376"/>
                </a:solidFill>
                <a:latin typeface="Monotype Corsiva" panose="03010101010201010101" pitchFamily="66" charset="0"/>
              </a:rPr>
              <a:t>ГБДОУ ДЕТСКИЙ САД № 26</a:t>
            </a:r>
          </a:p>
          <a:p>
            <a:pPr algn="ctr"/>
            <a:r>
              <a:rPr lang="ru-RU" sz="2800" b="1" i="1" dirty="0" smtClean="0">
                <a:solidFill>
                  <a:srgbClr val="004376"/>
                </a:solidFill>
                <a:latin typeface="Monotype Corsiva" panose="03010101010201010101" pitchFamily="66" charset="0"/>
              </a:rPr>
              <a:t>КОМПЕНСИРУЮЩЕГО ВИДА</a:t>
            </a:r>
          </a:p>
          <a:p>
            <a:pPr algn="ctr"/>
            <a:r>
              <a:rPr lang="ru-RU" sz="2000" b="1" i="1" dirty="0" smtClean="0">
                <a:solidFill>
                  <a:srgbClr val="004376"/>
                </a:solidFill>
                <a:latin typeface="Monotype Corsiva" panose="03010101010201010101" pitchFamily="66" charset="0"/>
              </a:rPr>
              <a:t>ПУШКИНСКОГО РАЙОНА САНКТ-ПЕТЕРБУРГА</a:t>
            </a:r>
            <a:endParaRPr lang="ru-RU" sz="2000" dirty="0" smtClean="0">
              <a:solidFill>
                <a:srgbClr val="004376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72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0879" y="1557324"/>
            <a:ext cx="9128181" cy="39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984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58" y="260351"/>
            <a:ext cx="4737857" cy="31534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58" y="3360182"/>
            <a:ext cx="6012342" cy="400167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969" y="260351"/>
            <a:ext cx="4737857" cy="31534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180553" y="4577774"/>
            <a:ext cx="42425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Выкладываем ладошку белыми шариками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1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0879" y="1557324"/>
            <a:ext cx="9128181" cy="39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984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96" y="106246"/>
            <a:ext cx="9698066" cy="645481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10025" y="6585084"/>
            <a:ext cx="4242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Вот, что у нас получилось.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55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0879" y="1557324"/>
            <a:ext cx="9128181" cy="39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984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1" y="196482"/>
            <a:ext cx="4610100" cy="306837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0837" y="196482"/>
            <a:ext cx="4720483" cy="31418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" y="3185160"/>
            <a:ext cx="6181348" cy="411416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580682" y="3968810"/>
            <a:ext cx="38797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Помогаем ребёнку выложить оставшееся пространство сердечка розовыми шариками, предварительно смазав клеем.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2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0879" y="1557324"/>
            <a:ext cx="9128181" cy="39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984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131" y="3189620"/>
            <a:ext cx="6158389" cy="40988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969" y="127799"/>
            <a:ext cx="4893076" cy="325672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131" y="127799"/>
            <a:ext cx="4923949" cy="327726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446520" y="5016818"/>
            <a:ext cx="42425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Приклеиваем цветочек и ленточку.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94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0879" y="1557324"/>
            <a:ext cx="9128181" cy="39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984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27" y="0"/>
            <a:ext cx="9637903" cy="641477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00879" y="6414770"/>
            <a:ext cx="8288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Ева  любуется полученным результатом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39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31946" y="3932136"/>
            <a:ext cx="4141946" cy="39323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88376" y="1808478"/>
            <a:ext cx="70256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>
                <a:solidFill>
                  <a:srgbClr val="004376"/>
                </a:solidFill>
                <a:latin typeface="Monotype Corsiva" panose="03010101010201010101" pitchFamily="66" charset="0"/>
              </a:rPr>
              <a:t>СПАСИБО </a:t>
            </a:r>
            <a:br>
              <a:rPr lang="ru-RU" sz="6600" b="1" i="1" dirty="0">
                <a:solidFill>
                  <a:srgbClr val="004376"/>
                </a:solidFill>
                <a:latin typeface="Monotype Corsiva" panose="03010101010201010101" pitchFamily="66" charset="0"/>
              </a:rPr>
            </a:br>
            <a:r>
              <a:rPr lang="ru-RU" sz="6600" b="1" i="1" dirty="0">
                <a:solidFill>
                  <a:srgbClr val="004376"/>
                </a:solidFill>
                <a:latin typeface="Monotype Corsiva" panose="03010101010201010101" pitchFamily="66" charset="0"/>
              </a:rPr>
              <a:t>ЗА ВНИМАНИЕ!!!</a:t>
            </a:r>
            <a:endParaRPr lang="ru-RU" sz="5400" dirty="0" smtClean="0">
              <a:solidFill>
                <a:srgbClr val="004376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2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0879" y="1557324"/>
            <a:ext cx="9128181" cy="39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984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0020" y="116378"/>
            <a:ext cx="1032129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04376"/>
                </a:solidFill>
                <a:latin typeface="Monotype Corsiva" panose="03010101010201010101" pitchFamily="66" charset="0"/>
              </a:rPr>
              <a:t>Тема: Изготовление поздравительной открытки к Дню матери, с использованием техник нетрадиционной изобразительной деятельности (аппликация) в работе с детьми с ОВЗ посещающих группу</a:t>
            </a:r>
          </a:p>
          <a:p>
            <a:pPr algn="ctr"/>
            <a:r>
              <a:rPr lang="ru-RU" sz="4800" dirty="0" smtClean="0">
                <a:solidFill>
                  <a:srgbClr val="004376"/>
                </a:solidFill>
                <a:latin typeface="Monotype Corsiva" panose="03010101010201010101" pitchFamily="66" charset="0"/>
              </a:rPr>
              <a:t>«Дети со сложными дефектами». </a:t>
            </a:r>
          </a:p>
          <a:p>
            <a:pPr algn="ctr"/>
            <a:r>
              <a:rPr lang="ru-RU" sz="4800" dirty="0" smtClean="0">
                <a:solidFill>
                  <a:srgbClr val="004376"/>
                </a:solidFill>
                <a:latin typeface="Monotype Corsiva" panose="03010101010201010101" pitchFamily="66" charset="0"/>
              </a:rPr>
              <a:t>Участники: воспитанница - Вебер Ева</a:t>
            </a:r>
          </a:p>
          <a:p>
            <a:pPr algn="ctr"/>
            <a:r>
              <a:rPr lang="ru-RU" sz="4800" dirty="0" smtClean="0">
                <a:solidFill>
                  <a:srgbClr val="004376"/>
                </a:solidFill>
                <a:latin typeface="Monotype Corsiva" panose="03010101010201010101" pitchFamily="66" charset="0"/>
              </a:rPr>
              <a:t>Педагог группы «Колобок» - Ефанова В.А.</a:t>
            </a:r>
          </a:p>
        </p:txBody>
      </p:sp>
    </p:spTree>
    <p:extLst>
      <p:ext uri="{BB962C8B-B14F-4D97-AF65-F5344CB8AC3E}">
        <p14:creationId xmlns:p14="http://schemas.microsoft.com/office/powerpoint/2010/main" val="155758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0879" y="1557324"/>
            <a:ext cx="9128181" cy="39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984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77340" y="1422133"/>
            <a:ext cx="748665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Monotype Corsiva" panose="03010101010201010101" pitchFamily="66" charset="0"/>
              </a:rPr>
              <a:t>Оборудование: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Бумага для черчения </a:t>
            </a:r>
            <a:r>
              <a:rPr lang="en-US" sz="3600" dirty="0" smtClean="0">
                <a:latin typeface="Monotype Corsiva" panose="03010101010201010101" pitchFamily="66" charset="0"/>
              </a:rPr>
              <a:t>A4</a:t>
            </a:r>
            <a:endParaRPr lang="ru-RU" sz="3600" dirty="0" smtClean="0">
              <a:latin typeface="Monotype Corsiva" panose="03010101010201010101" pitchFamily="66" charset="0"/>
            </a:endParaRPr>
          </a:p>
          <a:p>
            <a:r>
              <a:rPr lang="ru-RU" sz="3600" dirty="0" smtClean="0">
                <a:latin typeface="Monotype Corsiva" panose="03010101010201010101" pitchFamily="66" charset="0"/>
              </a:rPr>
              <a:t>Салфетки белые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Салфетки розовые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Ножницы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Клей-карандаш канцелярский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Цветочек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Ленточка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69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0879" y="1557324"/>
            <a:ext cx="9128181" cy="39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984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11" y="97483"/>
            <a:ext cx="5270362" cy="350783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677" y="65686"/>
            <a:ext cx="5318136" cy="35396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11" y="3637112"/>
            <a:ext cx="5380893" cy="35814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858822" y="3968810"/>
            <a:ext cx="43478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Делаем заготовки для работы: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Сердечко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Рука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Бумажные шарики из салфеток двух цветов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8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0879" y="1557324"/>
            <a:ext cx="9128181" cy="39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984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76" y="144284"/>
            <a:ext cx="4995470" cy="33248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969" y="144284"/>
            <a:ext cx="4995472" cy="33248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76" y="3469156"/>
            <a:ext cx="5939744" cy="39533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217920" y="3968810"/>
            <a:ext cx="42425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Наклеиваем шаблон руки на сердечко, смазываем его клеем и выкладываем белыми шариками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7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0879" y="1557324"/>
            <a:ext cx="9128181" cy="39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984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67" y="78310"/>
            <a:ext cx="5083454" cy="33834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332" y="78310"/>
            <a:ext cx="5083456" cy="33834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67" y="3434011"/>
            <a:ext cx="6156960" cy="409793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377026" y="3968810"/>
            <a:ext cx="41237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Смазываем оставшуюся поверхность сердечка клеем и выкладываем розовыми шариками. Приклеиваем цветочек и ленточку.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32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0879" y="1557324"/>
            <a:ext cx="9128181" cy="39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984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683" y="-2458"/>
            <a:ext cx="8115318" cy="540137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22448" y="5304989"/>
            <a:ext cx="80935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Ева с необходимой помощью педагога обвела свою ладошку карандашом. После чего педагог вырезал получившийся шаблон.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84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0879" y="1557324"/>
            <a:ext cx="9128181" cy="39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984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548" y="175532"/>
            <a:ext cx="4749641" cy="31612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79" y="175533"/>
            <a:ext cx="4749641" cy="31612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79" y="3169920"/>
            <a:ext cx="6150643" cy="409372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203195" y="4823163"/>
            <a:ext cx="42425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Побуждаем наклеить шаблон руки на сердечко.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97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0879" y="1557324"/>
            <a:ext cx="9128181" cy="39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984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969" y="162447"/>
            <a:ext cx="4788963" cy="31874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79" y="162447"/>
            <a:ext cx="4788962" cy="31874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78" y="3215908"/>
            <a:ext cx="6252001" cy="416119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449292" y="4744749"/>
            <a:ext cx="42425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Заполняем пространство внутри контура клеем.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51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3053</TotalTime>
  <Words>192</Words>
  <Application>Microsoft Office PowerPoint</Application>
  <PresentationFormat>Произвольный</PresentationFormat>
  <Paragraphs>35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AngsanaUPC</vt:lpstr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Destin</dc:creator>
  <cp:lastModifiedBy>Destin</cp:lastModifiedBy>
  <cp:revision>207</cp:revision>
  <cp:lastPrinted>2014-10-18T16:54:59Z</cp:lastPrinted>
  <dcterms:created xsi:type="dcterms:W3CDTF">2014-10-18T16:54:29Z</dcterms:created>
  <dcterms:modified xsi:type="dcterms:W3CDTF">2015-11-22T20:04:29Z</dcterms:modified>
</cp:coreProperties>
</file>