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894F-4C21-4276-B842-3AA510E0B91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2BD2-02AF-4CD1-91E1-CC1AABBF5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894F-4C21-4276-B842-3AA510E0B91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2BD2-02AF-4CD1-91E1-CC1AABBF5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894F-4C21-4276-B842-3AA510E0B91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2BD2-02AF-4CD1-91E1-CC1AABBF5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894F-4C21-4276-B842-3AA510E0B91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2BD2-02AF-4CD1-91E1-CC1AABBF5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894F-4C21-4276-B842-3AA510E0B91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2BD2-02AF-4CD1-91E1-CC1AABBF5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894F-4C21-4276-B842-3AA510E0B91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2BD2-02AF-4CD1-91E1-CC1AABBF5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894F-4C21-4276-B842-3AA510E0B91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2BD2-02AF-4CD1-91E1-CC1AABBF5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894F-4C21-4276-B842-3AA510E0B91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2BD2-02AF-4CD1-91E1-CC1AABBF5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894F-4C21-4276-B842-3AA510E0B91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2BD2-02AF-4CD1-91E1-CC1AABBF5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894F-4C21-4276-B842-3AA510E0B91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2BD2-02AF-4CD1-91E1-CC1AABBF5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894F-4C21-4276-B842-3AA510E0B91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232BD2-02AF-4CD1-91E1-CC1AABBF5D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84894F-4C21-4276-B842-3AA510E0B91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232BD2-02AF-4CD1-91E1-CC1AABBF5D4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571528"/>
            <a:ext cx="6529406" cy="14287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143668"/>
          </a:xfrm>
        </p:spPr>
        <p:txBody>
          <a:bodyPr/>
          <a:lstStyle/>
          <a:p>
            <a:r>
              <a:rPr lang="tt-RU" dirty="0">
                <a:solidFill>
                  <a:schemeClr val="bg1"/>
                </a:solidFill>
              </a:rPr>
              <a:t>Хәерле иртә миңа!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tt-RU" dirty="0">
                <a:solidFill>
                  <a:schemeClr val="bg1"/>
                </a:solidFill>
              </a:rPr>
              <a:t>Хәерле иртә сиңа!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tt-RU" dirty="0">
                <a:solidFill>
                  <a:schemeClr val="bg1"/>
                </a:solidFill>
              </a:rPr>
              <a:t>Хәерле иртә аңа!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tt-RU" dirty="0" smtClean="0">
                <a:solidFill>
                  <a:schemeClr val="bg1"/>
                </a:solidFill>
              </a:rPr>
              <a:t>Хәерле иртә безгә!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tt-RU" dirty="0" smtClean="0">
                <a:solidFill>
                  <a:schemeClr val="bg1"/>
                </a:solidFill>
              </a:rPr>
              <a:t>Хәерле </a:t>
            </a:r>
            <a:r>
              <a:rPr lang="tt-RU" dirty="0">
                <a:solidFill>
                  <a:schemeClr val="bg1"/>
                </a:solidFill>
              </a:rPr>
              <a:t>иртә </a:t>
            </a:r>
            <a:r>
              <a:rPr lang="en-US" dirty="0" smtClean="0">
                <a:solidFill>
                  <a:schemeClr val="bg1"/>
                </a:solidFill>
              </a:rPr>
              <a:t>c</a:t>
            </a:r>
            <a:r>
              <a:rPr lang="tt-RU" dirty="0" smtClean="0">
                <a:solidFill>
                  <a:schemeClr val="bg1"/>
                </a:solidFill>
              </a:rPr>
              <a:t>езгә</a:t>
            </a:r>
            <a:r>
              <a:rPr lang="tt-RU" dirty="0">
                <a:solidFill>
                  <a:schemeClr val="bg1"/>
                </a:solidFill>
              </a:rPr>
              <a:t>!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tt-RU" dirty="0">
                <a:solidFill>
                  <a:schemeClr val="bg1"/>
                </a:solidFill>
              </a:rPr>
              <a:t>Хәерле иртә барыбызга да!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5" name="Picture 2" descr="http://moreletonebesa.ru/wp-content/uploads/2012/03/977.jpg"/>
          <p:cNvPicPr>
            <a:picLocks noChangeAspect="1" noChangeArrowheads="1"/>
          </p:cNvPicPr>
          <p:nvPr/>
        </p:nvPicPr>
        <p:blipFill>
          <a:blip r:embed="rId2" cstate="print"/>
          <a:srcRect b="1668"/>
          <a:stretch>
            <a:fillRect/>
          </a:stretch>
        </p:blipFill>
        <p:spPr bwMode="auto">
          <a:xfrm>
            <a:off x="304800" y="3423548"/>
            <a:ext cx="4767266" cy="302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user\Desktop\скачанные файл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500042"/>
            <a:ext cx="2786082" cy="2679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642966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sz="4000" dirty="0">
                <a:solidFill>
                  <a:srgbClr val="00B050"/>
                </a:solidFill>
              </a:rPr>
              <a:t>2) Җөмләләрне текстның эчтәлеге буенча дөрес тәртиптә куегыз. </a:t>
            </a:r>
            <a:br>
              <a:rPr lang="tt-RU" sz="4000" dirty="0">
                <a:solidFill>
                  <a:srgbClr val="00B050"/>
                </a:solidFill>
              </a:rPr>
            </a:br>
            <a:r>
              <a:rPr lang="ru-RU" sz="4000" dirty="0">
                <a:solidFill>
                  <a:srgbClr val="00B050"/>
                </a:solidFill>
              </a:rPr>
              <a:t>а) </a:t>
            </a:r>
            <a:r>
              <a:rPr lang="ru-RU" sz="4000" dirty="0" err="1">
                <a:solidFill>
                  <a:srgbClr val="00B050"/>
                </a:solidFill>
              </a:rPr>
              <a:t>Әнисә песнәкне ашатырга</a:t>
            </a:r>
            <a:r>
              <a:rPr lang="ru-RU" sz="4000" dirty="0">
                <a:solidFill>
                  <a:srgbClr val="00B050"/>
                </a:solidFill>
              </a:rPr>
              <a:t> </a:t>
            </a:r>
            <a:r>
              <a:rPr lang="ru-RU" sz="4000" dirty="0" err="1">
                <a:solidFill>
                  <a:srgbClr val="00B050"/>
                </a:solidFill>
              </a:rPr>
              <a:t>булды</a:t>
            </a:r>
            <a:r>
              <a:rPr lang="ru-RU" sz="4000" dirty="0">
                <a:solidFill>
                  <a:srgbClr val="00B050"/>
                </a:solidFill>
              </a:rPr>
              <a:t>. </a:t>
            </a:r>
            <a:br>
              <a:rPr lang="ru-RU" sz="4000" dirty="0">
                <a:solidFill>
                  <a:srgbClr val="00B050"/>
                </a:solidFill>
              </a:rPr>
            </a:br>
            <a:r>
              <a:rPr lang="ru-RU" sz="4000" dirty="0">
                <a:solidFill>
                  <a:srgbClr val="00B050"/>
                </a:solidFill>
              </a:rPr>
              <a:t>б) Кыш </a:t>
            </a:r>
            <a:r>
              <a:rPr lang="ru-RU" sz="4000" dirty="0" err="1">
                <a:solidFill>
                  <a:srgbClr val="00B050"/>
                </a:solidFill>
              </a:rPr>
              <a:t>көне иде</a:t>
            </a:r>
            <a:r>
              <a:rPr lang="ru-RU" sz="4000" dirty="0">
                <a:solidFill>
                  <a:srgbClr val="00B050"/>
                </a:solidFill>
              </a:rPr>
              <a:t>. </a:t>
            </a:r>
            <a:br>
              <a:rPr lang="ru-RU" sz="4000" dirty="0">
                <a:solidFill>
                  <a:srgbClr val="00B050"/>
                </a:solidFill>
              </a:rPr>
            </a:br>
            <a:r>
              <a:rPr lang="ru-RU" sz="4000" dirty="0">
                <a:solidFill>
                  <a:srgbClr val="00B050"/>
                </a:solidFill>
              </a:rPr>
              <a:t>в) </a:t>
            </a:r>
            <a:r>
              <a:rPr lang="ru-RU" sz="4000" dirty="0" err="1">
                <a:solidFill>
                  <a:srgbClr val="00B050"/>
                </a:solidFill>
              </a:rPr>
              <a:t>Песнәк көн саен</a:t>
            </a:r>
            <a:r>
              <a:rPr lang="ru-RU" sz="4000" dirty="0">
                <a:solidFill>
                  <a:srgbClr val="00B050"/>
                </a:solidFill>
              </a:rPr>
              <a:t> </a:t>
            </a:r>
            <a:r>
              <a:rPr lang="ru-RU" sz="4000" dirty="0" err="1">
                <a:solidFill>
                  <a:srgbClr val="00B050"/>
                </a:solidFill>
              </a:rPr>
              <a:t>тәрәзәгә килә башлады</a:t>
            </a:r>
            <a:r>
              <a:rPr lang="ru-RU" sz="4000" dirty="0">
                <a:solidFill>
                  <a:srgbClr val="00B050"/>
                </a:solidFill>
              </a:rPr>
              <a:t>. </a:t>
            </a:r>
            <a:br>
              <a:rPr lang="ru-RU" sz="4000" dirty="0">
                <a:solidFill>
                  <a:srgbClr val="00B050"/>
                </a:solidFill>
              </a:rPr>
            </a:br>
            <a:r>
              <a:rPr lang="ru-RU" sz="4000" dirty="0">
                <a:solidFill>
                  <a:srgbClr val="00B050"/>
                </a:solidFill>
              </a:rPr>
              <a:t>г) </a:t>
            </a:r>
            <a:r>
              <a:rPr lang="ru-RU" sz="4000" dirty="0" err="1">
                <a:solidFill>
                  <a:srgbClr val="00B050"/>
                </a:solidFill>
              </a:rPr>
              <a:t>Тәрәзәгә песнәк кунды</a:t>
            </a:r>
            <a:r>
              <a:rPr lang="ru-RU" sz="4000" dirty="0">
                <a:solidFill>
                  <a:srgbClr val="00B050"/>
                </a:solidFill>
              </a:rPr>
              <a:t>. </a:t>
            </a:r>
            <a:br>
              <a:rPr lang="ru-RU" sz="4000" dirty="0">
                <a:solidFill>
                  <a:srgbClr val="00B050"/>
                </a:solidFill>
              </a:rPr>
            </a:br>
            <a:endParaRPr lang="ru-RU" sz="4000" dirty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714404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>
            <a:noAutofit/>
          </a:bodyPr>
          <a:lstStyle/>
          <a:p>
            <a:r>
              <a:rPr lang="tt-RU" sz="4800" b="1" dirty="0">
                <a:solidFill>
                  <a:srgbClr val="00B050"/>
                </a:solidFill>
              </a:rPr>
              <a:t>3.Диалогтагы төшеп калган репликаларны әйтегез:</a:t>
            </a:r>
            <a:endParaRPr lang="ru-RU" sz="4800" b="1" dirty="0">
              <a:solidFill>
                <a:srgbClr val="00B050"/>
              </a:solidFill>
            </a:endParaRPr>
          </a:p>
          <a:p>
            <a:r>
              <a:rPr lang="tt-RU" sz="4800" b="1" dirty="0">
                <a:solidFill>
                  <a:srgbClr val="00B050"/>
                </a:solidFill>
              </a:rPr>
              <a:t>-..........</a:t>
            </a:r>
            <a:endParaRPr lang="ru-RU" sz="4800" b="1" dirty="0">
              <a:solidFill>
                <a:srgbClr val="00B050"/>
              </a:solidFill>
            </a:endParaRPr>
          </a:p>
          <a:p>
            <a:r>
              <a:rPr lang="tt-RU" sz="4800" b="1" dirty="0">
                <a:solidFill>
                  <a:srgbClr val="00B050"/>
                </a:solidFill>
              </a:rPr>
              <a:t>-Әйе,бүген көн салкын.</a:t>
            </a:r>
            <a:endParaRPr lang="ru-RU" sz="4800" b="1" dirty="0">
              <a:solidFill>
                <a:srgbClr val="00B050"/>
              </a:solidFill>
            </a:endParaRPr>
          </a:p>
          <a:p>
            <a:r>
              <a:rPr lang="tt-RU" sz="4800" b="1" dirty="0">
                <a:solidFill>
                  <a:srgbClr val="00B050"/>
                </a:solidFill>
              </a:rPr>
              <a:t>-........</a:t>
            </a:r>
            <a:endParaRPr lang="ru-RU" sz="4800" b="1" dirty="0">
              <a:solidFill>
                <a:srgbClr val="00B050"/>
              </a:solidFill>
            </a:endParaRPr>
          </a:p>
          <a:p>
            <a:r>
              <a:rPr lang="tt-RU" sz="4800" b="1" dirty="0">
                <a:solidFill>
                  <a:srgbClr val="00B050"/>
                </a:solidFill>
              </a:rPr>
              <a:t>-Әйе,песнәкнең ашыйсы килгән</a:t>
            </a:r>
            <a:endParaRPr lang="ru-RU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428652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86766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sz="4800" b="1" dirty="0" smtClean="0">
                <a:solidFill>
                  <a:srgbClr val="00B050"/>
                </a:solidFill>
              </a:rPr>
              <a:t>Өй </a:t>
            </a:r>
            <a:r>
              <a:rPr lang="tt-RU" sz="4800" b="1" dirty="0">
                <a:solidFill>
                  <a:srgbClr val="00B050"/>
                </a:solidFill>
              </a:rPr>
              <a:t>эше. </a:t>
            </a:r>
            <a:endParaRPr lang="tt-RU" sz="4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sz="4800" b="1" dirty="0" smtClean="0">
                <a:solidFill>
                  <a:srgbClr val="00B050"/>
                </a:solidFill>
              </a:rPr>
              <a:t>59 </a:t>
            </a:r>
            <a:r>
              <a:rPr lang="tt-RU" sz="4800" b="1" dirty="0">
                <a:solidFill>
                  <a:srgbClr val="00B050"/>
                </a:solidFill>
              </a:rPr>
              <a:t>нчы бит</a:t>
            </a:r>
            <a:r>
              <a:rPr lang="tt-RU" sz="4800" b="1" dirty="0" smtClean="0">
                <a:solidFill>
                  <a:srgbClr val="00B050"/>
                </a:solidFill>
              </a:rPr>
              <a:t>, 11 </a:t>
            </a:r>
            <a:r>
              <a:rPr lang="tt-RU" sz="4800" b="1" dirty="0">
                <a:solidFill>
                  <a:srgbClr val="00B050"/>
                </a:solidFill>
              </a:rPr>
              <a:t>нче күнегү</a:t>
            </a:r>
            <a:endParaRPr lang="ru-RU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785842"/>
            <a:ext cx="8229600" cy="50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074" name="Picture 2" descr="C:\Users\user\Desktop\скачанные файлы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857496"/>
            <a:ext cx="4429156" cy="40005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1071546"/>
            <a:ext cx="7516053" cy="144655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tt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Сау булыгыз! </a:t>
            </a:r>
            <a:r>
              <a:rPr lang="tt-RU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</a:t>
            </a:r>
            <a:r>
              <a:rPr lang="tt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арыгызга </a:t>
            </a:r>
            <a:r>
              <a:rPr lang="tt-RU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да </a:t>
            </a:r>
            <a:r>
              <a:rPr lang="tt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рәхмәт</a:t>
            </a:r>
            <a:r>
              <a:rPr lang="tt-RU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42966"/>
            <a:ext cx="8043890" cy="642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tt-RU" sz="6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t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Акыллы</a:t>
            </a:r>
          </a:p>
          <a:p>
            <a:pPr algn="ctr">
              <a:buNone/>
            </a:pPr>
            <a:r>
              <a:rPr lang="tt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Мәрхәмәтле</a:t>
            </a:r>
          </a:p>
          <a:p>
            <a:pPr algn="ctr">
              <a:buNone/>
            </a:pPr>
            <a:r>
              <a:rPr lang="tt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Әдәпле</a:t>
            </a:r>
          </a:p>
          <a:p>
            <a:pPr algn="ctr">
              <a:buNone/>
            </a:pPr>
            <a:r>
              <a:rPr lang="tt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Песнәк</a:t>
            </a:r>
          </a:p>
          <a:p>
            <a:pPr algn="ctr">
              <a:buNone/>
            </a:pPr>
            <a:r>
              <a:rPr lang="tt-RU" sz="6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шатлана</a:t>
            </a:r>
            <a:endParaRPr lang="ru-RU" sz="6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-785842"/>
            <a:ext cx="8258204" cy="6912005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tt-RU" sz="4400" dirty="0"/>
          </a:p>
          <a:p>
            <a:pPr algn="ctr">
              <a:buNone/>
            </a:pPr>
            <a:endParaRPr lang="tt-RU" sz="4400" dirty="0" smtClean="0"/>
          </a:p>
          <a:p>
            <a:pPr>
              <a:buNone/>
            </a:pPr>
            <a:r>
              <a:rPr lang="tt-RU" sz="4400" b="1" dirty="0" smtClean="0">
                <a:solidFill>
                  <a:schemeClr val="tx2"/>
                </a:solidFill>
              </a:rPr>
              <a:t>   </a:t>
            </a:r>
          </a:p>
          <a:p>
            <a:pPr>
              <a:buNone/>
            </a:pPr>
            <a:endParaRPr lang="tt-RU" sz="8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sz="10000" b="1" dirty="0" smtClean="0">
                <a:solidFill>
                  <a:srgbClr val="00B050"/>
                </a:solidFill>
              </a:rPr>
              <a:t>Түшләрендә </a:t>
            </a:r>
            <a:r>
              <a:rPr lang="tt-RU" sz="10000" b="1" dirty="0">
                <a:solidFill>
                  <a:srgbClr val="00B050"/>
                </a:solidFill>
              </a:rPr>
              <a:t>кояш төсе </a:t>
            </a:r>
            <a:endParaRPr lang="tt-RU" sz="10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sz="10000" b="1" dirty="0" smtClean="0">
                <a:solidFill>
                  <a:srgbClr val="00B050"/>
                </a:solidFill>
              </a:rPr>
              <a:t>Аркасында </a:t>
            </a:r>
            <a:r>
              <a:rPr lang="tt-RU" sz="10000" b="1" dirty="0">
                <a:solidFill>
                  <a:srgbClr val="00B050"/>
                </a:solidFill>
              </a:rPr>
              <a:t>яз төсе. </a:t>
            </a:r>
            <a:endParaRPr lang="tt-RU" sz="10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sz="10000" b="1" dirty="0" smtClean="0">
                <a:solidFill>
                  <a:srgbClr val="00B050"/>
                </a:solidFill>
              </a:rPr>
              <a:t>Кышын </a:t>
            </a:r>
            <a:r>
              <a:rPr lang="tt-RU" sz="10000" b="1" dirty="0">
                <a:solidFill>
                  <a:srgbClr val="00B050"/>
                </a:solidFill>
              </a:rPr>
              <a:t>тәрәзәмә килеп: </a:t>
            </a:r>
            <a:endParaRPr lang="tt-RU" sz="10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sz="10000" b="1" dirty="0" smtClean="0">
                <a:solidFill>
                  <a:srgbClr val="00B050"/>
                </a:solidFill>
              </a:rPr>
              <a:t>“</a:t>
            </a:r>
            <a:r>
              <a:rPr lang="tt-RU" sz="10000" b="1" dirty="0">
                <a:solidFill>
                  <a:srgbClr val="00B050"/>
                </a:solidFill>
              </a:rPr>
              <a:t>Таныйсыңмы?” ди </a:t>
            </a:r>
            <a:r>
              <a:rPr lang="tt-RU" sz="10000" b="1" dirty="0" smtClean="0">
                <a:solidFill>
                  <a:srgbClr val="00B050"/>
                </a:solidFill>
              </a:rPr>
              <a:t>төсле.</a:t>
            </a:r>
          </a:p>
          <a:p>
            <a:pPr>
              <a:buNone/>
            </a:pPr>
            <a:endParaRPr lang="tt-RU" sz="10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sz="10000" b="1" dirty="0" smtClean="0">
                <a:solidFill>
                  <a:srgbClr val="00B050"/>
                </a:solidFill>
              </a:rPr>
              <a:t>Түш- груд</a:t>
            </a:r>
            <a:r>
              <a:rPr lang="ru-RU" sz="10000" b="1" dirty="0" err="1">
                <a:solidFill>
                  <a:srgbClr val="00B050"/>
                </a:solidFill>
              </a:rPr>
              <a:t>ь</a:t>
            </a:r>
            <a:endParaRPr lang="tt-RU" sz="10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sz="10000" b="1" dirty="0" smtClean="0">
                <a:solidFill>
                  <a:srgbClr val="00B050"/>
                </a:solidFill>
              </a:rPr>
              <a:t>Таный- узнает</a:t>
            </a:r>
          </a:p>
          <a:p>
            <a:pPr>
              <a:buNone/>
            </a:pPr>
            <a:r>
              <a:rPr lang="tt-RU" sz="10000" b="1" dirty="0" smtClean="0">
                <a:solidFill>
                  <a:srgbClr val="00B050"/>
                </a:solidFill>
              </a:rPr>
              <a:t>Арка- спина</a:t>
            </a:r>
            <a:endParaRPr lang="tt-RU" sz="8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sz="5400" b="1" dirty="0">
                <a:solidFill>
                  <a:srgbClr val="FF0000"/>
                </a:solidFill>
              </a:rPr>
              <a:t> </a:t>
            </a:r>
            <a:r>
              <a:rPr lang="tt-RU" sz="5400" dirty="0">
                <a:solidFill>
                  <a:srgbClr val="FF0000"/>
                </a:solidFill>
              </a:rPr>
              <a:t/>
            </a:r>
            <a:br>
              <a:rPr lang="tt-RU" sz="5400" dirty="0">
                <a:solidFill>
                  <a:srgbClr val="FF0000"/>
                </a:solidFill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857280"/>
            <a:ext cx="8229600" cy="8572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 descr="C:\Users\user\Desktop\скачанные файлы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5929354" cy="44315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643702" y="3982998"/>
            <a:ext cx="192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3600" b="1" dirty="0">
                <a:solidFill>
                  <a:srgbClr val="00B050"/>
                </a:solidFill>
              </a:rPr>
              <a:t>Песнәк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28718"/>
            <a:ext cx="8229600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t-RU" sz="4400" b="1" dirty="0" smtClean="0">
                <a:solidFill>
                  <a:srgbClr val="00B050"/>
                </a:solidFill>
              </a:rPr>
              <a:t>Сүзлек өстендә эш. </a:t>
            </a:r>
          </a:p>
          <a:p>
            <a:r>
              <a:rPr lang="tt-RU" sz="4400" b="1" dirty="0" smtClean="0">
                <a:solidFill>
                  <a:srgbClr val="00B050"/>
                </a:solidFill>
              </a:rPr>
              <a:t>кунды </a:t>
            </a:r>
            <a:r>
              <a:rPr lang="tt-RU" sz="4400" b="1" dirty="0">
                <a:solidFill>
                  <a:srgbClr val="00B050"/>
                </a:solidFill>
              </a:rPr>
              <a:t>– подсела</a:t>
            </a:r>
            <a:endParaRPr lang="ru-RU" sz="4400" dirty="0">
              <a:solidFill>
                <a:srgbClr val="00B050"/>
              </a:solidFill>
            </a:endParaRPr>
          </a:p>
          <a:p>
            <a:r>
              <a:rPr lang="tt-RU" sz="4400" b="1" dirty="0">
                <a:solidFill>
                  <a:srgbClr val="00B050"/>
                </a:solidFill>
              </a:rPr>
              <a:t>чукый башлады – начала клевать</a:t>
            </a:r>
            <a:endParaRPr lang="ru-RU" sz="4400" dirty="0">
              <a:solidFill>
                <a:srgbClr val="00B050"/>
              </a:solidFill>
            </a:endParaRPr>
          </a:p>
          <a:p>
            <a:r>
              <a:rPr lang="tt-RU" sz="4400" b="1" dirty="0">
                <a:solidFill>
                  <a:srgbClr val="00B050"/>
                </a:solidFill>
              </a:rPr>
              <a:t>аның ашыйсы килгән – она проголодалась</a:t>
            </a:r>
            <a:endParaRPr lang="ru-RU" sz="4400" dirty="0">
              <a:solidFill>
                <a:srgbClr val="00B050"/>
              </a:solidFill>
            </a:endParaRPr>
          </a:p>
          <a:p>
            <a:r>
              <a:rPr lang="tt-RU" sz="4400" b="1" dirty="0">
                <a:solidFill>
                  <a:srgbClr val="00B050"/>
                </a:solidFill>
              </a:rPr>
              <a:t>канатын какты – махнула крылышком</a:t>
            </a:r>
            <a:endParaRPr lang="ru-RU" sz="4400" dirty="0">
              <a:solidFill>
                <a:srgbClr val="00B050"/>
              </a:solidFill>
            </a:endParaRPr>
          </a:p>
          <a:p>
            <a:r>
              <a:rPr lang="tt-RU" sz="4400" b="1" dirty="0">
                <a:solidFill>
                  <a:srgbClr val="00B050"/>
                </a:solidFill>
              </a:rPr>
              <a:t>ияләште- привыкла</a:t>
            </a:r>
            <a:endParaRPr lang="ru-RU" sz="4400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00090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t-RU" b="1" dirty="0">
                <a:solidFill>
                  <a:srgbClr val="00B050"/>
                </a:solidFill>
              </a:rPr>
              <a:t>Песнәк белән Әнисә.</a:t>
            </a:r>
            <a:endParaRPr lang="ru-RU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dirty="0">
                <a:solidFill>
                  <a:srgbClr val="00B050"/>
                </a:solidFill>
              </a:rPr>
              <a:t>Кыш көне иде. Көннәр бик салкын. Беркөнне </a:t>
            </a:r>
            <a:r>
              <a:rPr lang="tt-RU" dirty="0" smtClean="0">
                <a:solidFill>
                  <a:srgbClr val="00B050"/>
                </a:solidFill>
              </a:rPr>
              <a:t>тәрәзәгәбер   </a:t>
            </a:r>
            <a:r>
              <a:rPr lang="tt-RU" dirty="0">
                <a:solidFill>
                  <a:srgbClr val="00B050"/>
                </a:solidFill>
              </a:rPr>
              <a:t>песнәк  кунды. Ул тәрәзәне чукый башлады.</a:t>
            </a:r>
            <a:endParaRPr lang="ru-RU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dirty="0">
                <a:solidFill>
                  <a:srgbClr val="00B050"/>
                </a:solidFill>
              </a:rPr>
              <a:t>- Әни, нигә песнәк тәрәзәне чукый? – дип сорады Әнисә.</a:t>
            </a:r>
            <a:endParaRPr lang="ru-RU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dirty="0">
                <a:solidFill>
                  <a:srgbClr val="00B050"/>
                </a:solidFill>
              </a:rPr>
              <a:t>- Тышта нинди салкын! Аның ашыйсы килгән, - диде әнисе.</a:t>
            </a:r>
            <a:endParaRPr lang="ru-RU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dirty="0">
                <a:solidFill>
                  <a:srgbClr val="00B050"/>
                </a:solidFill>
              </a:rPr>
              <a:t>- Алайса мин аны ашатам, - диде Әнисә. Ул  тәрәзәне ачты   һәм бер кисәк май куйды. Песнәк бик шатланды. Канатын какты, Әнисәгә рәхмәт әйтте. </a:t>
            </a:r>
            <a:endParaRPr lang="ru-RU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dirty="0">
                <a:solidFill>
                  <a:srgbClr val="00B050"/>
                </a:solidFill>
              </a:rPr>
              <a:t>Песнәк көн саен тәрәзәгә килеп куна иде. Ул Әнисәгә ияләште һәм  ачык тәрәзәдән өйгә  керә башлады. </a:t>
            </a:r>
            <a:endParaRPr lang="ru-RU" dirty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tt-RU" dirty="0">
                <a:solidFill>
                  <a:srgbClr val="00B050"/>
                </a:solidFill>
              </a:rPr>
              <a:t>(Гасыйм Лотфи)</a:t>
            </a:r>
            <a:endParaRPr lang="ru-RU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42966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115328" cy="5768997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tt-RU" sz="6600" smtClean="0">
                <a:solidFill>
                  <a:srgbClr val="00B050"/>
                </a:solidFill>
              </a:rPr>
              <a:t>Физкул</a:t>
            </a:r>
            <a:r>
              <a:rPr lang="ru-RU" sz="6600" smtClean="0">
                <a:solidFill>
                  <a:srgbClr val="00B050"/>
                </a:solidFill>
              </a:rPr>
              <a:t>ьтминутка.</a:t>
            </a:r>
            <a:endParaRPr lang="tt-RU" sz="660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sz="6600" smtClean="0">
                <a:solidFill>
                  <a:srgbClr val="00B050"/>
                </a:solidFill>
              </a:rPr>
              <a:t>Җил исә,исә,исә,</a:t>
            </a:r>
            <a:endParaRPr lang="ru-RU" sz="660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sz="6600" smtClean="0">
                <a:solidFill>
                  <a:srgbClr val="00B050"/>
                </a:solidFill>
              </a:rPr>
              <a:t>Агачларны селкетә.</a:t>
            </a:r>
            <a:endParaRPr lang="ru-RU" sz="660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sz="6600" smtClean="0">
                <a:solidFill>
                  <a:srgbClr val="00B050"/>
                </a:solidFill>
              </a:rPr>
              <a:t>Җил тына,тына,тына,</a:t>
            </a:r>
            <a:endParaRPr lang="ru-RU" sz="660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t-RU" sz="6600" smtClean="0">
                <a:solidFill>
                  <a:srgbClr val="00B050"/>
                </a:solidFill>
              </a:rPr>
              <a:t>Агачлар үсә,үсә,үсә.</a:t>
            </a:r>
            <a:endParaRPr lang="ru-RU" sz="660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714404"/>
            <a:ext cx="8229600" cy="4286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591187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t-RU" sz="5400" b="1" dirty="0">
                <a:solidFill>
                  <a:srgbClr val="00B050"/>
                </a:solidFill>
              </a:rPr>
              <a:t>Спроси у друга:</a:t>
            </a:r>
            <a:endParaRPr lang="ru-RU" sz="5400" b="1" dirty="0">
              <a:solidFill>
                <a:srgbClr val="00B050"/>
              </a:solidFill>
            </a:endParaRPr>
          </a:p>
          <a:p>
            <a:r>
              <a:rPr lang="tt-RU" sz="5400" b="1" dirty="0" smtClean="0">
                <a:solidFill>
                  <a:srgbClr val="00B050"/>
                </a:solidFill>
              </a:rPr>
              <a:t>любит </a:t>
            </a:r>
            <a:r>
              <a:rPr lang="tt-RU" sz="5400" b="1" dirty="0">
                <a:solidFill>
                  <a:srgbClr val="00B050"/>
                </a:solidFill>
              </a:rPr>
              <a:t>он пти</a:t>
            </a:r>
            <a:r>
              <a:rPr lang="ru-RU" sz="5400" b="1" dirty="0" err="1">
                <a:solidFill>
                  <a:srgbClr val="00B050"/>
                </a:solidFill>
              </a:rPr>
              <a:t>ц</a:t>
            </a:r>
            <a:r>
              <a:rPr lang="ru-RU" sz="5400" b="1" dirty="0">
                <a:solidFill>
                  <a:srgbClr val="00B050"/>
                </a:solidFill>
              </a:rPr>
              <a:t>;</a:t>
            </a:r>
          </a:p>
          <a:p>
            <a:r>
              <a:rPr lang="ru-RU" sz="5400" b="1" dirty="0" smtClean="0">
                <a:solidFill>
                  <a:srgbClr val="00B050"/>
                </a:solidFill>
              </a:rPr>
              <a:t>помогает </a:t>
            </a:r>
            <a:r>
              <a:rPr lang="ru-RU" sz="5400" b="1" dirty="0">
                <a:solidFill>
                  <a:srgbClr val="00B050"/>
                </a:solidFill>
              </a:rPr>
              <a:t>ли он птицам;</a:t>
            </a:r>
          </a:p>
          <a:p>
            <a:r>
              <a:rPr lang="ru-RU" sz="5400" b="1" dirty="0" smtClean="0">
                <a:solidFill>
                  <a:srgbClr val="00B050"/>
                </a:solidFill>
              </a:rPr>
              <a:t>сделал </a:t>
            </a:r>
            <a:r>
              <a:rPr lang="ru-RU" sz="5400" b="1" dirty="0">
                <a:solidFill>
                  <a:srgbClr val="00B050"/>
                </a:solidFill>
              </a:rPr>
              <a:t>ли он кормушку;</a:t>
            </a:r>
          </a:p>
          <a:p>
            <a:r>
              <a:rPr lang="ru-RU" sz="5400" b="1" dirty="0" smtClean="0">
                <a:solidFill>
                  <a:srgbClr val="00B050"/>
                </a:solidFill>
              </a:rPr>
              <a:t>кормит </a:t>
            </a:r>
            <a:r>
              <a:rPr lang="ru-RU" sz="5400" b="1" dirty="0">
                <a:solidFill>
                  <a:srgbClr val="00B050"/>
                </a:solidFill>
              </a:rPr>
              <a:t>ли птиц</a:t>
            </a:r>
            <a:r>
              <a:rPr lang="ru-RU" sz="5400" dirty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500090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072494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sz="4400" b="1" dirty="0">
                <a:solidFill>
                  <a:srgbClr val="00B050"/>
                </a:solidFill>
              </a:rPr>
              <a:t>1)Җөмләләрне дәвам ит. </a:t>
            </a:r>
            <a:br>
              <a:rPr lang="tt-RU" sz="4400" b="1" dirty="0">
                <a:solidFill>
                  <a:srgbClr val="00B050"/>
                </a:solidFill>
              </a:rPr>
            </a:br>
            <a:r>
              <a:rPr lang="tt-RU" sz="4400" b="1" dirty="0">
                <a:solidFill>
                  <a:srgbClr val="00B050"/>
                </a:solidFill>
              </a:rPr>
              <a:t>1.Әнисә яхшы кыз, чөнки ... </a:t>
            </a:r>
            <a:br>
              <a:rPr lang="tt-RU" sz="4400" b="1" dirty="0">
                <a:solidFill>
                  <a:srgbClr val="00B050"/>
                </a:solidFill>
              </a:rPr>
            </a:br>
            <a:r>
              <a:rPr lang="tt-RU" sz="4400" b="1" dirty="0">
                <a:solidFill>
                  <a:srgbClr val="00B050"/>
                </a:solidFill>
              </a:rPr>
              <a:t>2.Әнисә миңа ошый, чөнки ... </a:t>
            </a:r>
            <a:br>
              <a:rPr lang="tt-RU" sz="4400" b="1" dirty="0">
                <a:solidFill>
                  <a:srgbClr val="00B050"/>
                </a:solidFill>
              </a:rPr>
            </a:br>
            <a:r>
              <a:rPr lang="tt-RU" sz="4400" b="1" dirty="0">
                <a:solidFill>
                  <a:srgbClr val="00B050"/>
                </a:solidFill>
              </a:rPr>
              <a:t>3. Әнисә кошларны ярата, шуңа күрә ...</a:t>
            </a:r>
            <a:r>
              <a:rPr lang="tt-RU" sz="4400" dirty="0">
                <a:solidFill>
                  <a:srgbClr val="00B050"/>
                </a:solidFill>
              </a:rPr>
              <a:t> 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188</TotalTime>
  <Words>247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123</cp:lastModifiedBy>
  <cp:revision>21</cp:revision>
  <dcterms:created xsi:type="dcterms:W3CDTF">2015-11-18T13:52:25Z</dcterms:created>
  <dcterms:modified xsi:type="dcterms:W3CDTF">2015-11-21T06:33:20Z</dcterms:modified>
</cp:coreProperties>
</file>