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7"/>
  </p:notes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60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62" r:id="rId25"/>
    <p:sldId id="291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6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263" r:id="rId45"/>
    <p:sldId id="301" r:id="rId46"/>
    <p:sldId id="302" r:id="rId47"/>
    <p:sldId id="304" r:id="rId48"/>
    <p:sldId id="305" r:id="rId49"/>
    <p:sldId id="303" r:id="rId50"/>
    <p:sldId id="307" r:id="rId51"/>
    <p:sldId id="308" r:id="rId52"/>
    <p:sldId id="306" r:id="rId53"/>
    <p:sldId id="309" r:id="rId54"/>
    <p:sldId id="264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B200"/>
    <a:srgbClr val="EA5F00"/>
    <a:srgbClr val="FF6600"/>
    <a:srgbClr val="EBE61A"/>
    <a:srgbClr val="FF9900"/>
    <a:srgbClr val="CC00FF"/>
    <a:srgbClr val="F2A0AE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BABD832-B32E-46D3-BDB7-4B7AEDA585CC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FFDC13F-A9D9-4C85-BCA7-E75BA9D094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6174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93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52D7C4-642D-4932-9E54-DEE89F75518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D346C-183B-4FC9-A814-1A82C190721F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22643-E199-4E22-8513-17CF196B54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15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858FF-A3C9-4F55-A5C1-89BFB5E624DA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62B72-6BA8-45FF-9223-3D467EC03C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025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C1AAC-CC0A-4B1F-8647-92EC7A0EF8ED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C4856-62AB-448E-B77F-A225A6CB50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596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F52E1-9403-4F00-8C6C-8BC43584DE0F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FB1DF-6E11-455B-B2C5-5469D1D6E7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860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1B563-5250-4A2B-9746-857850DBA33F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CDB27-0637-492F-91EB-947C3A760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6270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8FC33-E642-4753-B32C-5D3FAF1D8BC6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6E536-6A2C-4D32-B95E-401290314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52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0F483-EC62-4A08-97C6-6B8B238D7273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43616-9204-425E-BC64-943B15B95E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081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D7D3C-F05C-4B9F-B227-94BDD1B1567E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EFC29-5E7B-41E8-86E2-76287CA0C1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93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BCA2A-39E5-483E-ACEB-B302AB686C14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FB445-348F-4C33-97D5-5BAC40B27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896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3232E-83F3-4831-B0F0-1B81D0788666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04B00-42C5-466B-93F1-43DF107186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72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C69BF-974D-4BB6-96A9-371285193E90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C7FA8-D7D4-4E53-85CE-473BF60BAB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4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65BFF5-CB95-43BC-B7FA-EC522B901A31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F4056B-5BE5-4536-B215-859055219F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699" r:id="rId4"/>
    <p:sldLayoutId id="2147483705" r:id="rId5"/>
    <p:sldLayoutId id="2147483700" r:id="rId6"/>
    <p:sldLayoutId id="2147483706" r:id="rId7"/>
    <p:sldLayoutId id="2147483707" r:id="rId8"/>
    <p:sldLayoutId id="2147483708" r:id="rId9"/>
    <p:sldLayoutId id="2147483701" r:id="rId10"/>
    <p:sldLayoutId id="214748370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55;&#1086;&#1083;&#1100;&#1079;&#1086;&#1074;&#1072;&#1090;&#1077;&#1083;&#1100;\&#1056;&#1072;&#1073;&#1086;&#1095;&#1080;&#1081;%20&#1089;&#1090;&#1086;&#1083;\&#1089;&#1095;&#1072;&#1089;&#1090;&#1083;&#1080;&#1074;&#1099;&#1081;%20&#1089;&#1083;&#1091;&#1095;&#1072;&#1081;\&#1057;&#1095;&#1072;&#1089;&#1090;&#1083;&#1080;&#1074;&#1099;&#1081;%20&#1089;&#1083;&#1091;&#1095;&#1072;&#1081;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3" Type="http://schemas.openxmlformats.org/officeDocument/2006/relationships/slide" Target="slide16.xml"/><Relationship Id="rId7" Type="http://schemas.openxmlformats.org/officeDocument/2006/relationships/slide" Target="slide20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9.xml"/><Relationship Id="rId11" Type="http://schemas.openxmlformats.org/officeDocument/2006/relationships/slide" Target="slide3.xml"/><Relationship Id="rId5" Type="http://schemas.openxmlformats.org/officeDocument/2006/relationships/slide" Target="slide18.xml"/><Relationship Id="rId10" Type="http://schemas.openxmlformats.org/officeDocument/2006/relationships/slide" Target="slide23.xml"/><Relationship Id="rId4" Type="http://schemas.openxmlformats.org/officeDocument/2006/relationships/slide" Target="slide17.xml"/><Relationship Id="rId9" Type="http://schemas.openxmlformats.org/officeDocument/2006/relationships/slide" Target="slide2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6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slide" Target="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3" Type="http://schemas.openxmlformats.org/officeDocument/2006/relationships/slide" Target="slide26.xml"/><Relationship Id="rId7" Type="http://schemas.openxmlformats.org/officeDocument/2006/relationships/slide" Target="slide30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9.xml"/><Relationship Id="rId11" Type="http://schemas.openxmlformats.org/officeDocument/2006/relationships/slide" Target="slide3.xml"/><Relationship Id="rId5" Type="http://schemas.openxmlformats.org/officeDocument/2006/relationships/slide" Target="slide28.xml"/><Relationship Id="rId10" Type="http://schemas.openxmlformats.org/officeDocument/2006/relationships/slide" Target="slide33.xml"/><Relationship Id="rId4" Type="http://schemas.openxmlformats.org/officeDocument/2006/relationships/slide" Target="slide27.xml"/><Relationship Id="rId9" Type="http://schemas.openxmlformats.org/officeDocument/2006/relationships/slide" Target="slide3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slide" Target="slide4.xml"/><Relationship Id="rId7" Type="http://schemas.openxmlformats.org/officeDocument/2006/relationships/slide" Target="slide34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4.xml"/><Relationship Id="rId5" Type="http://schemas.openxmlformats.org/officeDocument/2006/relationships/slide" Target="slide54.xml"/><Relationship Id="rId4" Type="http://schemas.openxmlformats.org/officeDocument/2006/relationships/slide" Target="slide2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slide" Target="slide41.xml"/><Relationship Id="rId3" Type="http://schemas.openxmlformats.org/officeDocument/2006/relationships/slide" Target="slide36.xml"/><Relationship Id="rId7" Type="http://schemas.openxmlformats.org/officeDocument/2006/relationships/slide" Target="slide40.xml"/><Relationship Id="rId2" Type="http://schemas.openxmlformats.org/officeDocument/2006/relationships/slide" Target="slide3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9.xml"/><Relationship Id="rId11" Type="http://schemas.openxmlformats.org/officeDocument/2006/relationships/slide" Target="slide3.xml"/><Relationship Id="rId5" Type="http://schemas.openxmlformats.org/officeDocument/2006/relationships/slide" Target="slide38.xml"/><Relationship Id="rId10" Type="http://schemas.openxmlformats.org/officeDocument/2006/relationships/slide" Target="slide43.xml"/><Relationship Id="rId4" Type="http://schemas.openxmlformats.org/officeDocument/2006/relationships/slide" Target="slide37.xml"/><Relationship Id="rId9" Type="http://schemas.openxmlformats.org/officeDocument/2006/relationships/slide" Target="slide4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slide" Target="slide51.xml"/><Relationship Id="rId3" Type="http://schemas.openxmlformats.org/officeDocument/2006/relationships/slide" Target="slide46.xml"/><Relationship Id="rId7" Type="http://schemas.openxmlformats.org/officeDocument/2006/relationships/slide" Target="slide50.xml"/><Relationship Id="rId2" Type="http://schemas.openxmlformats.org/officeDocument/2006/relationships/slide" Target="slide4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9.xml"/><Relationship Id="rId11" Type="http://schemas.openxmlformats.org/officeDocument/2006/relationships/slide" Target="slide3.xml"/><Relationship Id="rId5" Type="http://schemas.openxmlformats.org/officeDocument/2006/relationships/slide" Target="slide48.xml"/><Relationship Id="rId10" Type="http://schemas.openxmlformats.org/officeDocument/2006/relationships/slide" Target="slide53.xml"/><Relationship Id="rId4" Type="http://schemas.openxmlformats.org/officeDocument/2006/relationships/slide" Target="slide47.xml"/><Relationship Id="rId9" Type="http://schemas.openxmlformats.org/officeDocument/2006/relationships/slide" Target="slide5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4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slide" Target="slide61.xml"/><Relationship Id="rId3" Type="http://schemas.openxmlformats.org/officeDocument/2006/relationships/slide" Target="slide56.xml"/><Relationship Id="rId7" Type="http://schemas.openxmlformats.org/officeDocument/2006/relationships/slide" Target="slide60.xml"/><Relationship Id="rId2" Type="http://schemas.openxmlformats.org/officeDocument/2006/relationships/slide" Target="slide5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9.xml"/><Relationship Id="rId11" Type="http://schemas.openxmlformats.org/officeDocument/2006/relationships/slide" Target="slide3.xml"/><Relationship Id="rId5" Type="http://schemas.openxmlformats.org/officeDocument/2006/relationships/slide" Target="slide58.xml"/><Relationship Id="rId10" Type="http://schemas.openxmlformats.org/officeDocument/2006/relationships/slide" Target="slide63.xml"/><Relationship Id="rId4" Type="http://schemas.openxmlformats.org/officeDocument/2006/relationships/slide" Target="slide57.xml"/><Relationship Id="rId9" Type="http://schemas.openxmlformats.org/officeDocument/2006/relationships/slide" Target="slide6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slide" Target="slide66.xml"/><Relationship Id="rId13" Type="http://schemas.openxmlformats.org/officeDocument/2006/relationships/slide" Target="slide72.xml"/><Relationship Id="rId18" Type="http://schemas.openxmlformats.org/officeDocument/2006/relationships/slide" Target="slide81.xml"/><Relationship Id="rId3" Type="http://schemas.openxmlformats.org/officeDocument/2006/relationships/slide" Target="slide65.xml"/><Relationship Id="rId21" Type="http://schemas.openxmlformats.org/officeDocument/2006/relationships/slide" Target="slide84.xml"/><Relationship Id="rId7" Type="http://schemas.openxmlformats.org/officeDocument/2006/relationships/slide" Target="slide77.xml"/><Relationship Id="rId12" Type="http://schemas.openxmlformats.org/officeDocument/2006/relationships/slide" Target="slide80.xml"/><Relationship Id="rId17" Type="http://schemas.openxmlformats.org/officeDocument/2006/relationships/slide" Target="slide67.xml"/><Relationship Id="rId2" Type="http://schemas.openxmlformats.org/officeDocument/2006/relationships/slide" Target="slide2.xml"/><Relationship Id="rId16" Type="http://schemas.openxmlformats.org/officeDocument/2006/relationships/slide" Target="slide78.xml"/><Relationship Id="rId20" Type="http://schemas.openxmlformats.org/officeDocument/2006/relationships/slide" Target="slide8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1.xml"/><Relationship Id="rId11" Type="http://schemas.openxmlformats.org/officeDocument/2006/relationships/slide" Target="slide79.xml"/><Relationship Id="rId5" Type="http://schemas.openxmlformats.org/officeDocument/2006/relationships/slide" Target="slide76.xml"/><Relationship Id="rId15" Type="http://schemas.openxmlformats.org/officeDocument/2006/relationships/slide" Target="slide74.xml"/><Relationship Id="rId10" Type="http://schemas.openxmlformats.org/officeDocument/2006/relationships/slide" Target="slide70.xml"/><Relationship Id="rId19" Type="http://schemas.openxmlformats.org/officeDocument/2006/relationships/slide" Target="slide73.xml"/><Relationship Id="rId4" Type="http://schemas.openxmlformats.org/officeDocument/2006/relationships/slide" Target="slide69.xml"/><Relationship Id="rId9" Type="http://schemas.openxmlformats.org/officeDocument/2006/relationships/slide" Target="slide82.xml"/><Relationship Id="rId14" Type="http://schemas.openxmlformats.org/officeDocument/2006/relationships/slide" Target="slide75.xml"/><Relationship Id="rId22" Type="http://schemas.openxmlformats.org/officeDocument/2006/relationships/slide" Target="slide68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" Target="slide64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" Target="slide64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slide" Target="slide64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" Target="slide64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slide" Target="slide6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slide" Target="slide64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slide" Target="slide64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slide" Target="slide64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slide" Target="slide64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slide" Target="slide64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slide" Target="slide64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slide" Target="slide64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slide" Target="slide64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slide" Target="slide64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slide" Target="slide6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slide" Target="slide64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slide" Target="slide64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slide" Target="slide64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slide" Target="slide64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slide" Target="slide64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357694"/>
            <a:ext cx="8458200" cy="12223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i="1" dirty="0" smtClean="0">
                <a:solidFill>
                  <a:srgbClr val="002060"/>
                </a:solidFill>
              </a:rPr>
              <a:t>«СЧАСТЛИВЫЙ СЛУЧАЙ»</a:t>
            </a:r>
            <a:endParaRPr lang="ru-RU" sz="6000" i="1" dirty="0">
              <a:solidFill>
                <a:srgbClr val="002060"/>
              </a:solidFill>
            </a:endParaRPr>
          </a:p>
        </p:txBody>
      </p:sp>
      <p:pic>
        <p:nvPicPr>
          <p:cNvPr id="4" name="Picture 3" descr="mouse_ma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1785938"/>
            <a:ext cx="2165350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eb53b7f52e9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479035">
            <a:off x="706438" y="660400"/>
            <a:ext cx="2271712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Счастливый случа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969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AG0031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4071938"/>
            <a:ext cx="2000250" cy="25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4375" y="285750"/>
            <a:ext cx="74295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C00000"/>
                </a:solidFill>
                <a:latin typeface="+mj-lt"/>
                <a:cs typeface="+mn-cs"/>
                <a:hlinkClick r:id="rId3" action="ppaction://hlinksldjump"/>
              </a:rPr>
              <a:t>МОРФОЛОГИЯ</a:t>
            </a:r>
            <a:endParaRPr lang="ru-RU" sz="4000" b="1" dirty="0">
              <a:solidFill>
                <a:srgbClr val="C00000"/>
              </a:solidFill>
              <a:latin typeface="+mj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38" y="2143125"/>
            <a:ext cx="8001000" cy="212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C00000"/>
                </a:solidFill>
                <a:latin typeface="+mn-lt"/>
                <a:cs typeface="+mn-cs"/>
              </a:rPr>
              <a:t>6.   Как правильно сказать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с обоих сторон или с обеих сторон?</a:t>
            </a:r>
          </a:p>
        </p:txBody>
      </p:sp>
      <p:sp>
        <p:nvSpPr>
          <p:cNvPr id="2" name="Управляющая кнопка: домой 1">
            <a:hlinkClick r:id="rId3" action="ppaction://hlinksldjump" highlightClick="1"/>
          </p:cNvPr>
          <p:cNvSpPr/>
          <p:nvPr/>
        </p:nvSpPr>
        <p:spPr>
          <a:xfrm>
            <a:off x="4139952" y="6237312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AG0031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4071938"/>
            <a:ext cx="2000250" cy="25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4375" y="428625"/>
            <a:ext cx="74295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C00000"/>
                </a:solidFill>
                <a:latin typeface="+mj-lt"/>
                <a:cs typeface="+mn-cs"/>
                <a:hlinkClick r:id="rId3" action="ppaction://hlinksldjump"/>
              </a:rPr>
              <a:t>МОРФОЛОГИЯ</a:t>
            </a:r>
            <a:endParaRPr lang="ru-RU" sz="4000" b="1" dirty="0">
              <a:solidFill>
                <a:srgbClr val="C00000"/>
              </a:solidFill>
              <a:latin typeface="+mj-lt"/>
              <a:cs typeface="+mn-cs"/>
            </a:endParaRP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85813" y="2143125"/>
            <a:ext cx="8358187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400">
                <a:solidFill>
                  <a:srgbClr val="C00000"/>
                </a:solidFill>
                <a:latin typeface="Franklin Gothic Book" pitchFamily="34" charset="0"/>
              </a:rPr>
              <a:t>7. Какие морфологические признаки отсутствуют у глаголов </a:t>
            </a:r>
          </a:p>
          <a:p>
            <a:pPr eaLnBrk="1" hangingPunct="1"/>
            <a:r>
              <a:rPr lang="ru-RU" sz="4400">
                <a:solidFill>
                  <a:srgbClr val="C00000"/>
                </a:solidFill>
                <a:latin typeface="Franklin Gothic Book" pitchFamily="34" charset="0"/>
              </a:rPr>
              <a:t>в неопределенной форме?</a:t>
            </a:r>
          </a:p>
        </p:txBody>
      </p:sp>
      <p:sp>
        <p:nvSpPr>
          <p:cNvPr id="2" name="Управляющая кнопка: домой 1">
            <a:hlinkClick r:id="rId3" action="ppaction://hlinksldjump" highlightClick="1"/>
          </p:cNvPr>
          <p:cNvSpPr/>
          <p:nvPr/>
        </p:nvSpPr>
        <p:spPr>
          <a:xfrm>
            <a:off x="4067944" y="6237312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AG0031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857625"/>
            <a:ext cx="200025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4375" y="428625"/>
            <a:ext cx="74295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C00000"/>
                </a:solidFill>
                <a:latin typeface="+mj-lt"/>
                <a:cs typeface="+mn-cs"/>
                <a:hlinkClick r:id="rId3" action="ppaction://hlinksldjump"/>
              </a:rPr>
              <a:t>МОРФОЛОГИЯ</a:t>
            </a:r>
            <a:endParaRPr lang="ru-RU" sz="4000" b="1" dirty="0">
              <a:solidFill>
                <a:srgbClr val="C00000"/>
              </a:solidFill>
              <a:latin typeface="+mj-lt"/>
              <a:cs typeface="+mn-cs"/>
            </a:endParaRPr>
          </a:p>
        </p:txBody>
      </p:sp>
      <p:sp>
        <p:nvSpPr>
          <p:cNvPr id="21508" name="TextBox 5"/>
          <p:cNvSpPr txBox="1">
            <a:spLocks noChangeArrowheads="1"/>
          </p:cNvSpPr>
          <p:nvPr/>
        </p:nvSpPr>
        <p:spPr bwMode="auto">
          <a:xfrm>
            <a:off x="428625" y="2357438"/>
            <a:ext cx="828675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400">
                <a:solidFill>
                  <a:srgbClr val="C00000"/>
                </a:solidFill>
                <a:latin typeface="Franklin Gothic Book" pitchFamily="34" charset="0"/>
              </a:rPr>
              <a:t>8. Какие разряды местоимений отличаются только значением?</a:t>
            </a:r>
          </a:p>
        </p:txBody>
      </p:sp>
      <p:sp>
        <p:nvSpPr>
          <p:cNvPr id="2" name="Управляющая кнопка: домой 1">
            <a:hlinkClick r:id="rId3" action="ppaction://hlinksldjump" highlightClick="1"/>
          </p:cNvPr>
          <p:cNvSpPr/>
          <p:nvPr/>
        </p:nvSpPr>
        <p:spPr>
          <a:xfrm>
            <a:off x="3779912" y="6237312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AG0031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4291013"/>
            <a:ext cx="2000250" cy="25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4375" y="285750"/>
            <a:ext cx="74295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C00000"/>
                </a:solidFill>
                <a:latin typeface="+mj-lt"/>
                <a:cs typeface="+mn-cs"/>
                <a:hlinkClick r:id="rId3" action="ppaction://hlinksldjump"/>
              </a:rPr>
              <a:t>МОРФОЛОГИЯ</a:t>
            </a:r>
            <a:endParaRPr lang="ru-RU" sz="4000" b="1" dirty="0">
              <a:solidFill>
                <a:srgbClr val="C00000"/>
              </a:solidFill>
              <a:latin typeface="+mj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313" y="1571625"/>
            <a:ext cx="8715375" cy="3478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C00000"/>
                </a:solidFill>
                <a:latin typeface="+mn-lt"/>
                <a:cs typeface="+mn-cs"/>
              </a:rPr>
              <a:t>9.Какими частями речи могут быть слова: 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простой, устав, пила?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C00000"/>
                </a:solidFill>
                <a:latin typeface="+mn-lt"/>
                <a:cs typeface="+mn-cs"/>
              </a:rPr>
              <a:t>Составьте с ними словосочетания, из которых было бы ясно, какая это часть речи.</a:t>
            </a:r>
          </a:p>
        </p:txBody>
      </p:sp>
      <p:sp>
        <p:nvSpPr>
          <p:cNvPr id="2" name="Управляющая кнопка: домой 1">
            <a:hlinkClick r:id="rId3" action="ppaction://hlinksldjump" highlightClick="1"/>
          </p:cNvPr>
          <p:cNvSpPr/>
          <p:nvPr/>
        </p:nvSpPr>
        <p:spPr>
          <a:xfrm>
            <a:off x="3851920" y="638132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6705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1563" y="1857375"/>
          <a:ext cx="6929436" cy="4143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9812"/>
                <a:gridCol w="2309812"/>
                <a:gridCol w="2309812"/>
              </a:tblGrid>
              <a:tr h="1381125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bg1"/>
                          </a:solidFill>
                          <a:latin typeface="+mj-lt"/>
                          <a:hlinkClick r:id="rId2" action="ppaction://hlinksldjump"/>
                        </a:rPr>
                        <a:t>1</a:t>
                      </a:r>
                      <a:endParaRPr lang="ru-RU" sz="44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bg1"/>
                          </a:solidFill>
                          <a:latin typeface="+mj-lt"/>
                          <a:hlinkClick r:id="rId3" action="ppaction://hlinksldjump"/>
                        </a:rPr>
                        <a:t>2</a:t>
                      </a:r>
                      <a:endParaRPr lang="ru-RU" sz="44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bg1"/>
                          </a:solidFill>
                          <a:latin typeface="+mj-lt"/>
                          <a:hlinkClick r:id="rId4" action="ppaction://hlinksldjump"/>
                        </a:rPr>
                        <a:t>3</a:t>
                      </a:r>
                      <a:endParaRPr lang="ru-RU" sz="44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81125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bg1"/>
                          </a:solidFill>
                          <a:latin typeface="+mj-lt"/>
                          <a:hlinkClick r:id="rId5" action="ppaction://hlinksldjump"/>
                        </a:rPr>
                        <a:t>4</a:t>
                      </a:r>
                      <a:endParaRPr lang="ru-RU" sz="44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bg1"/>
                          </a:solidFill>
                          <a:latin typeface="+mj-lt"/>
                          <a:hlinkClick r:id="rId6" action="ppaction://hlinksldjump"/>
                        </a:rPr>
                        <a:t>5</a:t>
                      </a:r>
                      <a:endParaRPr lang="ru-RU" sz="44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bg1"/>
                          </a:solidFill>
                          <a:latin typeface="+mj-lt"/>
                          <a:hlinkClick r:id="rId7" action="ppaction://hlinksldjump"/>
                        </a:rPr>
                        <a:t>6</a:t>
                      </a:r>
                      <a:endParaRPr lang="ru-RU" sz="44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81125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bg1"/>
                          </a:solidFill>
                          <a:latin typeface="+mj-lt"/>
                          <a:hlinkClick r:id="rId8" action="ppaction://hlinksldjump"/>
                        </a:rPr>
                        <a:t>7</a:t>
                      </a:r>
                      <a:endParaRPr lang="ru-RU" sz="44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bg1"/>
                          </a:solidFill>
                          <a:latin typeface="+mj-lt"/>
                          <a:hlinkClick r:id="rId9" action="ppaction://hlinksldjump"/>
                        </a:rPr>
                        <a:t>8</a:t>
                      </a:r>
                      <a:endParaRPr lang="ru-RU" sz="44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bg1"/>
                          </a:solidFill>
                          <a:latin typeface="+mj-lt"/>
                          <a:hlinkClick r:id="rId10" action="ppaction://hlinksldjump"/>
                        </a:rPr>
                        <a:t>9</a:t>
                      </a:r>
                      <a:endParaRPr lang="ru-RU" sz="44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000375" y="428625"/>
            <a:ext cx="2840038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bg1"/>
                </a:solidFill>
                <a:latin typeface="+mj-lt"/>
                <a:cs typeface="+mn-cs"/>
                <a:hlinkClick r:id="rId11" action="ppaction://hlinksldjump"/>
              </a:rPr>
              <a:t>Фонетика</a:t>
            </a:r>
            <a:endParaRPr lang="ru-RU" sz="4800" b="1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sp>
        <p:nvSpPr>
          <p:cNvPr id="4" name="Управляющая кнопка: домой 3">
            <a:hlinkClick r:id="rId11" action="ppaction://hlinksldjump" highlightClick="1"/>
          </p:cNvPr>
          <p:cNvSpPr/>
          <p:nvPr/>
        </p:nvSpPr>
        <p:spPr>
          <a:xfrm>
            <a:off x="4122800" y="6165304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8938" y="357188"/>
            <a:ext cx="2397125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70C0"/>
                </a:solidFill>
                <a:latin typeface="+mj-lt"/>
                <a:cs typeface="+mn-cs"/>
                <a:hlinkClick r:id="rId2" action="ppaction://hlinksldjump"/>
              </a:rPr>
              <a:t>Фонетика</a:t>
            </a:r>
            <a:endParaRPr lang="ru-RU" sz="4000" b="1" dirty="0">
              <a:solidFill>
                <a:srgbClr val="0070C0"/>
              </a:solidFill>
              <a:latin typeface="+mj-lt"/>
              <a:cs typeface="+mn-cs"/>
            </a:endParaRPr>
          </a:p>
        </p:txBody>
      </p:sp>
      <p:pic>
        <p:nvPicPr>
          <p:cNvPr id="24579" name="Picture 4" descr="AG0031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00500"/>
            <a:ext cx="200025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extBox 3"/>
          <p:cNvSpPr txBox="1">
            <a:spLocks noChangeArrowheads="1"/>
          </p:cNvSpPr>
          <p:nvPr/>
        </p:nvSpPr>
        <p:spPr bwMode="auto">
          <a:xfrm>
            <a:off x="642938" y="2214563"/>
            <a:ext cx="8072437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400">
                <a:solidFill>
                  <a:srgbClr val="0070C0"/>
                </a:solidFill>
                <a:latin typeface="Franklin Gothic Book" pitchFamily="34" charset="0"/>
              </a:rPr>
              <a:t>1. Назвать пять слов, в которых одна буква обозначает два звука.</a:t>
            </a: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3851920" y="5949280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8938" y="357188"/>
            <a:ext cx="2397125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70C0"/>
                </a:solidFill>
                <a:latin typeface="+mj-lt"/>
                <a:cs typeface="+mn-cs"/>
                <a:hlinkClick r:id="rId2" action="ppaction://hlinksldjump"/>
              </a:rPr>
              <a:t>Фонетика</a:t>
            </a:r>
            <a:endParaRPr lang="ru-RU" sz="4000" b="1" dirty="0">
              <a:solidFill>
                <a:srgbClr val="0070C0"/>
              </a:solidFill>
              <a:latin typeface="+mj-lt"/>
              <a:cs typeface="+mn-cs"/>
            </a:endParaRPr>
          </a:p>
        </p:txBody>
      </p:sp>
      <p:pic>
        <p:nvPicPr>
          <p:cNvPr id="25603" name="Picture 4" descr="AG0031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00500"/>
            <a:ext cx="200025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428625" y="2143125"/>
            <a:ext cx="842962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400">
                <a:solidFill>
                  <a:srgbClr val="0070C0"/>
                </a:solidFill>
                <a:latin typeface="Franklin Gothic Book" pitchFamily="34" charset="0"/>
              </a:rPr>
              <a:t>2. Какое слово состоит из трех слогов, а обозначает 33 буквы?</a:t>
            </a: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3779912" y="5589240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8938" y="285750"/>
            <a:ext cx="2397125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70C0"/>
                </a:solidFill>
                <a:latin typeface="+mj-lt"/>
                <a:cs typeface="+mn-cs"/>
                <a:hlinkClick r:id="rId2" action="ppaction://hlinksldjump"/>
              </a:rPr>
              <a:t>Фонетика</a:t>
            </a:r>
            <a:endParaRPr lang="ru-RU" sz="4000" b="1" dirty="0">
              <a:solidFill>
                <a:srgbClr val="0070C0"/>
              </a:solidFill>
              <a:latin typeface="+mj-lt"/>
              <a:cs typeface="+mn-cs"/>
            </a:endParaRPr>
          </a:p>
        </p:txBody>
      </p:sp>
      <p:pic>
        <p:nvPicPr>
          <p:cNvPr id="26627" name="Picture 4" descr="AG0031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00500"/>
            <a:ext cx="200025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3000" y="1714500"/>
            <a:ext cx="6715125" cy="2857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0070C0"/>
                </a:solidFill>
                <a:latin typeface="+mn-lt"/>
                <a:cs typeface="+mn-cs"/>
              </a:rPr>
              <a:t>3. Почему фразу: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  - Степка, хочешь щец?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  - Фу!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0070C0"/>
                </a:solidFill>
                <a:latin typeface="+mn-lt"/>
                <a:cs typeface="+mn-cs"/>
              </a:rPr>
              <a:t>Называют волшебной? </a:t>
            </a: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3995936" y="5877272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8938" y="357188"/>
            <a:ext cx="2397125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70C0"/>
                </a:solidFill>
                <a:latin typeface="+mj-lt"/>
                <a:cs typeface="+mn-cs"/>
                <a:hlinkClick r:id="rId2" action="ppaction://hlinksldjump"/>
              </a:rPr>
              <a:t>Фонетика</a:t>
            </a:r>
            <a:endParaRPr lang="ru-RU" sz="4000" b="1" dirty="0">
              <a:solidFill>
                <a:srgbClr val="0070C0"/>
              </a:solidFill>
              <a:latin typeface="+mj-lt"/>
              <a:cs typeface="+mn-cs"/>
            </a:endParaRPr>
          </a:p>
        </p:txBody>
      </p:sp>
      <p:pic>
        <p:nvPicPr>
          <p:cNvPr id="27651" name="Picture 4" descr="AG0031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00500"/>
            <a:ext cx="200025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4375" y="2000250"/>
            <a:ext cx="8072438" cy="2143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0070C0"/>
                </a:solidFill>
                <a:latin typeface="+mn-lt"/>
                <a:cs typeface="+mn-cs"/>
              </a:rPr>
              <a:t>4. Какие слова получатся, если прочесть 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люк и лед </a:t>
            </a:r>
            <a:r>
              <a:rPr lang="ru-RU" sz="4400" dirty="0">
                <a:solidFill>
                  <a:srgbClr val="0070C0"/>
                </a:solidFill>
                <a:latin typeface="+mn-lt"/>
                <a:cs typeface="+mn-cs"/>
              </a:rPr>
              <a:t>с конца к началу?</a:t>
            </a: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4127500" y="5733256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8938" y="214313"/>
            <a:ext cx="2397125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70C0"/>
                </a:solidFill>
                <a:latin typeface="+mj-lt"/>
                <a:cs typeface="+mn-cs"/>
                <a:hlinkClick r:id="rId2" action="ppaction://hlinksldjump"/>
              </a:rPr>
              <a:t>Фонетика</a:t>
            </a:r>
            <a:endParaRPr lang="ru-RU" sz="4000" b="1" dirty="0">
              <a:solidFill>
                <a:srgbClr val="0070C0"/>
              </a:solidFill>
              <a:latin typeface="+mj-lt"/>
              <a:cs typeface="+mn-cs"/>
            </a:endParaRPr>
          </a:p>
        </p:txBody>
      </p:sp>
      <p:pic>
        <p:nvPicPr>
          <p:cNvPr id="28675" name="Picture 4" descr="AG0031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00500"/>
            <a:ext cx="200025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2938" y="1500188"/>
            <a:ext cx="8286750" cy="278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0070C0"/>
                </a:solidFill>
                <a:latin typeface="+mn-lt"/>
                <a:cs typeface="+mn-cs"/>
              </a:rPr>
              <a:t>5. Замените в глаголах звонкий звук парным глухим так, чтобы получилось новое слово: 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тужить, обрызгать.</a:t>
            </a: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3851920" y="5733256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85813" y="642938"/>
            <a:ext cx="7429500" cy="4154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C00000"/>
                </a:solidFill>
                <a:latin typeface="+mn-lt"/>
                <a:cs typeface="+mn-cs"/>
                <a:hlinkClick r:id="rId2" action="ppaction://hlinksldjump"/>
              </a:rPr>
              <a:t>1</a:t>
            </a:r>
            <a:r>
              <a:rPr lang="ru-RU" sz="4400" b="1" dirty="0">
                <a:solidFill>
                  <a:srgbClr val="C00000"/>
                </a:solidFill>
                <a:latin typeface="+mj-lt"/>
                <a:cs typeface="+mn-cs"/>
                <a:hlinkClick r:id="rId2" action="ppaction://hlinksldjump"/>
              </a:rPr>
              <a:t>. Разминка</a:t>
            </a:r>
            <a:endParaRPr lang="ru-RU" sz="4400" b="1" dirty="0">
              <a:solidFill>
                <a:srgbClr val="C00000"/>
              </a:solidFill>
              <a:latin typeface="+mj-lt"/>
              <a:cs typeface="+mn-cs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cs typeface="+mn-cs"/>
                <a:hlinkClick r:id="rId3" action="ppaction://hlinksldjump"/>
              </a:rPr>
              <a:t>2. «Выбери меня» </a:t>
            </a:r>
            <a:endParaRPr lang="ru-RU" sz="4400" b="1" dirty="0">
              <a:solidFill>
                <a:srgbClr val="C00000"/>
              </a:solidFill>
              <a:latin typeface="+mj-lt"/>
              <a:cs typeface="+mn-cs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cs typeface="+mn-cs"/>
                <a:hlinkClick r:id="rId2" action="ppaction://hlinksldjump"/>
              </a:rPr>
              <a:t>3. «Своя игра» </a:t>
            </a:r>
            <a:endParaRPr lang="ru-RU" sz="4400" b="1" dirty="0">
              <a:solidFill>
                <a:srgbClr val="C00000"/>
              </a:solidFill>
              <a:latin typeface="+mj-lt"/>
              <a:cs typeface="+mn-cs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cs typeface="+mn-cs"/>
                <a:hlinkClick r:id="rId4" action="ppaction://hlinksldjump"/>
              </a:rPr>
              <a:t>4. </a:t>
            </a:r>
            <a:r>
              <a:rPr lang="ru-RU" sz="4400" b="1" dirty="0">
                <a:solidFill>
                  <a:srgbClr val="C00000"/>
                </a:solidFill>
                <a:latin typeface="+mj-lt"/>
                <a:cs typeface="+mn-cs"/>
                <a:hlinkClick r:id="rId4" action="ppaction://hlinksldjump"/>
              </a:rPr>
              <a:t>Блиц</a:t>
            </a:r>
            <a:endParaRPr lang="ru-RU" sz="4400" b="1" dirty="0">
              <a:solidFill>
                <a:srgbClr val="C00000"/>
              </a:solidFill>
              <a:latin typeface="+mj-lt"/>
              <a:cs typeface="+mn-cs"/>
            </a:endParaRPr>
          </a:p>
        </p:txBody>
      </p:sp>
      <p:pic>
        <p:nvPicPr>
          <p:cNvPr id="11267" name="Picture 3" descr="mouse_mad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214688"/>
            <a:ext cx="2379663" cy="264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14688" y="214313"/>
            <a:ext cx="2397125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70C0"/>
                </a:solidFill>
                <a:latin typeface="+mj-lt"/>
                <a:cs typeface="+mn-cs"/>
                <a:hlinkClick r:id="rId2" action="ppaction://hlinksldjump"/>
              </a:rPr>
              <a:t>Фонетика</a:t>
            </a:r>
            <a:endParaRPr lang="ru-RU" sz="4000" b="1" dirty="0">
              <a:solidFill>
                <a:srgbClr val="0070C0"/>
              </a:solidFill>
              <a:latin typeface="+mj-lt"/>
              <a:cs typeface="+mn-cs"/>
            </a:endParaRPr>
          </a:p>
        </p:txBody>
      </p:sp>
      <p:pic>
        <p:nvPicPr>
          <p:cNvPr id="29699" name="Picture 4" descr="AG0031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00500"/>
            <a:ext cx="200025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28688" y="2143125"/>
            <a:ext cx="7643812" cy="150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0070C0"/>
                </a:solidFill>
                <a:latin typeface="+mn-lt"/>
                <a:cs typeface="+mn-cs"/>
              </a:rPr>
              <a:t>6. Сколько звуков и букв содержится в слове 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счастлив?</a:t>
            </a: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3923928" y="5733256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8938" y="357188"/>
            <a:ext cx="2397125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70C0"/>
                </a:solidFill>
                <a:latin typeface="+mj-lt"/>
                <a:cs typeface="+mn-cs"/>
                <a:hlinkClick r:id="rId2" action="ppaction://hlinksldjump"/>
              </a:rPr>
              <a:t>Фонетика</a:t>
            </a:r>
            <a:endParaRPr lang="ru-RU" sz="4000" b="1" dirty="0">
              <a:solidFill>
                <a:srgbClr val="0070C0"/>
              </a:solidFill>
              <a:latin typeface="+mj-lt"/>
              <a:cs typeface="+mn-cs"/>
            </a:endParaRPr>
          </a:p>
        </p:txBody>
      </p:sp>
      <p:pic>
        <p:nvPicPr>
          <p:cNvPr id="30723" name="Picture 4" descr="AG0031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00500"/>
            <a:ext cx="200025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1563" y="1571625"/>
            <a:ext cx="7072312" cy="3500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0070C0"/>
                </a:solidFill>
                <a:latin typeface="+mn-lt"/>
                <a:cs typeface="+mn-cs"/>
              </a:rPr>
              <a:t>7. Игорь написал на доске прописью : 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«Сто сорок и сто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сорок двести сорок».</a:t>
            </a:r>
            <a:r>
              <a:rPr lang="ru-RU" sz="4400" dirty="0">
                <a:solidFill>
                  <a:srgbClr val="0070C0"/>
                </a:solidFill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0070C0"/>
                </a:solidFill>
                <a:latin typeface="+mn-lt"/>
                <a:cs typeface="+mn-cs"/>
              </a:rPr>
              <a:t>Допустил ли он ошибку в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0070C0"/>
                </a:solidFill>
                <a:latin typeface="+mn-lt"/>
                <a:cs typeface="+mn-cs"/>
              </a:rPr>
              <a:t>вычислении?</a:t>
            </a: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3995936" y="5949280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8938" y="214313"/>
            <a:ext cx="2397125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70C0"/>
                </a:solidFill>
                <a:latin typeface="+mj-lt"/>
                <a:cs typeface="+mn-cs"/>
                <a:hlinkClick r:id="rId2" action="ppaction://hlinksldjump"/>
              </a:rPr>
              <a:t>Фонетика</a:t>
            </a:r>
            <a:endParaRPr lang="ru-RU" sz="4000" b="1" dirty="0">
              <a:solidFill>
                <a:srgbClr val="0070C0"/>
              </a:solidFill>
              <a:latin typeface="+mj-lt"/>
              <a:cs typeface="+mn-cs"/>
            </a:endParaRPr>
          </a:p>
        </p:txBody>
      </p:sp>
      <p:pic>
        <p:nvPicPr>
          <p:cNvPr id="31747" name="Picture 4" descr="AG0031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00500"/>
            <a:ext cx="200025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4348" y="1500174"/>
            <a:ext cx="7858180" cy="414340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0070C0"/>
                </a:solidFill>
                <a:latin typeface="+mn-lt"/>
                <a:cs typeface="+mn-cs"/>
              </a:rPr>
              <a:t>8. Какие слова переданы фонетической транскрипцией:</a:t>
            </a:r>
          </a:p>
          <a:p>
            <a:pPr lvl="6">
              <a:defRPr/>
            </a:pP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  <a:sym typeface="Symbol"/>
              </a:rPr>
              <a:t>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прут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  <a:sym typeface="Symbol"/>
              </a:rPr>
              <a:t></a:t>
            </a:r>
            <a:endParaRPr lang="ru-RU" sz="4400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  <a:p>
            <a:pPr lvl="6">
              <a:defRPr/>
            </a:pPr>
            <a:r>
              <a:rPr lang="ru-RU" sz="44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  <a:sym typeface="Symbol"/>
              </a:rPr>
              <a:t></a:t>
            </a:r>
            <a:r>
              <a:rPr lang="ru-RU" sz="44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сй</a:t>
            </a:r>
            <a:r>
              <a:rPr lang="ru-RU" sz="44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Times New Roman"/>
                <a:sym typeface="Symbol"/>
              </a:rPr>
              <a:t>י</a:t>
            </a:r>
            <a:r>
              <a:rPr lang="ru-RU" sz="44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эст</a:t>
            </a:r>
            <a:r>
              <a:rPr lang="ru-RU" sz="44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  <a:sym typeface="Symbol"/>
              </a:rPr>
              <a:t></a:t>
            </a:r>
            <a:endParaRPr lang="ru-RU" sz="4400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  <a:p>
            <a:pPr lvl="6">
              <a:defRPr/>
            </a:pPr>
            <a:r>
              <a:rPr lang="ru-RU" sz="44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  <a:sym typeface="Symbol"/>
              </a:rPr>
              <a:t></a:t>
            </a:r>
            <a:r>
              <a:rPr lang="ru-RU" sz="44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й</a:t>
            </a:r>
            <a:r>
              <a:rPr lang="ru-RU" sz="44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Times New Roman"/>
                <a:sym typeface="Symbol"/>
              </a:rPr>
              <a:t>י</a:t>
            </a:r>
            <a:r>
              <a:rPr lang="ru-RU" sz="44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эст</a:t>
            </a:r>
            <a:r>
              <a:rPr lang="ru-RU" sz="44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  <a:sym typeface="Symbol"/>
              </a:rPr>
              <a:t></a:t>
            </a:r>
            <a:endParaRPr lang="ru-RU" sz="4400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  <a:p>
            <a:pPr lvl="6">
              <a:defRPr/>
            </a:pPr>
            <a:r>
              <a:rPr lang="ru-RU" sz="44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  <a:sym typeface="Symbol"/>
              </a:rPr>
              <a:t></a:t>
            </a:r>
            <a:r>
              <a:rPr lang="ru-RU" sz="44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бай</a:t>
            </a:r>
            <a:r>
              <a:rPr lang="ru-RU" sz="44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Times New Roman"/>
                <a:sym typeface="Symbol"/>
              </a:rPr>
              <a:t>י</a:t>
            </a:r>
            <a:r>
              <a:rPr lang="ru-RU" sz="44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укат</a:t>
            </a:r>
            <a:r>
              <a:rPr lang="ru-RU" sz="44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Times New Roman"/>
                <a:sym typeface="Symbol"/>
              </a:rPr>
              <a:t>י</a:t>
            </a:r>
            <a:r>
              <a:rPr lang="ru-RU" sz="44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  <a:sym typeface="Symbol"/>
              </a:rPr>
              <a:t></a:t>
            </a:r>
            <a:endParaRPr lang="ru-RU" sz="4400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1043608" y="6093296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8938" y="142875"/>
            <a:ext cx="2397125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70C0"/>
                </a:solidFill>
                <a:latin typeface="+mj-lt"/>
                <a:cs typeface="+mn-cs"/>
                <a:hlinkClick r:id="rId2" action="ppaction://hlinksldjump"/>
              </a:rPr>
              <a:t>Фонетика</a:t>
            </a:r>
            <a:endParaRPr lang="ru-RU" sz="4000" b="1" dirty="0">
              <a:solidFill>
                <a:srgbClr val="0070C0"/>
              </a:solidFill>
              <a:latin typeface="+mj-lt"/>
              <a:cs typeface="+mn-cs"/>
            </a:endParaRPr>
          </a:p>
        </p:txBody>
      </p:sp>
      <p:pic>
        <p:nvPicPr>
          <p:cNvPr id="32771" name="Picture 4" descr="AG0031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00500"/>
            <a:ext cx="200025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28688" y="1500188"/>
            <a:ext cx="7572375" cy="3500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0070C0"/>
                </a:solidFill>
                <a:latin typeface="+mn-lt"/>
                <a:cs typeface="+mn-cs"/>
              </a:rPr>
              <a:t>9. Определите сколько раз встречается звук </a:t>
            </a:r>
            <a:r>
              <a:rPr lang="ru-RU" sz="4400" dirty="0">
                <a:solidFill>
                  <a:srgbClr val="0070C0"/>
                </a:solidFill>
                <a:latin typeface="+mn-lt"/>
                <a:cs typeface="+mn-cs"/>
                <a:sym typeface="Symbol"/>
              </a:rPr>
              <a:t>а </a:t>
            </a:r>
            <a:r>
              <a:rPr lang="ru-RU" sz="4400" dirty="0">
                <a:solidFill>
                  <a:srgbClr val="0070C0"/>
                </a:solidFill>
                <a:latin typeface="+mn-lt"/>
                <a:cs typeface="+mn-cs"/>
              </a:rPr>
              <a:t>в следующем предложении.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Над солёной волной холодное солнце встаёт.</a:t>
            </a: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3851920" y="602128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6705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1563" y="1857375"/>
          <a:ext cx="6929436" cy="4143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9812"/>
                <a:gridCol w="2309812"/>
                <a:gridCol w="2309812"/>
              </a:tblGrid>
              <a:tr h="138112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bg1"/>
                          </a:solidFill>
                          <a:hlinkClick r:id="rId2" action="ppaction://hlinksldjump"/>
                        </a:rPr>
                        <a:t>1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bg1"/>
                          </a:solidFill>
                          <a:hlinkClick r:id="rId3" action="ppaction://hlinksldjump"/>
                        </a:rPr>
                        <a:t>2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bg1"/>
                          </a:solidFill>
                          <a:hlinkClick r:id="rId4" action="ppaction://hlinksldjump"/>
                        </a:rPr>
                        <a:t>3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8112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bg1"/>
                          </a:solidFill>
                          <a:hlinkClick r:id="rId5" action="ppaction://hlinksldjump"/>
                        </a:rPr>
                        <a:t>4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bg1"/>
                          </a:solidFill>
                          <a:hlinkClick r:id="rId6" action="ppaction://hlinksldjump"/>
                        </a:rPr>
                        <a:t>5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bg1"/>
                          </a:solidFill>
                          <a:hlinkClick r:id="rId7" action="ppaction://hlinksldjump"/>
                        </a:rPr>
                        <a:t>6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8112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bg1"/>
                          </a:solidFill>
                          <a:hlinkClick r:id="rId8" action="ppaction://hlinksldjump"/>
                        </a:rPr>
                        <a:t>7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bg1"/>
                          </a:solidFill>
                          <a:hlinkClick r:id="rId9" action="ppaction://hlinksldjump"/>
                        </a:rPr>
                        <a:t>8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bg1"/>
                          </a:solidFill>
                          <a:hlinkClick r:id="rId10" action="ppaction://hlinksldjump"/>
                        </a:rPr>
                        <a:t>9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12" name="Прямоугольник 2"/>
          <p:cNvSpPr>
            <a:spLocks noChangeArrowheads="1"/>
          </p:cNvSpPr>
          <p:nvPr/>
        </p:nvSpPr>
        <p:spPr bwMode="auto">
          <a:xfrm>
            <a:off x="2571750" y="357188"/>
            <a:ext cx="35941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800" b="1">
                <a:solidFill>
                  <a:schemeClr val="bg1"/>
                </a:solidFill>
                <a:latin typeface="Franklin Gothic Book" pitchFamily="34" charset="0"/>
                <a:hlinkClick r:id="rId11" action="ppaction://hlinksldjump"/>
              </a:rPr>
              <a:t>Орфография</a:t>
            </a:r>
            <a:endParaRPr lang="ru-RU" sz="4800" b="1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3" name="Управляющая кнопка: домой 2">
            <a:hlinkClick r:id="rId11" action="ppaction://hlinksldjump" highlightClick="1"/>
          </p:cNvPr>
          <p:cNvSpPr/>
          <p:nvPr/>
        </p:nvSpPr>
        <p:spPr>
          <a:xfrm>
            <a:off x="3978784" y="611770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75" y="285750"/>
            <a:ext cx="7500938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50"/>
                </a:solidFill>
                <a:latin typeface="+mj-lt"/>
                <a:cs typeface="+mn-cs"/>
                <a:hlinkClick r:id="rId2" action="ppaction://hlinksldjump"/>
              </a:rPr>
              <a:t>Орфография</a:t>
            </a:r>
            <a:endParaRPr lang="ru-RU" sz="4000" b="1" dirty="0">
              <a:solidFill>
                <a:srgbClr val="00B050"/>
              </a:solidFill>
              <a:latin typeface="+mj-lt"/>
              <a:cs typeface="+mn-cs"/>
            </a:endParaRPr>
          </a:p>
        </p:txBody>
      </p:sp>
      <p:pic>
        <p:nvPicPr>
          <p:cNvPr id="34819" name="Picture 4" descr="AG0031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4071938"/>
            <a:ext cx="2000250" cy="25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1500" y="1214438"/>
            <a:ext cx="8072438" cy="4214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00B050"/>
                </a:solidFill>
                <a:latin typeface="+mn-lt"/>
                <a:cs typeface="+mn-cs"/>
              </a:rPr>
              <a:t>1. Сколько правил  орфографии вы применили, вставляя пропущенные буквы в слова: </a:t>
            </a:r>
            <a:r>
              <a:rPr lang="ru-RU" sz="44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ш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…пот, нож…м, </a:t>
            </a:r>
            <a:r>
              <a:rPr lang="ru-RU" sz="44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посвящ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…</a:t>
            </a:r>
            <a:r>
              <a:rPr lang="ru-RU" sz="44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нный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, </a:t>
            </a:r>
            <a:r>
              <a:rPr lang="ru-RU" sz="44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печ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…</a:t>
            </a:r>
            <a:r>
              <a:rPr lang="ru-RU" sz="44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нка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, </a:t>
            </a:r>
            <a:r>
              <a:rPr lang="ru-RU" sz="44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собач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…</a:t>
            </a:r>
            <a:r>
              <a:rPr lang="ru-RU" sz="44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нка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трущ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…бы.</a:t>
            </a: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3995936" y="594928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50" y="357188"/>
            <a:ext cx="7286625" cy="8572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rgbClr val="00B050"/>
                </a:solidFill>
                <a:latin typeface="+mj-lt"/>
                <a:cs typeface="+mn-cs"/>
                <a:hlinkClick r:id="rId2" action="ppaction://hlinksldjump"/>
              </a:rPr>
              <a:t>Орфография</a:t>
            </a:r>
            <a:endParaRPr lang="ru-RU" sz="4800" b="1" dirty="0">
              <a:solidFill>
                <a:srgbClr val="00B050"/>
              </a:solidFill>
              <a:latin typeface="+mj-lt"/>
              <a:cs typeface="+mn-cs"/>
            </a:endParaRPr>
          </a:p>
        </p:txBody>
      </p:sp>
      <p:pic>
        <p:nvPicPr>
          <p:cNvPr id="35843" name="Picture 4" descr="AG0031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00500"/>
            <a:ext cx="200025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4375" y="1785938"/>
            <a:ext cx="7715250" cy="280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00B050"/>
                </a:solidFill>
                <a:latin typeface="+mn-lt"/>
                <a:cs typeface="+mn-cs"/>
              </a:rPr>
              <a:t>2. Почему по-разному пишутся близкие по звучанию слова: 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Деревенский старожил сад колхозный сторожил.</a:t>
            </a: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3779912" y="594928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313" y="357188"/>
            <a:ext cx="6072187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50"/>
                </a:solidFill>
                <a:latin typeface="+mj-lt"/>
                <a:cs typeface="+mn-cs"/>
                <a:hlinkClick r:id="rId2" action="ppaction://hlinksldjump"/>
              </a:rPr>
              <a:t>Орфография</a:t>
            </a:r>
            <a:endParaRPr lang="ru-RU" sz="4000" b="1" dirty="0">
              <a:solidFill>
                <a:srgbClr val="00B050"/>
              </a:solidFill>
              <a:latin typeface="+mj-lt"/>
              <a:cs typeface="+mn-cs"/>
            </a:endParaRPr>
          </a:p>
        </p:txBody>
      </p:sp>
      <p:pic>
        <p:nvPicPr>
          <p:cNvPr id="36867" name="Picture 4" descr="AG0031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00500"/>
            <a:ext cx="200025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85875" y="1928813"/>
            <a:ext cx="6715125" cy="212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00B050"/>
                </a:solidFill>
                <a:latin typeface="+mn-lt"/>
                <a:cs typeface="+mn-cs"/>
              </a:rPr>
              <a:t>3. Сколько правил правописания «спрятано»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00B050"/>
                </a:solidFill>
                <a:latin typeface="+mn-lt"/>
                <a:cs typeface="+mn-cs"/>
              </a:rPr>
              <a:t>в слове 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приземляется?</a:t>
            </a: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3995936" y="594928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38" y="357188"/>
            <a:ext cx="6215062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50"/>
                </a:solidFill>
                <a:latin typeface="+mj-lt"/>
                <a:cs typeface="+mn-cs"/>
                <a:hlinkClick r:id="rId2" action="ppaction://hlinksldjump"/>
              </a:rPr>
              <a:t>Орфография</a:t>
            </a:r>
            <a:endParaRPr lang="ru-RU" sz="4000" b="1" dirty="0">
              <a:solidFill>
                <a:srgbClr val="00B050"/>
              </a:solidFill>
              <a:latin typeface="+mj-lt"/>
              <a:cs typeface="+mn-cs"/>
            </a:endParaRPr>
          </a:p>
        </p:txBody>
      </p:sp>
      <p:pic>
        <p:nvPicPr>
          <p:cNvPr id="37891" name="Picture 4" descr="AG0031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00500"/>
            <a:ext cx="200025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TextBox 3"/>
          <p:cNvSpPr txBox="1">
            <a:spLocks noChangeArrowheads="1"/>
          </p:cNvSpPr>
          <p:nvPr/>
        </p:nvSpPr>
        <p:spPr bwMode="auto">
          <a:xfrm>
            <a:off x="1214438" y="1785938"/>
            <a:ext cx="700087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400">
                <a:solidFill>
                  <a:srgbClr val="00B050"/>
                </a:solidFill>
                <a:latin typeface="Franklin Gothic Book" pitchFamily="34" charset="0"/>
              </a:rPr>
              <a:t>4. Назовите числительные, которые пишутся с </a:t>
            </a:r>
          </a:p>
          <a:p>
            <a:pPr eaLnBrk="1" hangingPunct="1"/>
            <a:r>
              <a:rPr lang="ru-RU" sz="4400">
                <a:solidFill>
                  <a:srgbClr val="00B050"/>
                </a:solidFill>
                <a:latin typeface="Franklin Gothic Book" pitchFamily="34" charset="0"/>
              </a:rPr>
              <a:t>удвоенными согласными. </a:t>
            </a:r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3923928" y="594928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4445136" y="6470488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63" y="357188"/>
            <a:ext cx="7215187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50"/>
                </a:solidFill>
                <a:latin typeface="+mj-lt"/>
                <a:cs typeface="+mn-cs"/>
                <a:hlinkClick r:id="rId2" action="ppaction://hlinksldjump"/>
              </a:rPr>
              <a:t>Орфография</a:t>
            </a:r>
            <a:endParaRPr lang="ru-RU" sz="4000" b="1" dirty="0">
              <a:solidFill>
                <a:srgbClr val="00B050"/>
              </a:solidFill>
              <a:latin typeface="+mj-lt"/>
              <a:cs typeface="+mn-cs"/>
            </a:endParaRPr>
          </a:p>
        </p:txBody>
      </p:sp>
      <p:pic>
        <p:nvPicPr>
          <p:cNvPr id="38915" name="Picture 4" descr="AG0031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00500"/>
            <a:ext cx="200025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28688" y="2143125"/>
            <a:ext cx="7929562" cy="212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00B050"/>
                </a:solidFill>
                <a:latin typeface="+mn-lt"/>
                <a:cs typeface="+mn-cs"/>
              </a:rPr>
              <a:t>5. Как превратить данные слова в названия не изменяя их: 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вена, орел, тигр, горький?</a:t>
            </a: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3923928" y="5805264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0"/>
          <p:cNvGrpSpPr/>
          <p:nvPr/>
        </p:nvGrpSpPr>
        <p:grpSpPr>
          <a:xfrm>
            <a:off x="6572264" y="1214422"/>
            <a:ext cx="2073600" cy="1928826"/>
            <a:chOff x="6429388" y="1285860"/>
            <a:chExt cx="2073600" cy="1928826"/>
          </a:xfrm>
          <a:solidFill>
            <a:srgbClr val="0070C0">
              <a:alpha val="67000"/>
            </a:srgbClr>
          </a:solidFill>
        </p:grpSpPr>
        <p:sp>
          <p:nvSpPr>
            <p:cNvPr id="12" name="Параллелограмм 11"/>
            <p:cNvSpPr/>
            <p:nvPr/>
          </p:nvSpPr>
          <p:spPr>
            <a:xfrm>
              <a:off x="6429388" y="1285860"/>
              <a:ext cx="2073600" cy="1928826"/>
            </a:xfrm>
            <a:prstGeom prst="parallelogram">
              <a:avLst>
                <a:gd name="adj" fmla="val 0"/>
              </a:avLst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rgbClr val="0070C0"/>
                  </a:solidFill>
                </a:ln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72264" y="1928802"/>
              <a:ext cx="1643074" cy="46166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+mn-lt"/>
                  <a:cs typeface="+mn-cs"/>
                  <a:hlinkClick r:id="rId2" action="ppaction://hlinksldjump"/>
                </a:rPr>
                <a:t>Фонетика</a:t>
              </a:r>
              <a:endParaRPr lang="ru-RU" sz="2400" b="1" dirty="0">
                <a:solidFill>
                  <a:schemeClr val="bg1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3" name="Группа 31"/>
          <p:cNvGrpSpPr/>
          <p:nvPr/>
        </p:nvGrpSpPr>
        <p:grpSpPr>
          <a:xfrm>
            <a:off x="6572264" y="3929066"/>
            <a:ext cx="2073600" cy="1928826"/>
            <a:chOff x="6572264" y="4214818"/>
            <a:chExt cx="1928826" cy="1928826"/>
          </a:xfrm>
          <a:solidFill>
            <a:srgbClr val="C00000">
              <a:alpha val="67000"/>
            </a:srgbClr>
          </a:solidFill>
        </p:grpSpPr>
        <p:sp>
          <p:nvSpPr>
            <p:cNvPr id="14" name="Параллелограмм 13"/>
            <p:cNvSpPr/>
            <p:nvPr/>
          </p:nvSpPr>
          <p:spPr>
            <a:xfrm>
              <a:off x="6572264" y="4214818"/>
              <a:ext cx="1928826" cy="1928826"/>
            </a:xfrm>
            <a:prstGeom prst="parallelogram">
              <a:avLst>
                <a:gd name="adj" fmla="val 0"/>
              </a:avLst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rgbClr val="FF0000"/>
                  </a:solidFill>
                </a:ln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72264" y="4929198"/>
              <a:ext cx="1928826" cy="46166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+mn-lt"/>
                  <a:cs typeface="+mn-cs"/>
                  <a:hlinkClick r:id="rId3" action="ppaction://hlinksldjump"/>
                </a:rPr>
                <a:t>Морфология</a:t>
              </a:r>
              <a:endParaRPr lang="ru-RU" sz="2400" b="1" dirty="0">
                <a:solidFill>
                  <a:schemeClr val="bg1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4" name="Группа 26"/>
          <p:cNvGrpSpPr/>
          <p:nvPr/>
        </p:nvGrpSpPr>
        <p:grpSpPr>
          <a:xfrm>
            <a:off x="1000100" y="1214422"/>
            <a:ext cx="2071702" cy="1928826"/>
            <a:chOff x="785786" y="1142984"/>
            <a:chExt cx="2071702" cy="1928826"/>
          </a:xfrm>
          <a:solidFill>
            <a:srgbClr val="00B050">
              <a:alpha val="67000"/>
            </a:srgbClr>
          </a:solidFill>
        </p:grpSpPr>
        <p:sp>
          <p:nvSpPr>
            <p:cNvPr id="11" name="Параллелограмм 10"/>
            <p:cNvSpPr/>
            <p:nvPr/>
          </p:nvSpPr>
          <p:spPr>
            <a:xfrm>
              <a:off x="785786" y="1142984"/>
              <a:ext cx="2071702" cy="1928826"/>
            </a:xfrm>
            <a:prstGeom prst="parallelogram">
              <a:avLst>
                <a:gd name="adj" fmla="val 0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85786" y="1857364"/>
              <a:ext cx="2000264" cy="46166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+mn-lt"/>
                  <a:cs typeface="+mn-cs"/>
                  <a:hlinkClick r:id="rId4" action="ppaction://hlinksldjump"/>
                </a:rPr>
                <a:t>Орфография</a:t>
              </a:r>
              <a:endParaRPr lang="ru-RU" sz="2400" b="1" dirty="0">
                <a:solidFill>
                  <a:schemeClr val="bg1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5" name="Группа 29"/>
          <p:cNvGrpSpPr/>
          <p:nvPr/>
        </p:nvGrpSpPr>
        <p:grpSpPr>
          <a:xfrm>
            <a:off x="3571868" y="1214422"/>
            <a:ext cx="2073600" cy="1929600"/>
            <a:chOff x="3500430" y="357166"/>
            <a:chExt cx="1936800" cy="1936800"/>
          </a:xfrm>
          <a:solidFill>
            <a:srgbClr val="FF9900">
              <a:alpha val="67000"/>
            </a:srgbClr>
          </a:solidFill>
        </p:grpSpPr>
        <p:sp>
          <p:nvSpPr>
            <p:cNvPr id="15" name="Параллелограмм 14"/>
            <p:cNvSpPr/>
            <p:nvPr/>
          </p:nvSpPr>
          <p:spPr>
            <a:xfrm>
              <a:off x="3500430" y="357166"/>
              <a:ext cx="1936800" cy="1936800"/>
            </a:xfrm>
            <a:prstGeom prst="parallelogram">
              <a:avLst>
                <a:gd name="adj" fmla="val 0"/>
              </a:avLst>
            </a:prstGeom>
            <a:grpFill/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571868" y="1000108"/>
              <a:ext cx="1714512" cy="46166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+mn-lt"/>
                  <a:cs typeface="+mn-cs"/>
                  <a:hlinkClick r:id="rId5" action="ppaction://hlinksldjump"/>
                </a:rPr>
                <a:t>Орфоэпия</a:t>
              </a:r>
              <a:endParaRPr lang="ru-RU" sz="2400" b="1" dirty="0">
                <a:solidFill>
                  <a:schemeClr val="bg1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6" name="Группа 27"/>
          <p:cNvGrpSpPr/>
          <p:nvPr/>
        </p:nvGrpSpPr>
        <p:grpSpPr>
          <a:xfrm>
            <a:off x="1000100" y="3929066"/>
            <a:ext cx="2073600" cy="1928826"/>
            <a:chOff x="714348" y="4214818"/>
            <a:chExt cx="1928826" cy="1928826"/>
          </a:xfrm>
          <a:solidFill>
            <a:srgbClr val="7030A0">
              <a:alpha val="67000"/>
            </a:srgbClr>
          </a:solidFill>
        </p:grpSpPr>
        <p:sp>
          <p:nvSpPr>
            <p:cNvPr id="13" name="Параллелограмм 12"/>
            <p:cNvSpPr/>
            <p:nvPr/>
          </p:nvSpPr>
          <p:spPr>
            <a:xfrm>
              <a:off x="714348" y="4214818"/>
              <a:ext cx="1928826" cy="1928826"/>
            </a:xfrm>
            <a:prstGeom prst="parallelogram">
              <a:avLst>
                <a:gd name="adj" fmla="val 0"/>
              </a:avLst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14348" y="4857761"/>
              <a:ext cx="1927061" cy="46080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+mn-lt"/>
                  <a:cs typeface="+mn-cs"/>
                  <a:hlinkClick r:id="rId6" action="ppaction://hlinksldjump"/>
                </a:rPr>
                <a:t>Фразеология</a:t>
              </a:r>
              <a:endParaRPr lang="ru-RU" sz="24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b="1" dirty="0">
                <a:solidFill>
                  <a:schemeClr val="bg1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12295" name="Группа 28"/>
          <p:cNvGrpSpPr>
            <a:grpSpLocks/>
          </p:cNvGrpSpPr>
          <p:nvPr/>
        </p:nvGrpSpPr>
        <p:grpSpPr bwMode="auto">
          <a:xfrm>
            <a:off x="3643313" y="3929063"/>
            <a:ext cx="2073275" cy="1928812"/>
            <a:chOff x="3643306" y="3643314"/>
            <a:chExt cx="1928826" cy="1928826"/>
          </a:xfrm>
        </p:grpSpPr>
        <p:sp>
          <p:nvSpPr>
            <p:cNvPr id="10" name="Параллелограмм 9"/>
            <p:cNvSpPr/>
            <p:nvPr/>
          </p:nvSpPr>
          <p:spPr>
            <a:xfrm>
              <a:off x="3643306" y="3643314"/>
              <a:ext cx="1928826" cy="1928826"/>
            </a:xfrm>
            <a:prstGeom prst="parallelogram">
              <a:avLst>
                <a:gd name="adj" fmla="val 0"/>
              </a:avLst>
            </a:prstGeom>
            <a:solidFill>
              <a:srgbClr val="EBE61A">
                <a:alpha val="67000"/>
              </a:srgb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298" name="TextBox 21"/>
            <p:cNvSpPr txBox="1">
              <a:spLocks noChangeArrowheads="1"/>
            </p:cNvSpPr>
            <p:nvPr/>
          </p:nvSpPr>
          <p:spPr bwMode="auto">
            <a:xfrm>
              <a:off x="3786182" y="4357694"/>
              <a:ext cx="157163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sz="2400" b="1">
                  <a:solidFill>
                    <a:schemeClr val="bg1"/>
                  </a:solidFill>
                  <a:latin typeface="Franklin Gothic Book" pitchFamily="34" charset="0"/>
                  <a:hlinkClick r:id="rId7" action="ppaction://hlinksldjump"/>
                </a:rPr>
                <a:t>Лексика</a:t>
              </a:r>
              <a:endParaRPr lang="ru-RU" sz="2400" b="1">
                <a:solidFill>
                  <a:schemeClr val="bg1"/>
                </a:solidFill>
                <a:latin typeface="Franklin Gothic Book" pitchFamily="34" charset="0"/>
              </a:endParaRPr>
            </a:p>
          </p:txBody>
        </p:sp>
      </p:grpSp>
      <p:sp>
        <p:nvSpPr>
          <p:cNvPr id="34" name="Прямоугольник 33"/>
          <p:cNvSpPr/>
          <p:nvPr/>
        </p:nvSpPr>
        <p:spPr>
          <a:xfrm>
            <a:off x="2857500" y="214313"/>
            <a:ext cx="3590925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solidFill>
                  <a:srgbClr val="C00000"/>
                </a:solidFill>
                <a:latin typeface="Franklin Gothic Medium"/>
                <a:ea typeface="+mj-ea"/>
                <a:cs typeface="+mj-cs"/>
                <a:hlinkClick r:id="rId8" action="ppaction://hlinksldjump"/>
              </a:rPr>
              <a:t>«Выбери меня»</a:t>
            </a: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50" y="357188"/>
            <a:ext cx="614362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50"/>
                </a:solidFill>
                <a:latin typeface="+mj-lt"/>
                <a:cs typeface="+mn-cs"/>
                <a:hlinkClick r:id="rId3" action="ppaction://hlinksldjump"/>
              </a:rPr>
              <a:t>Орфография</a:t>
            </a:r>
            <a:endParaRPr lang="ru-RU" sz="4000" b="1" dirty="0">
              <a:solidFill>
                <a:srgbClr val="00B050"/>
              </a:solidFill>
              <a:latin typeface="+mj-lt"/>
              <a:cs typeface="+mn-cs"/>
            </a:endParaRPr>
          </a:p>
        </p:txBody>
      </p:sp>
      <p:pic>
        <p:nvPicPr>
          <p:cNvPr id="39939" name="Picture 4" descr="AG00317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00500"/>
            <a:ext cx="200025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57313" y="1928813"/>
            <a:ext cx="6929437" cy="2143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00B050"/>
                </a:solidFill>
                <a:latin typeface="+mn-lt"/>
                <a:cs typeface="+mn-cs"/>
              </a:rPr>
              <a:t>6. Напишите как можно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00B050"/>
                </a:solidFill>
                <a:latin typeface="+mn-lt"/>
                <a:cs typeface="+mn-cs"/>
              </a:rPr>
              <a:t>больше глаголов, которые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00B050"/>
                </a:solidFill>
                <a:latin typeface="+mn-lt"/>
                <a:cs typeface="+mn-cs"/>
              </a:rPr>
              <a:t>без </a:t>
            </a:r>
            <a:r>
              <a:rPr lang="ru-RU" sz="4400" i="1" dirty="0">
                <a:solidFill>
                  <a:schemeClr val="bg2">
                    <a:lumMod val="25000"/>
                  </a:schemeClr>
                </a:solidFill>
                <a:latin typeface="Cambria" pitchFamily="18" charset="0"/>
                <a:cs typeface="+mn-cs"/>
              </a:rPr>
              <a:t>НЕ</a:t>
            </a:r>
            <a:r>
              <a:rPr lang="ru-RU" sz="4400" dirty="0">
                <a:solidFill>
                  <a:srgbClr val="00B050"/>
                </a:solidFill>
                <a:latin typeface="+mn-lt"/>
                <a:cs typeface="+mn-cs"/>
              </a:rPr>
              <a:t> </a:t>
            </a:r>
            <a:r>
              <a:rPr lang="ru-RU" sz="4400" dirty="0" err="1">
                <a:solidFill>
                  <a:srgbClr val="00B050"/>
                </a:solidFill>
                <a:latin typeface="+mn-lt"/>
                <a:cs typeface="+mn-cs"/>
              </a:rPr>
              <a:t>не</a:t>
            </a:r>
            <a:r>
              <a:rPr lang="ru-RU" sz="4400" dirty="0">
                <a:solidFill>
                  <a:srgbClr val="00B050"/>
                </a:solidFill>
                <a:latin typeface="+mn-lt"/>
                <a:cs typeface="+mn-cs"/>
              </a:rPr>
              <a:t> употребляются.</a:t>
            </a:r>
          </a:p>
        </p:txBody>
      </p:sp>
      <p:sp>
        <p:nvSpPr>
          <p:cNvPr id="3" name="Управляющая кнопка: далее 2">
            <a:hlinkClick r:id="rId3" action="ppaction://hlinksldjump" highlightClick="1"/>
          </p:cNvPr>
          <p:cNvSpPr/>
          <p:nvPr/>
        </p:nvSpPr>
        <p:spPr>
          <a:xfrm>
            <a:off x="3923928" y="5517232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313" y="357188"/>
            <a:ext cx="6929437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50"/>
                </a:solidFill>
                <a:latin typeface="+mj-lt"/>
                <a:cs typeface="+mn-cs"/>
                <a:hlinkClick r:id="rId2" action="ppaction://hlinksldjump"/>
              </a:rPr>
              <a:t>Орфография</a:t>
            </a:r>
            <a:endParaRPr lang="ru-RU" sz="4000" b="1" dirty="0">
              <a:solidFill>
                <a:srgbClr val="00B050"/>
              </a:solidFill>
              <a:latin typeface="+mj-lt"/>
              <a:cs typeface="+mn-cs"/>
            </a:endParaRPr>
          </a:p>
        </p:txBody>
      </p:sp>
      <p:pic>
        <p:nvPicPr>
          <p:cNvPr id="40963" name="Picture 4" descr="AG0031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00500"/>
            <a:ext cx="200025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85875" y="1928813"/>
            <a:ext cx="7215188" cy="212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00B050"/>
                </a:solidFill>
                <a:latin typeface="+mn-lt"/>
                <a:cs typeface="+mn-cs"/>
              </a:rPr>
              <a:t>7. Какие части речи пишутся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00B050"/>
                </a:solidFill>
                <a:latin typeface="+mn-lt"/>
                <a:cs typeface="+mn-cs"/>
              </a:rPr>
              <a:t>с </a:t>
            </a:r>
            <a:r>
              <a:rPr lang="ru-RU" sz="4400" i="1" dirty="0">
                <a:solidFill>
                  <a:schemeClr val="bg2">
                    <a:lumMod val="25000"/>
                  </a:schemeClr>
                </a:solidFill>
                <a:latin typeface="Cambria" pitchFamily="18" charset="0"/>
                <a:cs typeface="+mn-cs"/>
              </a:rPr>
              <a:t>НЕ</a:t>
            </a:r>
            <a:r>
              <a:rPr lang="ru-RU" sz="4400" dirty="0">
                <a:solidFill>
                  <a:srgbClr val="00B050"/>
                </a:solidFill>
                <a:latin typeface="+mn-lt"/>
                <a:cs typeface="+mn-cs"/>
              </a:rPr>
              <a:t> по одному и тому же правилу? </a:t>
            </a: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3923928" y="5661248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50" y="214313"/>
            <a:ext cx="3038475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50"/>
                </a:solidFill>
                <a:latin typeface="+mj-lt"/>
                <a:cs typeface="+mn-cs"/>
                <a:hlinkClick r:id="rId2" action="ppaction://hlinksldjump"/>
              </a:rPr>
              <a:t>Орфография</a:t>
            </a:r>
            <a:endParaRPr lang="ru-RU" sz="4000" b="1" dirty="0">
              <a:solidFill>
                <a:srgbClr val="00B050"/>
              </a:solidFill>
              <a:latin typeface="+mj-lt"/>
              <a:cs typeface="+mn-cs"/>
            </a:endParaRPr>
          </a:p>
        </p:txBody>
      </p:sp>
      <p:pic>
        <p:nvPicPr>
          <p:cNvPr id="41987" name="Picture 4" descr="AG0031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4459288"/>
            <a:ext cx="164306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00125" y="1571625"/>
            <a:ext cx="7858125" cy="3478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00B050"/>
                </a:solidFill>
                <a:latin typeface="+mn-lt"/>
                <a:cs typeface="+mn-cs"/>
              </a:rPr>
              <a:t>8. В объявлении было написано: 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«Продается кофта фасона «летучая </a:t>
            </a:r>
            <a:r>
              <a:rPr lang="ru-RU" sz="44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мыш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».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00B050"/>
                </a:solidFill>
                <a:latin typeface="+mn-lt"/>
                <a:cs typeface="+mn-cs"/>
              </a:rPr>
              <a:t>Какой-то шутник исправил: 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«летучий </a:t>
            </a:r>
            <a:r>
              <a:rPr lang="ru-RU" sz="44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мыш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». </a:t>
            </a:r>
            <a:r>
              <a:rPr lang="ru-RU" sz="4400" dirty="0">
                <a:solidFill>
                  <a:srgbClr val="00B050"/>
                </a:solidFill>
                <a:latin typeface="+mn-lt"/>
                <a:cs typeface="+mn-cs"/>
              </a:rPr>
              <a:t>Почему?</a:t>
            </a: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4090987" y="594928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6063" y="357188"/>
            <a:ext cx="3038475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50"/>
                </a:solidFill>
                <a:latin typeface="+mj-lt"/>
                <a:cs typeface="+mn-cs"/>
                <a:hlinkClick r:id="rId2" action="ppaction://hlinksldjump"/>
              </a:rPr>
              <a:t>Орфография</a:t>
            </a:r>
            <a:endParaRPr lang="ru-RU" sz="4000" b="1" dirty="0">
              <a:solidFill>
                <a:srgbClr val="00B050"/>
              </a:solidFill>
              <a:latin typeface="+mj-lt"/>
              <a:cs typeface="+mn-cs"/>
            </a:endParaRPr>
          </a:p>
        </p:txBody>
      </p:sp>
      <p:pic>
        <p:nvPicPr>
          <p:cNvPr id="43011" name="Picture 4" descr="AG0031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4275138"/>
            <a:ext cx="1785937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4375" y="2000250"/>
            <a:ext cx="8072438" cy="212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00B050"/>
                </a:solidFill>
                <a:latin typeface="+mn-lt"/>
                <a:cs typeface="+mn-cs"/>
              </a:rPr>
              <a:t>9. Найдите слово, которое является третьим лишним: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вес…ник, вкус…</a:t>
            </a:r>
            <a:r>
              <a:rPr lang="ru-RU" sz="44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ный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, свис…</a:t>
            </a:r>
            <a:r>
              <a:rPr lang="ru-RU" sz="44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нуть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.</a:t>
            </a: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4067944" y="5805264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61A">
            <a:alpha val="6705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1563" y="1571625"/>
          <a:ext cx="6929436" cy="4429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9812"/>
                <a:gridCol w="2309812"/>
                <a:gridCol w="2309812"/>
              </a:tblGrid>
              <a:tr h="166687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bg1"/>
                          </a:solidFill>
                          <a:hlinkClick r:id="rId2" action="ppaction://hlinksldjump"/>
                        </a:rPr>
                        <a:t>1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bg1"/>
                          </a:solidFill>
                          <a:hlinkClick r:id="rId3" action="ppaction://hlinksldjump"/>
                        </a:rPr>
                        <a:t>2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bg1"/>
                          </a:solidFill>
                          <a:hlinkClick r:id="rId4" action="ppaction://hlinksldjump"/>
                        </a:rPr>
                        <a:t>3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8112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bg1"/>
                          </a:solidFill>
                          <a:hlinkClick r:id="rId5" action="ppaction://hlinksldjump"/>
                        </a:rPr>
                        <a:t>4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bg1"/>
                          </a:solidFill>
                          <a:hlinkClick r:id="rId6" action="ppaction://hlinksldjump"/>
                        </a:rPr>
                        <a:t>5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bg1"/>
                          </a:solidFill>
                          <a:hlinkClick r:id="rId7" action="ppaction://hlinksldjump"/>
                        </a:rPr>
                        <a:t>6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8112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bg1"/>
                          </a:solidFill>
                          <a:hlinkClick r:id="rId8" action="ppaction://hlinksldjump"/>
                        </a:rPr>
                        <a:t>7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bg1"/>
                          </a:solidFill>
                          <a:hlinkClick r:id="rId9" action="ppaction://hlinksldjump"/>
                        </a:rPr>
                        <a:t>8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bg1"/>
                          </a:solidFill>
                          <a:hlinkClick r:id="rId10" action="ppaction://hlinksldjump"/>
                        </a:rPr>
                        <a:t>9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52" name="Прямоугольник 2"/>
          <p:cNvSpPr>
            <a:spLocks noChangeArrowheads="1"/>
          </p:cNvSpPr>
          <p:nvPr/>
        </p:nvSpPr>
        <p:spPr bwMode="auto">
          <a:xfrm>
            <a:off x="3214688" y="357188"/>
            <a:ext cx="23796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4800" b="1">
                <a:solidFill>
                  <a:schemeClr val="bg1"/>
                </a:solidFill>
                <a:latin typeface="Franklin Gothic Book" pitchFamily="34" charset="0"/>
                <a:hlinkClick r:id="rId11" action="ppaction://hlinksldjump"/>
              </a:rPr>
              <a:t>Лексика</a:t>
            </a:r>
            <a:endParaRPr lang="ru-RU" sz="4800" b="1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3" name="Управляющая кнопка: домой 2">
            <a:hlinkClick r:id="rId11" action="ppaction://hlinksldjump" highlightClick="1"/>
          </p:cNvPr>
          <p:cNvSpPr/>
          <p:nvPr/>
        </p:nvSpPr>
        <p:spPr>
          <a:xfrm>
            <a:off x="3943075" y="6237312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4" descr="AG0031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0"/>
            <a:ext cx="1609725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85813" y="1857375"/>
            <a:ext cx="8072437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4400" dirty="0">
                <a:solidFill>
                  <a:srgbClr val="FF9900"/>
                </a:solidFill>
                <a:latin typeface="+mn-lt"/>
                <a:cs typeface="+mn-cs"/>
              </a:rPr>
              <a:t>О каком языковом явлении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FF9900"/>
                </a:solidFill>
                <a:latin typeface="+mn-lt"/>
                <a:cs typeface="+mn-cs"/>
              </a:rPr>
              <a:t>говорится в стихах Д.Лукича: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i="1" dirty="0">
                <a:solidFill>
                  <a:schemeClr val="bg2">
                    <a:lumMod val="25000"/>
                  </a:schemeClr>
                </a:solidFill>
                <a:latin typeface="Cambria" pitchFamily="18" charset="0"/>
                <a:cs typeface="+mn-cs"/>
              </a:rPr>
              <a:t>Много разных есть ключей: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i="1" dirty="0">
                <a:solidFill>
                  <a:schemeClr val="bg2">
                    <a:lumMod val="25000"/>
                  </a:schemeClr>
                </a:solidFill>
                <a:latin typeface="Cambria" pitchFamily="18" charset="0"/>
                <a:cs typeface="+mn-cs"/>
              </a:rPr>
              <a:t>Ключ – родник среди камней,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i="1" dirty="0">
                <a:solidFill>
                  <a:schemeClr val="bg2">
                    <a:lumMod val="25000"/>
                  </a:schemeClr>
                </a:solidFill>
                <a:latin typeface="Cambria" pitchFamily="18" charset="0"/>
                <a:cs typeface="+mn-cs"/>
              </a:rPr>
              <a:t>Ключ скрипичный, завитой,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i="1" dirty="0">
                <a:solidFill>
                  <a:schemeClr val="bg2">
                    <a:lumMod val="25000"/>
                  </a:schemeClr>
                </a:solidFill>
                <a:latin typeface="Cambria" pitchFamily="18" charset="0"/>
                <a:cs typeface="+mn-cs"/>
              </a:rPr>
              <a:t>И обычный ключ дверной.</a:t>
            </a:r>
          </a:p>
        </p:txBody>
      </p:sp>
      <p:sp>
        <p:nvSpPr>
          <p:cNvPr id="45060" name="Прямоугольник 4"/>
          <p:cNvSpPr>
            <a:spLocks noChangeArrowheads="1"/>
          </p:cNvSpPr>
          <p:nvPr/>
        </p:nvSpPr>
        <p:spPr bwMode="auto">
          <a:xfrm>
            <a:off x="3071813" y="214313"/>
            <a:ext cx="2003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4000" b="1">
                <a:solidFill>
                  <a:srgbClr val="FF9900"/>
                </a:solidFill>
                <a:latin typeface="Franklin Gothic Book" pitchFamily="34" charset="0"/>
                <a:hlinkClick r:id="rId3" action="ppaction://hlinksldjump"/>
              </a:rPr>
              <a:t>Лексика</a:t>
            </a:r>
            <a:endParaRPr lang="ru-RU" sz="4000" b="1">
              <a:solidFill>
                <a:srgbClr val="FF9900"/>
              </a:solidFill>
              <a:latin typeface="Franklin Gothic Book" pitchFamily="34" charset="0"/>
            </a:endParaRPr>
          </a:p>
        </p:txBody>
      </p:sp>
      <p:sp>
        <p:nvSpPr>
          <p:cNvPr id="2" name="Управляющая кнопка: фильм 1">
            <a:hlinkClick r:id="rId3" action="ppaction://hlinksldjump" highlightClick="1"/>
          </p:cNvPr>
          <p:cNvSpPr/>
          <p:nvPr/>
        </p:nvSpPr>
        <p:spPr>
          <a:xfrm>
            <a:off x="4283968" y="6453336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4" descr="AG0031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00500"/>
            <a:ext cx="200025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4375" y="1500188"/>
            <a:ext cx="8072438" cy="3540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FF9900"/>
                </a:solidFill>
                <a:latin typeface="+mn-lt"/>
                <a:cs typeface="+mn-cs"/>
              </a:rPr>
              <a:t>2. Назовите языковые средства, использованные в пословицах: 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старый друг лучше новых двух. Маленькое дело лучше большого безделья.</a:t>
            </a:r>
          </a:p>
        </p:txBody>
      </p:sp>
      <p:sp>
        <p:nvSpPr>
          <p:cNvPr id="46084" name="Прямоугольник 4"/>
          <p:cNvSpPr>
            <a:spLocks noChangeArrowheads="1"/>
          </p:cNvSpPr>
          <p:nvPr/>
        </p:nvSpPr>
        <p:spPr bwMode="auto">
          <a:xfrm>
            <a:off x="3214688" y="214313"/>
            <a:ext cx="2003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4000" b="1">
                <a:solidFill>
                  <a:srgbClr val="FF9900"/>
                </a:solidFill>
                <a:latin typeface="Franklin Gothic Book" pitchFamily="34" charset="0"/>
                <a:hlinkClick r:id="rId3" action="ppaction://hlinksldjump"/>
              </a:rPr>
              <a:t>Лексика</a:t>
            </a:r>
            <a:endParaRPr lang="ru-RU" sz="4000" b="1">
              <a:solidFill>
                <a:srgbClr val="FF9900"/>
              </a:solidFill>
              <a:latin typeface="Franklin Gothic Book" pitchFamily="34" charset="0"/>
            </a:endParaRPr>
          </a:p>
        </p:txBody>
      </p:sp>
      <p:sp>
        <p:nvSpPr>
          <p:cNvPr id="2" name="Управляющая кнопка: фильм 1">
            <a:hlinkClick r:id="rId3" action="ppaction://hlinksldjump" highlightClick="1"/>
          </p:cNvPr>
          <p:cNvSpPr/>
          <p:nvPr/>
        </p:nvSpPr>
        <p:spPr>
          <a:xfrm>
            <a:off x="3923928" y="5949280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4" descr="AG0031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142875"/>
            <a:ext cx="200025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8625" y="1785938"/>
            <a:ext cx="8286750" cy="3540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solidFill>
                  <a:srgbClr val="FF9900"/>
                </a:solidFill>
                <a:latin typeface="+mn-lt"/>
                <a:cs typeface="+mn-cs"/>
              </a:rPr>
              <a:t>3</a:t>
            </a:r>
            <a:r>
              <a:rPr lang="ru-RU" sz="4800" dirty="0">
                <a:solidFill>
                  <a:srgbClr val="FFC000"/>
                </a:solidFill>
                <a:latin typeface="+mn-lt"/>
                <a:cs typeface="+mn-cs"/>
              </a:rPr>
              <a:t>. </a:t>
            </a:r>
            <a:r>
              <a:rPr lang="ru-RU" sz="4400" dirty="0">
                <a:solidFill>
                  <a:srgbClr val="FF9900"/>
                </a:solidFill>
                <a:latin typeface="+mn-lt"/>
                <a:cs typeface="+mn-cs"/>
              </a:rPr>
              <a:t>Найдите слово, которое является третьим лишним: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огонь, уголь, пламя;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конница, пехота, кавалерия;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 алфавит, азбука, чистописание.</a:t>
            </a:r>
          </a:p>
        </p:txBody>
      </p:sp>
      <p:sp>
        <p:nvSpPr>
          <p:cNvPr id="47108" name="Прямоугольник 4"/>
          <p:cNvSpPr>
            <a:spLocks noChangeArrowheads="1"/>
          </p:cNvSpPr>
          <p:nvPr/>
        </p:nvSpPr>
        <p:spPr bwMode="auto">
          <a:xfrm>
            <a:off x="3071813" y="142875"/>
            <a:ext cx="2003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4000" b="1">
                <a:solidFill>
                  <a:srgbClr val="FF9900"/>
                </a:solidFill>
                <a:latin typeface="Franklin Gothic Book" pitchFamily="34" charset="0"/>
                <a:hlinkClick r:id="rId3" action="ppaction://hlinksldjump"/>
              </a:rPr>
              <a:t>Лексика</a:t>
            </a:r>
            <a:endParaRPr lang="ru-RU" sz="4000" b="1">
              <a:solidFill>
                <a:srgbClr val="FF9900"/>
              </a:solidFill>
              <a:latin typeface="Franklin Gothic Book" pitchFamily="34" charset="0"/>
            </a:endParaRPr>
          </a:p>
        </p:txBody>
      </p:sp>
      <p:sp>
        <p:nvSpPr>
          <p:cNvPr id="2" name="Управляющая кнопка: фильм 1">
            <a:hlinkClick r:id="rId3" action="ppaction://hlinksldjump" highlightClick="1"/>
          </p:cNvPr>
          <p:cNvSpPr/>
          <p:nvPr/>
        </p:nvSpPr>
        <p:spPr>
          <a:xfrm>
            <a:off x="4427984" y="6165304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4" descr="AG0031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00500"/>
            <a:ext cx="200025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1" name="TextBox 3"/>
          <p:cNvSpPr txBox="1">
            <a:spLocks noChangeArrowheads="1"/>
          </p:cNvSpPr>
          <p:nvPr/>
        </p:nvSpPr>
        <p:spPr bwMode="auto">
          <a:xfrm>
            <a:off x="899593" y="1785938"/>
            <a:ext cx="7488832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400" dirty="0" smtClean="0">
                <a:solidFill>
                  <a:srgbClr val="FF9900"/>
                </a:solidFill>
                <a:latin typeface="Franklin Gothic Book" pitchFamily="34" charset="0"/>
              </a:rPr>
              <a:t>4.Подберите синонимы к словам:</a:t>
            </a:r>
          </a:p>
          <a:p>
            <a:pPr eaLnBrk="1" hangingPunct="1"/>
            <a:r>
              <a:rPr lang="ru-RU" sz="4400" dirty="0">
                <a:latin typeface="Franklin Gothic Book" pitchFamily="34" charset="0"/>
              </a:rPr>
              <a:t>к</a:t>
            </a:r>
            <a:r>
              <a:rPr lang="ru-RU" sz="4400" dirty="0" smtClean="0">
                <a:latin typeface="Franklin Gothic Book" pitchFamily="34" charset="0"/>
              </a:rPr>
              <a:t>орова, век, спор, дылда</a:t>
            </a:r>
            <a:endParaRPr lang="ru-RU" sz="4800" dirty="0" smtClean="0">
              <a:latin typeface="Franklin Gothic Book" pitchFamily="34" charset="0"/>
            </a:endParaRPr>
          </a:p>
        </p:txBody>
      </p:sp>
      <p:sp>
        <p:nvSpPr>
          <p:cNvPr id="48132" name="Прямоугольник 4"/>
          <p:cNvSpPr>
            <a:spLocks noChangeArrowheads="1"/>
          </p:cNvSpPr>
          <p:nvPr/>
        </p:nvSpPr>
        <p:spPr bwMode="auto">
          <a:xfrm>
            <a:off x="3000375" y="142875"/>
            <a:ext cx="2003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4000" b="1">
                <a:solidFill>
                  <a:srgbClr val="FF9900"/>
                </a:solidFill>
                <a:latin typeface="Franklin Gothic Book" pitchFamily="34" charset="0"/>
                <a:hlinkClick r:id="rId3" action="ppaction://hlinksldjump"/>
              </a:rPr>
              <a:t>Лексика</a:t>
            </a:r>
            <a:endParaRPr lang="ru-RU" sz="4000" b="1">
              <a:solidFill>
                <a:srgbClr val="FF9900"/>
              </a:solidFill>
              <a:latin typeface="Franklin Gothic Book" pitchFamily="34" charset="0"/>
            </a:endParaRPr>
          </a:p>
        </p:txBody>
      </p:sp>
      <p:sp>
        <p:nvSpPr>
          <p:cNvPr id="2" name="Управляющая кнопка: фильм 1">
            <a:hlinkClick r:id="rId3" action="ppaction://hlinksldjump" highlightClick="1"/>
          </p:cNvPr>
          <p:cNvSpPr/>
          <p:nvPr/>
        </p:nvSpPr>
        <p:spPr>
          <a:xfrm>
            <a:off x="4139952" y="5805264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4" descr="AG0031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00500"/>
            <a:ext cx="200025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1563" y="2143125"/>
            <a:ext cx="7715250" cy="212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FF9900"/>
                </a:solidFill>
                <a:latin typeface="+mn-lt"/>
                <a:cs typeface="+mn-cs"/>
              </a:rPr>
              <a:t>5. Почему так названы грибы: 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опенок, подосиновик, волнушка, маслята?</a:t>
            </a:r>
          </a:p>
        </p:txBody>
      </p:sp>
      <p:sp>
        <p:nvSpPr>
          <p:cNvPr id="49156" name="Прямоугольник 4"/>
          <p:cNvSpPr>
            <a:spLocks noChangeArrowheads="1"/>
          </p:cNvSpPr>
          <p:nvPr/>
        </p:nvSpPr>
        <p:spPr bwMode="auto">
          <a:xfrm>
            <a:off x="3000375" y="500063"/>
            <a:ext cx="2003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4000" b="1">
                <a:solidFill>
                  <a:srgbClr val="FF9900"/>
                </a:solidFill>
                <a:latin typeface="Franklin Gothic Book" pitchFamily="34" charset="0"/>
                <a:hlinkClick r:id="rId3" action="ppaction://hlinksldjump"/>
              </a:rPr>
              <a:t>Лексика</a:t>
            </a:r>
            <a:endParaRPr lang="ru-RU" sz="4000" b="1">
              <a:solidFill>
                <a:srgbClr val="FF9900"/>
              </a:solidFill>
              <a:latin typeface="Franklin Gothic Book" pitchFamily="34" charset="0"/>
            </a:endParaRPr>
          </a:p>
        </p:txBody>
      </p:sp>
      <p:sp>
        <p:nvSpPr>
          <p:cNvPr id="2" name="Управляющая кнопка: фильм 1">
            <a:hlinkClick r:id="rId3" action="ppaction://hlinksldjump" highlightClick="1"/>
          </p:cNvPr>
          <p:cNvSpPr/>
          <p:nvPr/>
        </p:nvSpPr>
        <p:spPr>
          <a:xfrm>
            <a:off x="4211960" y="5805264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6705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75" y="428625"/>
            <a:ext cx="7429500" cy="8302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bg1"/>
                </a:solidFill>
                <a:latin typeface="+mj-lt"/>
                <a:cs typeface="+mn-cs"/>
                <a:hlinkClick r:id="rId2" action="ppaction://hlinksldjump"/>
              </a:rPr>
              <a:t>МОРФОЛОГИЯ</a:t>
            </a:r>
            <a:endParaRPr lang="ru-RU" sz="4800" b="1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63" y="1857375"/>
          <a:ext cx="6929436" cy="4143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9812"/>
                <a:gridCol w="2309812"/>
                <a:gridCol w="2309812"/>
              </a:tblGrid>
              <a:tr h="1381125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FFC000"/>
                          </a:solidFill>
                          <a:latin typeface="+mj-lt"/>
                          <a:hlinkClick r:id="rId3" action="ppaction://hlinksldjump"/>
                        </a:rPr>
                        <a:t>1</a:t>
                      </a:r>
                      <a:endParaRPr lang="ru-RU" sz="4400" b="1" dirty="0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A0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FFC000"/>
                          </a:solidFill>
                          <a:latin typeface="+mj-lt"/>
                          <a:hlinkClick r:id="rId4" action="ppaction://hlinksldjump"/>
                        </a:rPr>
                        <a:t>2</a:t>
                      </a:r>
                      <a:endParaRPr lang="ru-RU" sz="4400" b="1" dirty="0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A0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FFC000"/>
                          </a:solidFill>
                          <a:latin typeface="+mj-lt"/>
                          <a:hlinkClick r:id="rId5" action="ppaction://hlinksldjump"/>
                        </a:rPr>
                        <a:t>3</a:t>
                      </a:r>
                      <a:endParaRPr lang="ru-RU" sz="4400" b="1" dirty="0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A0AE"/>
                    </a:solidFill>
                  </a:tcPr>
                </a:tc>
              </a:tr>
              <a:tr h="1381125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FFC000"/>
                          </a:solidFill>
                          <a:latin typeface="+mj-lt"/>
                          <a:hlinkClick r:id="rId6" action="ppaction://hlinksldjump"/>
                        </a:rPr>
                        <a:t>4</a:t>
                      </a:r>
                      <a:endParaRPr lang="ru-RU" sz="4400" b="1" dirty="0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A0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FFC000"/>
                          </a:solidFill>
                          <a:latin typeface="+mj-lt"/>
                          <a:hlinkClick r:id="rId7" action="ppaction://hlinksldjump"/>
                        </a:rPr>
                        <a:t>5</a:t>
                      </a:r>
                      <a:endParaRPr lang="ru-RU" sz="4400" b="1" dirty="0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A0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FFC000"/>
                          </a:solidFill>
                          <a:latin typeface="+mj-lt"/>
                          <a:hlinkClick r:id="rId8" action="ppaction://hlinksldjump"/>
                        </a:rPr>
                        <a:t>6</a:t>
                      </a:r>
                      <a:endParaRPr lang="ru-RU" sz="4400" b="1" dirty="0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A0AE"/>
                    </a:solidFill>
                  </a:tcPr>
                </a:tc>
              </a:tr>
              <a:tr h="1381125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FFC000"/>
                          </a:solidFill>
                          <a:latin typeface="+mj-lt"/>
                          <a:hlinkClick r:id="rId9" action="ppaction://hlinksldjump"/>
                        </a:rPr>
                        <a:t>7</a:t>
                      </a:r>
                      <a:endParaRPr lang="ru-RU" sz="4400" b="1" dirty="0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A0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FFC000"/>
                          </a:solidFill>
                          <a:latin typeface="+mj-lt"/>
                          <a:hlinkClick r:id="rId10" action="ppaction://hlinksldjump"/>
                        </a:rPr>
                        <a:t>8</a:t>
                      </a:r>
                      <a:endParaRPr lang="ru-RU" sz="4400" b="1" dirty="0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A0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FFC000"/>
                          </a:solidFill>
                          <a:latin typeface="+mj-lt"/>
                          <a:hlinkClick r:id="rId11" action="ppaction://hlinksldjump"/>
                        </a:rPr>
                        <a:t>9</a:t>
                      </a:r>
                      <a:endParaRPr lang="ru-RU" sz="4400" b="1" dirty="0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A0AE"/>
                    </a:solidFill>
                  </a:tcPr>
                </a:tc>
              </a:tr>
            </a:tbl>
          </a:graphicData>
        </a:graphic>
      </p:graphicFrame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4067944" y="6336792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4" descr="AG0031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4551363"/>
            <a:ext cx="15716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4438" y="1285875"/>
            <a:ext cx="7215187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FF9900"/>
                </a:solidFill>
                <a:latin typeface="+mn-lt"/>
                <a:cs typeface="+mn-cs"/>
              </a:rPr>
              <a:t>6. Слова 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базар и рынок </a:t>
            </a:r>
            <a:r>
              <a:rPr lang="ru-RU" sz="4400" dirty="0">
                <a:solidFill>
                  <a:srgbClr val="FF9900"/>
                </a:solidFill>
                <a:latin typeface="+mn-lt"/>
                <a:cs typeface="+mn-cs"/>
              </a:rPr>
              <a:t>– синонимы, но в некоторых сочетаниях отличаются друг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FF9900"/>
                </a:solidFill>
                <a:latin typeface="+mn-lt"/>
                <a:cs typeface="+mn-cs"/>
              </a:rPr>
              <a:t>от друга. Что означают выражения 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птичий базар 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птичий рынок?</a:t>
            </a:r>
          </a:p>
        </p:txBody>
      </p:sp>
      <p:sp>
        <p:nvSpPr>
          <p:cNvPr id="50180" name="Прямоугольник 4"/>
          <p:cNvSpPr>
            <a:spLocks noChangeArrowheads="1"/>
          </p:cNvSpPr>
          <p:nvPr/>
        </p:nvSpPr>
        <p:spPr bwMode="auto">
          <a:xfrm>
            <a:off x="3143250" y="142875"/>
            <a:ext cx="2003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4000" b="1">
                <a:solidFill>
                  <a:srgbClr val="FF9900"/>
                </a:solidFill>
                <a:latin typeface="Franklin Gothic Book" pitchFamily="34" charset="0"/>
                <a:hlinkClick r:id="rId3" action="ppaction://hlinksldjump"/>
              </a:rPr>
              <a:t>Лексика</a:t>
            </a:r>
            <a:endParaRPr lang="ru-RU" sz="4000" b="1">
              <a:solidFill>
                <a:srgbClr val="FF9900"/>
              </a:solidFill>
              <a:latin typeface="Franklin Gothic Book" pitchFamily="34" charset="0"/>
            </a:endParaRPr>
          </a:p>
        </p:txBody>
      </p:sp>
      <p:sp>
        <p:nvSpPr>
          <p:cNvPr id="2" name="Управляющая кнопка: фильм 1">
            <a:hlinkClick r:id="rId3" action="ppaction://hlinksldjump" highlightClick="1"/>
          </p:cNvPr>
          <p:cNvSpPr/>
          <p:nvPr/>
        </p:nvSpPr>
        <p:spPr>
          <a:xfrm>
            <a:off x="4283968" y="6093296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4" descr="AG0031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00500"/>
            <a:ext cx="200025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4438" y="2214563"/>
            <a:ext cx="6786562" cy="1446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FF9900"/>
                </a:solidFill>
                <a:latin typeface="+mn-lt"/>
                <a:cs typeface="+mn-cs"/>
              </a:rPr>
              <a:t>7. Всегда ли 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сырое</a:t>
            </a:r>
            <a:r>
              <a:rPr lang="ru-RU" sz="4400" dirty="0">
                <a:solidFill>
                  <a:srgbClr val="FF9900"/>
                </a:solidFill>
                <a:latin typeface="+mn-lt"/>
                <a:cs typeface="+mn-cs"/>
              </a:rPr>
              <a:t> бывает 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мокрым?</a:t>
            </a:r>
          </a:p>
        </p:txBody>
      </p:sp>
      <p:sp>
        <p:nvSpPr>
          <p:cNvPr id="51204" name="Прямоугольник 4"/>
          <p:cNvSpPr>
            <a:spLocks noChangeArrowheads="1"/>
          </p:cNvSpPr>
          <p:nvPr/>
        </p:nvSpPr>
        <p:spPr bwMode="auto">
          <a:xfrm>
            <a:off x="3214688" y="357188"/>
            <a:ext cx="2003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4000" b="1">
                <a:solidFill>
                  <a:srgbClr val="FF9900"/>
                </a:solidFill>
                <a:latin typeface="Franklin Gothic Book" pitchFamily="34" charset="0"/>
                <a:hlinkClick r:id="rId3" action="ppaction://hlinksldjump"/>
              </a:rPr>
              <a:t>Лексика</a:t>
            </a:r>
            <a:endParaRPr lang="ru-RU" sz="4000" b="1">
              <a:solidFill>
                <a:srgbClr val="FF9900"/>
              </a:solidFill>
              <a:latin typeface="Franklin Gothic Book" pitchFamily="34" charset="0"/>
            </a:endParaRPr>
          </a:p>
        </p:txBody>
      </p:sp>
      <p:sp>
        <p:nvSpPr>
          <p:cNvPr id="2" name="Управляющая кнопка: фильм 1">
            <a:hlinkClick r:id="rId3" action="ppaction://hlinksldjump" highlightClick="1"/>
          </p:cNvPr>
          <p:cNvSpPr/>
          <p:nvPr/>
        </p:nvSpPr>
        <p:spPr>
          <a:xfrm>
            <a:off x="3923928" y="5589240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4" descr="AG0031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00500"/>
            <a:ext cx="200025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4375" y="2286000"/>
            <a:ext cx="8072438" cy="1446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FF9900"/>
                </a:solidFill>
                <a:latin typeface="+mn-lt"/>
                <a:cs typeface="+mn-cs"/>
              </a:rPr>
              <a:t>8. Всякие ли 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предлог</a:t>
            </a:r>
            <a:r>
              <a:rPr lang="ru-RU" sz="4400" dirty="0">
                <a:solidFill>
                  <a:srgbClr val="FF9900"/>
                </a:solidFill>
                <a:latin typeface="+mn-lt"/>
                <a:cs typeface="+mn-cs"/>
              </a:rPr>
              <a:t> и 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наречие</a:t>
            </a:r>
            <a:r>
              <a:rPr lang="ru-RU" sz="4400" dirty="0">
                <a:solidFill>
                  <a:srgbClr val="FF9900"/>
                </a:solidFill>
                <a:latin typeface="+mn-lt"/>
                <a:cs typeface="+mn-cs"/>
              </a:rPr>
              <a:t> являются частями речи?</a:t>
            </a:r>
          </a:p>
        </p:txBody>
      </p:sp>
      <p:sp>
        <p:nvSpPr>
          <p:cNvPr id="52228" name="Прямоугольник 4"/>
          <p:cNvSpPr>
            <a:spLocks noChangeArrowheads="1"/>
          </p:cNvSpPr>
          <p:nvPr/>
        </p:nvSpPr>
        <p:spPr bwMode="auto">
          <a:xfrm>
            <a:off x="3214688" y="500063"/>
            <a:ext cx="2003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4000" b="1">
                <a:solidFill>
                  <a:srgbClr val="FF9900"/>
                </a:solidFill>
                <a:latin typeface="Franklin Gothic Book" pitchFamily="34" charset="0"/>
                <a:hlinkClick r:id="rId3" action="ppaction://hlinksldjump"/>
              </a:rPr>
              <a:t>Лексика</a:t>
            </a:r>
            <a:endParaRPr lang="ru-RU" sz="4000" b="1">
              <a:solidFill>
                <a:srgbClr val="FF9900"/>
              </a:solidFill>
              <a:latin typeface="Franklin Gothic Book" pitchFamily="34" charset="0"/>
            </a:endParaRPr>
          </a:p>
        </p:txBody>
      </p:sp>
      <p:sp>
        <p:nvSpPr>
          <p:cNvPr id="2" name="Управляющая кнопка: фильм 1">
            <a:hlinkClick r:id="rId3" action="ppaction://hlinksldjump" highlightClick="1"/>
          </p:cNvPr>
          <p:cNvSpPr/>
          <p:nvPr/>
        </p:nvSpPr>
        <p:spPr>
          <a:xfrm>
            <a:off x="4216400" y="5733256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4" descr="AG0031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00500"/>
            <a:ext cx="200025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8625" y="2000250"/>
            <a:ext cx="8286750" cy="2143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FF9900"/>
                </a:solidFill>
                <a:latin typeface="+mn-lt"/>
                <a:cs typeface="+mn-cs"/>
              </a:rPr>
              <a:t>9. Замените заимствованные слова русскими синонимами:</a:t>
            </a:r>
          </a:p>
          <a:p>
            <a:pPr lvl="2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антракт, финал, триумф.</a:t>
            </a:r>
          </a:p>
        </p:txBody>
      </p:sp>
      <p:sp>
        <p:nvSpPr>
          <p:cNvPr id="53252" name="Прямоугольник 4"/>
          <p:cNvSpPr>
            <a:spLocks noChangeArrowheads="1"/>
          </p:cNvSpPr>
          <p:nvPr/>
        </p:nvSpPr>
        <p:spPr bwMode="auto">
          <a:xfrm>
            <a:off x="3286125" y="285750"/>
            <a:ext cx="2003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4000" b="1">
                <a:solidFill>
                  <a:srgbClr val="FF9900"/>
                </a:solidFill>
                <a:latin typeface="Franklin Gothic Book" pitchFamily="34" charset="0"/>
                <a:hlinkClick r:id="rId3" action="ppaction://hlinksldjump"/>
              </a:rPr>
              <a:t>Лексика</a:t>
            </a:r>
            <a:endParaRPr lang="ru-RU" sz="4000" b="1">
              <a:solidFill>
                <a:srgbClr val="FF9900"/>
              </a:solidFill>
              <a:latin typeface="Franklin Gothic Book" pitchFamily="34" charset="0"/>
            </a:endParaRPr>
          </a:p>
        </p:txBody>
      </p:sp>
      <p:sp>
        <p:nvSpPr>
          <p:cNvPr id="2" name="Управляющая кнопка: фильм 1">
            <a:hlinkClick r:id="rId3" action="ppaction://hlinksldjump" highlightClick="1"/>
          </p:cNvPr>
          <p:cNvSpPr/>
          <p:nvPr/>
        </p:nvSpPr>
        <p:spPr>
          <a:xfrm>
            <a:off x="4067944" y="5589240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6705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1563" y="1857375"/>
          <a:ext cx="6929436" cy="4143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9812"/>
                <a:gridCol w="2309812"/>
                <a:gridCol w="2309812"/>
              </a:tblGrid>
              <a:tr h="138112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bg1"/>
                          </a:solidFill>
                          <a:hlinkClick r:id="rId2" action="ppaction://hlinksldjump"/>
                        </a:rPr>
                        <a:t>1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FF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bg1"/>
                          </a:solidFill>
                          <a:hlinkClick r:id="rId3" action="ppaction://hlinksldjump"/>
                        </a:rPr>
                        <a:t>2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bg1"/>
                          </a:solidFill>
                          <a:hlinkClick r:id="rId4" action="ppaction://hlinksldjump"/>
                        </a:rPr>
                        <a:t>3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FF"/>
                    </a:solidFill>
                  </a:tcPr>
                </a:tc>
              </a:tr>
              <a:tr h="138112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bg1"/>
                          </a:solidFill>
                          <a:hlinkClick r:id="rId5" action="ppaction://hlinksldjump"/>
                        </a:rPr>
                        <a:t>4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bg1"/>
                          </a:solidFill>
                          <a:hlinkClick r:id="rId6" action="ppaction://hlinksldjump"/>
                        </a:rPr>
                        <a:t>5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bg1"/>
                          </a:solidFill>
                          <a:hlinkClick r:id="rId7" action="ppaction://hlinksldjump"/>
                        </a:rPr>
                        <a:t>6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FF"/>
                    </a:solidFill>
                  </a:tcPr>
                </a:tc>
              </a:tr>
              <a:tr h="138112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bg1"/>
                          </a:solidFill>
                          <a:hlinkClick r:id="rId8" action="ppaction://hlinksldjump"/>
                        </a:rPr>
                        <a:t>7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bg1"/>
                          </a:solidFill>
                          <a:hlinkClick r:id="rId9" action="ppaction://hlinksldjump"/>
                        </a:rPr>
                        <a:t>8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bg1"/>
                          </a:solidFill>
                          <a:hlinkClick r:id="rId10" action="ppaction://hlinksldjump"/>
                        </a:rPr>
                        <a:t>9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FF"/>
                    </a:solidFill>
                  </a:tcPr>
                </a:tc>
              </a:tr>
            </a:tbl>
          </a:graphicData>
        </a:graphic>
      </p:graphicFrame>
      <p:sp>
        <p:nvSpPr>
          <p:cNvPr id="54292" name="Прямоугольник 2"/>
          <p:cNvSpPr>
            <a:spLocks noChangeArrowheads="1"/>
          </p:cNvSpPr>
          <p:nvPr/>
        </p:nvSpPr>
        <p:spPr bwMode="auto">
          <a:xfrm>
            <a:off x="285750" y="428625"/>
            <a:ext cx="85010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chemeClr val="bg1"/>
                </a:solidFill>
                <a:latin typeface="Franklin Gothic Book" pitchFamily="34" charset="0"/>
                <a:hlinkClick r:id="rId11" action="ppaction://hlinksldjump"/>
              </a:rPr>
              <a:t>ФРАЗЕОЛОГИЯ</a:t>
            </a:r>
            <a:endParaRPr lang="ru-RU" sz="4800" b="1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3" name="Управляющая кнопка: домой 2">
            <a:hlinkClick r:id="rId11" action="ppaction://hlinksldjump" highlightClick="1"/>
          </p:cNvPr>
          <p:cNvSpPr/>
          <p:nvPr/>
        </p:nvSpPr>
        <p:spPr>
          <a:xfrm>
            <a:off x="4015073" y="6336792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4" descr="AG0031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00500"/>
            <a:ext cx="200025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4438" y="1714500"/>
            <a:ext cx="7286625" cy="3500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14400" indent="-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7030A0"/>
                </a:solidFill>
                <a:latin typeface="+mn-lt"/>
                <a:cs typeface="+mn-cs"/>
              </a:rPr>
              <a:t>1. Найти в предложении</a:t>
            </a:r>
          </a:p>
          <a:p>
            <a:pPr marL="914400" indent="-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7030A0"/>
                </a:solidFill>
                <a:latin typeface="+mn-lt"/>
                <a:cs typeface="+mn-cs"/>
              </a:rPr>
              <a:t>фразеологизм и определить</a:t>
            </a:r>
          </a:p>
          <a:p>
            <a:pPr marL="914400" indent="-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7030A0"/>
                </a:solidFill>
                <a:latin typeface="+mn-lt"/>
                <a:cs typeface="+mn-cs"/>
              </a:rPr>
              <a:t>его синтаксическую роль.</a:t>
            </a:r>
          </a:p>
          <a:p>
            <a:pPr marL="914400" indent="-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Живет он где-то у черта на</a:t>
            </a:r>
          </a:p>
          <a:p>
            <a:pPr marL="914400" indent="-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куличиках.</a:t>
            </a:r>
          </a:p>
        </p:txBody>
      </p:sp>
      <p:sp>
        <p:nvSpPr>
          <p:cNvPr id="55300" name="Прямоугольник 4"/>
          <p:cNvSpPr>
            <a:spLocks noChangeArrowheads="1"/>
          </p:cNvSpPr>
          <p:nvPr/>
        </p:nvSpPr>
        <p:spPr bwMode="auto">
          <a:xfrm>
            <a:off x="285750" y="142875"/>
            <a:ext cx="8572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7030A0"/>
                </a:solidFill>
                <a:latin typeface="Franklin Gothic Book" pitchFamily="34" charset="0"/>
                <a:hlinkClick r:id="rId3" action="ppaction://hlinksldjump"/>
              </a:rPr>
              <a:t>Фразеология</a:t>
            </a:r>
            <a:endParaRPr lang="ru-RU" sz="4000" b="1">
              <a:solidFill>
                <a:srgbClr val="7030A0"/>
              </a:solidFill>
              <a:latin typeface="Franklin Gothic Book" pitchFamily="34" charset="0"/>
            </a:endParaRPr>
          </a:p>
        </p:txBody>
      </p:sp>
      <p:sp>
        <p:nvSpPr>
          <p:cNvPr id="2" name="Управляющая кнопка: справка 1">
            <a:hlinkClick r:id="rId3" action="ppaction://hlinksldjump" highlightClick="1"/>
          </p:cNvPr>
          <p:cNvSpPr/>
          <p:nvPr/>
        </p:nvSpPr>
        <p:spPr>
          <a:xfrm>
            <a:off x="4283968" y="5949280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3000"/>
            <a:duotone>
              <a:schemeClr val="bg2">
                <a:shade val="30000"/>
                <a:satMod val="455000"/>
              </a:schemeClr>
              <a:schemeClr val="bg2">
                <a:tint val="95000"/>
                <a:satMod val="12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4" descr="AG0031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00500"/>
            <a:ext cx="200025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1563" y="1571625"/>
            <a:ext cx="7429500" cy="2857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7030A0"/>
                </a:solidFill>
                <a:latin typeface="+mn-lt"/>
                <a:cs typeface="+mn-cs"/>
              </a:rPr>
              <a:t>2. Замените фразеологизмы синонимичными оборотами: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куры не клюют,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б</a:t>
            </a:r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ить баклуши.</a:t>
            </a:r>
            <a:endParaRPr lang="ru-RU" sz="4400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6324" name="Прямоугольник 4"/>
          <p:cNvSpPr>
            <a:spLocks noChangeArrowheads="1"/>
          </p:cNvSpPr>
          <p:nvPr/>
        </p:nvSpPr>
        <p:spPr bwMode="auto">
          <a:xfrm>
            <a:off x="357188" y="357188"/>
            <a:ext cx="8143875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7030A0"/>
                </a:solidFill>
                <a:latin typeface="Franklin Gothic Book" pitchFamily="34" charset="0"/>
                <a:hlinkClick r:id="rId4" action="ppaction://hlinksldjump"/>
              </a:rPr>
              <a:t>Фразеология</a:t>
            </a:r>
            <a:endParaRPr lang="ru-RU" sz="4000" b="1">
              <a:solidFill>
                <a:srgbClr val="7030A0"/>
              </a:solidFill>
              <a:latin typeface="Franklin Gothic Book" pitchFamily="34" charset="0"/>
            </a:endParaRPr>
          </a:p>
          <a:p>
            <a:pPr algn="ctr"/>
            <a:endParaRPr lang="ru-RU" sz="4800" b="1">
              <a:solidFill>
                <a:srgbClr val="7030A0"/>
              </a:solidFill>
              <a:latin typeface="Franklin Gothic Book" pitchFamily="34" charset="0"/>
            </a:endParaRPr>
          </a:p>
        </p:txBody>
      </p:sp>
      <p:sp>
        <p:nvSpPr>
          <p:cNvPr id="2" name="Управляющая кнопка: справка 1">
            <a:hlinkClick r:id="rId4" action="ppaction://hlinksldjump" highlightClick="1"/>
          </p:cNvPr>
          <p:cNvSpPr/>
          <p:nvPr/>
        </p:nvSpPr>
        <p:spPr>
          <a:xfrm>
            <a:off x="4139952" y="5733256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4" descr="AG0031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00500"/>
            <a:ext cx="200025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00125" y="1785938"/>
            <a:ext cx="7358063" cy="2857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7030A0"/>
                </a:solidFill>
                <a:latin typeface="+mn-lt"/>
                <a:cs typeface="+mn-cs"/>
              </a:rPr>
              <a:t>3. Когда и в связи с чем мы говорим: </a:t>
            </a:r>
          </a:p>
          <a:p>
            <a:pPr lvl="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Авгиевы конюшни, </a:t>
            </a:r>
          </a:p>
          <a:p>
            <a:pPr lvl="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Ахиллесова пята.</a:t>
            </a:r>
          </a:p>
        </p:txBody>
      </p:sp>
      <p:sp>
        <p:nvSpPr>
          <p:cNvPr id="57348" name="Прямоугольник 4"/>
          <p:cNvSpPr>
            <a:spLocks noChangeArrowheads="1"/>
          </p:cNvSpPr>
          <p:nvPr/>
        </p:nvSpPr>
        <p:spPr bwMode="auto">
          <a:xfrm>
            <a:off x="1071563" y="357188"/>
            <a:ext cx="7286625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7030A0"/>
                </a:solidFill>
                <a:latin typeface="Franklin Gothic Book" pitchFamily="34" charset="0"/>
                <a:hlinkClick r:id="rId3" action="ppaction://hlinksldjump"/>
              </a:rPr>
              <a:t>Фразеология</a:t>
            </a:r>
            <a:endParaRPr lang="ru-RU" sz="4000" b="1">
              <a:solidFill>
                <a:srgbClr val="7030A0"/>
              </a:solidFill>
              <a:latin typeface="Franklin Gothic Book" pitchFamily="34" charset="0"/>
            </a:endParaRPr>
          </a:p>
          <a:p>
            <a:pPr algn="ctr"/>
            <a:endParaRPr lang="ru-RU" sz="4800" b="1">
              <a:solidFill>
                <a:srgbClr val="7030A0"/>
              </a:solidFill>
              <a:latin typeface="Franklin Gothic Book" pitchFamily="34" charset="0"/>
            </a:endParaRPr>
          </a:p>
          <a:p>
            <a:pPr algn="ctr"/>
            <a:endParaRPr lang="ru-RU" sz="4800" b="1">
              <a:solidFill>
                <a:srgbClr val="7030A0"/>
              </a:solidFill>
              <a:latin typeface="Franklin Gothic Book" pitchFamily="34" charset="0"/>
            </a:endParaRPr>
          </a:p>
        </p:txBody>
      </p:sp>
      <p:sp>
        <p:nvSpPr>
          <p:cNvPr id="2" name="Управляющая кнопка: справка 1">
            <a:hlinkClick r:id="rId3" action="ppaction://hlinksldjump" highlightClick="1"/>
          </p:cNvPr>
          <p:cNvSpPr/>
          <p:nvPr/>
        </p:nvSpPr>
        <p:spPr>
          <a:xfrm>
            <a:off x="4067944" y="5733256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4" descr="AG0031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00500"/>
            <a:ext cx="200025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1" name="TextBox 3"/>
          <p:cNvSpPr txBox="1">
            <a:spLocks noChangeArrowheads="1"/>
          </p:cNvSpPr>
          <p:nvPr/>
        </p:nvSpPr>
        <p:spPr bwMode="auto">
          <a:xfrm>
            <a:off x="928688" y="2214563"/>
            <a:ext cx="771525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400">
                <a:solidFill>
                  <a:srgbClr val="7030A0"/>
                </a:solidFill>
                <a:latin typeface="Franklin Gothic Book" pitchFamily="34" charset="0"/>
              </a:rPr>
              <a:t>4. Может ли вопрос заболеть? Есть ли у него ребро?</a:t>
            </a:r>
          </a:p>
        </p:txBody>
      </p:sp>
      <p:sp>
        <p:nvSpPr>
          <p:cNvPr id="58372" name="Прямоугольник 4"/>
          <p:cNvSpPr>
            <a:spLocks noChangeArrowheads="1"/>
          </p:cNvSpPr>
          <p:nvPr/>
        </p:nvSpPr>
        <p:spPr bwMode="auto">
          <a:xfrm>
            <a:off x="357188" y="357188"/>
            <a:ext cx="857250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7030A0"/>
                </a:solidFill>
                <a:latin typeface="Franklin Gothic Book" pitchFamily="34" charset="0"/>
                <a:hlinkClick r:id="rId3" action="ppaction://hlinksldjump"/>
              </a:rPr>
              <a:t>Фразеология</a:t>
            </a:r>
            <a:endParaRPr lang="ru-RU" sz="4000" b="1">
              <a:solidFill>
                <a:srgbClr val="7030A0"/>
              </a:solidFill>
              <a:latin typeface="Franklin Gothic Book" pitchFamily="34" charset="0"/>
            </a:endParaRPr>
          </a:p>
          <a:p>
            <a:pPr algn="ctr"/>
            <a:endParaRPr lang="ru-RU" sz="4800" b="1">
              <a:solidFill>
                <a:srgbClr val="7030A0"/>
              </a:solidFill>
              <a:latin typeface="Franklin Gothic Book" pitchFamily="34" charset="0"/>
            </a:endParaRPr>
          </a:p>
          <a:p>
            <a:pPr algn="ctr"/>
            <a:endParaRPr lang="ru-RU" sz="4800" b="1">
              <a:solidFill>
                <a:srgbClr val="7030A0"/>
              </a:solidFill>
              <a:latin typeface="Franklin Gothic Book" pitchFamily="34" charset="0"/>
            </a:endParaRPr>
          </a:p>
        </p:txBody>
      </p:sp>
      <p:sp>
        <p:nvSpPr>
          <p:cNvPr id="2" name="Управляющая кнопка: справка 1">
            <a:hlinkClick r:id="rId3" action="ppaction://hlinksldjump" highlightClick="1"/>
          </p:cNvPr>
          <p:cNvSpPr/>
          <p:nvPr/>
        </p:nvSpPr>
        <p:spPr>
          <a:xfrm>
            <a:off x="4283968" y="5517232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4" descr="AG0031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00500"/>
            <a:ext cx="200025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5" name="TextBox 3"/>
          <p:cNvSpPr txBox="1">
            <a:spLocks noChangeArrowheads="1"/>
          </p:cNvSpPr>
          <p:nvPr/>
        </p:nvSpPr>
        <p:spPr bwMode="auto">
          <a:xfrm>
            <a:off x="857250" y="1643063"/>
            <a:ext cx="7786688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400" dirty="0">
                <a:solidFill>
                  <a:srgbClr val="7030A0"/>
                </a:solidFill>
                <a:latin typeface="Franklin Gothic Book" pitchFamily="34" charset="0"/>
              </a:rPr>
              <a:t>5. </a:t>
            </a:r>
            <a:r>
              <a:rPr lang="ru-RU" sz="4400" dirty="0" smtClean="0">
                <a:solidFill>
                  <a:srgbClr val="7030A0"/>
                </a:solidFill>
                <a:latin typeface="Franklin Gothic Book" pitchFamily="34" charset="0"/>
              </a:rPr>
              <a:t>Какие фразеологизмы имеют в своём составе название животных или птиц?</a:t>
            </a:r>
            <a:endParaRPr lang="ru-RU" sz="4400" dirty="0">
              <a:solidFill>
                <a:srgbClr val="7030A0"/>
              </a:solidFill>
              <a:latin typeface="Franklin Gothic Book" pitchFamily="34" charset="0"/>
            </a:endParaRPr>
          </a:p>
        </p:txBody>
      </p:sp>
      <p:sp>
        <p:nvSpPr>
          <p:cNvPr id="59396" name="Прямоугольник 4"/>
          <p:cNvSpPr>
            <a:spLocks noChangeArrowheads="1"/>
          </p:cNvSpPr>
          <p:nvPr/>
        </p:nvSpPr>
        <p:spPr bwMode="auto">
          <a:xfrm>
            <a:off x="214313" y="214313"/>
            <a:ext cx="857250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7030A0"/>
                </a:solidFill>
                <a:latin typeface="Franklin Gothic Book" pitchFamily="34" charset="0"/>
                <a:hlinkClick r:id="rId3" action="ppaction://hlinksldjump"/>
              </a:rPr>
              <a:t>Фразеология</a:t>
            </a:r>
            <a:endParaRPr lang="ru-RU" sz="4000" b="1">
              <a:solidFill>
                <a:srgbClr val="7030A0"/>
              </a:solidFill>
              <a:latin typeface="Franklin Gothic Book" pitchFamily="34" charset="0"/>
            </a:endParaRPr>
          </a:p>
          <a:p>
            <a:pPr algn="ctr"/>
            <a:endParaRPr lang="ru-RU" sz="4800" b="1">
              <a:solidFill>
                <a:srgbClr val="7030A0"/>
              </a:solidFill>
              <a:latin typeface="Franklin Gothic Book" pitchFamily="34" charset="0"/>
            </a:endParaRPr>
          </a:p>
          <a:p>
            <a:pPr algn="ctr"/>
            <a:endParaRPr lang="ru-RU" sz="4800" b="1">
              <a:solidFill>
                <a:srgbClr val="7030A0"/>
              </a:solidFill>
              <a:latin typeface="Franklin Gothic Book" pitchFamily="34" charset="0"/>
            </a:endParaRPr>
          </a:p>
        </p:txBody>
      </p:sp>
      <p:sp>
        <p:nvSpPr>
          <p:cNvPr id="2" name="Управляющая кнопка: справка 1">
            <a:hlinkClick r:id="rId3" action="ppaction://hlinksldjump" highlightClick="1"/>
          </p:cNvPr>
          <p:cNvSpPr/>
          <p:nvPr/>
        </p:nvSpPr>
        <p:spPr>
          <a:xfrm>
            <a:off x="4067944" y="5517232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AG0031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3786188"/>
            <a:ext cx="2000250" cy="25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5750" y="2143125"/>
            <a:ext cx="8643938" cy="1446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14400" indent="-9144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4400" dirty="0">
                <a:solidFill>
                  <a:srgbClr val="C00000"/>
                </a:solidFill>
                <a:latin typeface="+mn-lt"/>
                <a:cs typeface="+mn-cs"/>
              </a:rPr>
              <a:t>Что объединяет слова  </a:t>
            </a:r>
          </a:p>
          <a:p>
            <a:pPr marL="914400" indent="-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C00000"/>
                </a:solidFill>
                <a:latin typeface="+mn-lt"/>
                <a:cs typeface="+mn-cs"/>
              </a:rPr>
              <a:t>    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Тбилиси, Дели, Токио, кофе?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4375" y="285750"/>
            <a:ext cx="74295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C00000"/>
                </a:solidFill>
                <a:latin typeface="+mj-lt"/>
                <a:cs typeface="+mn-cs"/>
                <a:hlinkClick r:id="rId3" action="ppaction://hlinksldjump"/>
              </a:rPr>
              <a:t>МОРФОЛОГИЯ</a:t>
            </a:r>
            <a:endParaRPr lang="ru-RU" sz="4000" b="1" dirty="0">
              <a:solidFill>
                <a:srgbClr val="C00000"/>
              </a:solidFill>
              <a:latin typeface="+mj-lt"/>
              <a:cs typeface="+mn-cs"/>
            </a:endParaRPr>
          </a:p>
        </p:txBody>
      </p:sp>
      <p:sp>
        <p:nvSpPr>
          <p:cNvPr id="2" name="Управляющая кнопка: домой 1">
            <a:hlinkClick r:id="rId3" action="ppaction://hlinksldjump" highlightClick="1"/>
          </p:cNvPr>
          <p:cNvSpPr/>
          <p:nvPr/>
        </p:nvSpPr>
        <p:spPr>
          <a:xfrm>
            <a:off x="5391797" y="6093296"/>
            <a:ext cx="216024" cy="4571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4" descr="AG0031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4367213"/>
            <a:ext cx="1714500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3000" y="1500188"/>
            <a:ext cx="6858000" cy="3500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7030A0"/>
                </a:solidFill>
                <a:latin typeface="+mn-lt"/>
                <a:cs typeface="+mn-cs"/>
              </a:rPr>
              <a:t>6. Составьте предложения, чтобы данное выражение употреблялось в прямом и переносном значении: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намылить шею.</a:t>
            </a:r>
          </a:p>
        </p:txBody>
      </p:sp>
      <p:sp>
        <p:nvSpPr>
          <p:cNvPr id="60420" name="Прямоугольник 4"/>
          <p:cNvSpPr>
            <a:spLocks noChangeArrowheads="1"/>
          </p:cNvSpPr>
          <p:nvPr/>
        </p:nvSpPr>
        <p:spPr bwMode="auto">
          <a:xfrm>
            <a:off x="214313" y="214313"/>
            <a:ext cx="8643937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7030A0"/>
                </a:solidFill>
                <a:latin typeface="Franklin Gothic Book" pitchFamily="34" charset="0"/>
                <a:hlinkClick r:id="rId3" action="ppaction://hlinksldjump"/>
              </a:rPr>
              <a:t>Фразеология</a:t>
            </a:r>
            <a:endParaRPr lang="ru-RU" sz="4000" b="1">
              <a:solidFill>
                <a:srgbClr val="7030A0"/>
              </a:solidFill>
              <a:latin typeface="Franklin Gothic Book" pitchFamily="34" charset="0"/>
            </a:endParaRPr>
          </a:p>
          <a:p>
            <a:pPr algn="ctr"/>
            <a:endParaRPr lang="ru-RU" sz="4800" b="1">
              <a:solidFill>
                <a:srgbClr val="7030A0"/>
              </a:solidFill>
              <a:latin typeface="Franklin Gothic Book" pitchFamily="34" charset="0"/>
            </a:endParaRPr>
          </a:p>
          <a:p>
            <a:pPr algn="ctr"/>
            <a:endParaRPr lang="ru-RU" sz="4800" b="1">
              <a:solidFill>
                <a:srgbClr val="7030A0"/>
              </a:solidFill>
              <a:latin typeface="Franklin Gothic Book" pitchFamily="34" charset="0"/>
            </a:endParaRPr>
          </a:p>
        </p:txBody>
      </p:sp>
      <p:sp>
        <p:nvSpPr>
          <p:cNvPr id="2" name="Управляющая кнопка: справка 1">
            <a:hlinkClick r:id="rId3" action="ppaction://hlinksldjump" highlightClick="1"/>
          </p:cNvPr>
          <p:cNvSpPr/>
          <p:nvPr/>
        </p:nvSpPr>
        <p:spPr>
          <a:xfrm>
            <a:off x="3779912" y="5805264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4" descr="AG0031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00500"/>
            <a:ext cx="200025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4438" y="2000250"/>
            <a:ext cx="7286625" cy="3477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7030A0"/>
                </a:solidFill>
                <a:latin typeface="+mn-lt"/>
                <a:cs typeface="+mn-cs"/>
              </a:rPr>
              <a:t>7. </a:t>
            </a:r>
            <a:r>
              <a:rPr lang="ru-RU" sz="4400" dirty="0">
                <a:solidFill>
                  <a:srgbClr val="7030A0"/>
                </a:solidFill>
                <a:latin typeface="+mn-lt"/>
                <a:cs typeface="+mn-cs"/>
              </a:rPr>
              <a:t>Подберите синонимичный </a:t>
            </a:r>
            <a:r>
              <a:rPr lang="ru-RU" sz="4400" dirty="0" smtClean="0">
                <a:solidFill>
                  <a:srgbClr val="7030A0"/>
                </a:solidFill>
                <a:latin typeface="+mn-lt"/>
                <a:cs typeface="+mn-cs"/>
              </a:rPr>
              <a:t>оборот, выраженный фразеологизмом:</a:t>
            </a:r>
            <a:endParaRPr lang="ru-RU" sz="4400" dirty="0">
              <a:solidFill>
                <a:srgbClr val="7030A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б</a:t>
            </a:r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ывалый, очень робок, влиятельный человек.</a:t>
            </a:r>
            <a:endParaRPr lang="ru-RU" sz="4400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1444" name="Прямоугольник 4"/>
          <p:cNvSpPr>
            <a:spLocks noChangeArrowheads="1"/>
          </p:cNvSpPr>
          <p:nvPr/>
        </p:nvSpPr>
        <p:spPr bwMode="auto">
          <a:xfrm>
            <a:off x="1357313" y="500063"/>
            <a:ext cx="6929437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7030A0"/>
                </a:solidFill>
                <a:latin typeface="Franklin Gothic Book" pitchFamily="34" charset="0"/>
                <a:hlinkClick r:id="rId3" action="ppaction://hlinksldjump"/>
              </a:rPr>
              <a:t>Фразеология</a:t>
            </a:r>
            <a:endParaRPr lang="ru-RU" sz="4000" b="1">
              <a:solidFill>
                <a:srgbClr val="7030A0"/>
              </a:solidFill>
              <a:latin typeface="Franklin Gothic Book" pitchFamily="34" charset="0"/>
            </a:endParaRPr>
          </a:p>
          <a:p>
            <a:pPr algn="ctr"/>
            <a:endParaRPr lang="ru-RU" sz="4800" b="1">
              <a:solidFill>
                <a:srgbClr val="7030A0"/>
              </a:solidFill>
              <a:latin typeface="Franklin Gothic Book" pitchFamily="34" charset="0"/>
            </a:endParaRPr>
          </a:p>
          <a:p>
            <a:pPr algn="ctr"/>
            <a:endParaRPr lang="ru-RU" sz="4800" b="1">
              <a:solidFill>
                <a:srgbClr val="7030A0"/>
              </a:solidFill>
              <a:latin typeface="Franklin Gothic Book" pitchFamily="34" charset="0"/>
            </a:endParaRPr>
          </a:p>
        </p:txBody>
      </p:sp>
      <p:sp>
        <p:nvSpPr>
          <p:cNvPr id="2" name="Управляющая кнопка: справка 1">
            <a:hlinkClick r:id="rId3" action="ppaction://hlinksldjump" highlightClick="1"/>
          </p:cNvPr>
          <p:cNvSpPr/>
          <p:nvPr/>
        </p:nvSpPr>
        <p:spPr>
          <a:xfrm>
            <a:off x="4067944" y="6165304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4" descr="AG0031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00500"/>
            <a:ext cx="200025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57313" y="1500188"/>
            <a:ext cx="6786562" cy="3478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7030A0"/>
                </a:solidFill>
                <a:latin typeface="+mn-lt"/>
                <a:cs typeface="+mn-cs"/>
              </a:rPr>
              <a:t>8. Замените выражения синонимами: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бить баклуши,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довести до белого каления,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как в воду опущенный.</a:t>
            </a:r>
          </a:p>
        </p:txBody>
      </p:sp>
      <p:sp>
        <p:nvSpPr>
          <p:cNvPr id="62468" name="Прямоугольник 4"/>
          <p:cNvSpPr>
            <a:spLocks noChangeArrowheads="1"/>
          </p:cNvSpPr>
          <p:nvPr/>
        </p:nvSpPr>
        <p:spPr bwMode="auto">
          <a:xfrm>
            <a:off x="2857500" y="214313"/>
            <a:ext cx="4071938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7030A0"/>
                </a:solidFill>
                <a:latin typeface="Franklin Gothic Book" pitchFamily="34" charset="0"/>
                <a:hlinkClick r:id="rId3" action="ppaction://hlinksldjump"/>
              </a:rPr>
              <a:t>Фразеология</a:t>
            </a:r>
            <a:endParaRPr lang="ru-RU" sz="4000" b="1">
              <a:solidFill>
                <a:srgbClr val="7030A0"/>
              </a:solidFill>
              <a:latin typeface="Franklin Gothic Book" pitchFamily="34" charset="0"/>
            </a:endParaRPr>
          </a:p>
          <a:p>
            <a:pPr algn="ctr"/>
            <a:endParaRPr lang="ru-RU" sz="4800" b="1">
              <a:solidFill>
                <a:srgbClr val="7030A0"/>
              </a:solidFill>
              <a:latin typeface="Franklin Gothic Book" pitchFamily="34" charset="0"/>
            </a:endParaRPr>
          </a:p>
          <a:p>
            <a:pPr algn="ctr"/>
            <a:endParaRPr lang="ru-RU" sz="4800" b="1">
              <a:solidFill>
                <a:srgbClr val="7030A0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4" descr="AG0031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00500"/>
            <a:ext cx="200025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1" name="TextBox 3"/>
          <p:cNvSpPr txBox="1">
            <a:spLocks noChangeArrowheads="1"/>
          </p:cNvSpPr>
          <p:nvPr/>
        </p:nvSpPr>
        <p:spPr bwMode="auto">
          <a:xfrm>
            <a:off x="928688" y="2000250"/>
            <a:ext cx="7500937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400">
                <a:solidFill>
                  <a:srgbClr val="7030A0"/>
                </a:solidFill>
                <a:latin typeface="Franklin Gothic Book" pitchFamily="34" charset="0"/>
              </a:rPr>
              <a:t>9. Вспомните фразеологизмы </a:t>
            </a:r>
          </a:p>
          <a:p>
            <a:pPr eaLnBrk="1" hangingPunct="1"/>
            <a:r>
              <a:rPr lang="ru-RU" sz="4400">
                <a:solidFill>
                  <a:srgbClr val="7030A0"/>
                </a:solidFill>
                <a:latin typeface="Franklin Gothic Book" pitchFamily="34" charset="0"/>
              </a:rPr>
              <a:t>со словом вода.</a:t>
            </a:r>
          </a:p>
        </p:txBody>
      </p:sp>
      <p:sp>
        <p:nvSpPr>
          <p:cNvPr id="63492" name="Прямоугольник 4"/>
          <p:cNvSpPr>
            <a:spLocks noChangeArrowheads="1"/>
          </p:cNvSpPr>
          <p:nvPr/>
        </p:nvSpPr>
        <p:spPr bwMode="auto">
          <a:xfrm>
            <a:off x="285750" y="500063"/>
            <a:ext cx="857250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7030A0"/>
                </a:solidFill>
                <a:latin typeface="Franklin Gothic Book" pitchFamily="34" charset="0"/>
                <a:hlinkClick r:id="rId3" action="ppaction://hlinksldjump"/>
              </a:rPr>
              <a:t>Фразеология</a:t>
            </a:r>
            <a:endParaRPr lang="ru-RU" sz="4000" b="1">
              <a:solidFill>
                <a:srgbClr val="7030A0"/>
              </a:solidFill>
              <a:latin typeface="Franklin Gothic Book" pitchFamily="34" charset="0"/>
            </a:endParaRPr>
          </a:p>
          <a:p>
            <a:pPr algn="ctr"/>
            <a:endParaRPr lang="ru-RU" sz="4800" b="1">
              <a:solidFill>
                <a:srgbClr val="7030A0"/>
              </a:solidFill>
              <a:latin typeface="Franklin Gothic Book" pitchFamily="34" charset="0"/>
            </a:endParaRPr>
          </a:p>
          <a:p>
            <a:pPr algn="ctr"/>
            <a:endParaRPr lang="ru-RU" sz="4800" b="1">
              <a:solidFill>
                <a:srgbClr val="7030A0"/>
              </a:solidFill>
              <a:latin typeface="Franklin Gothic Book" pitchFamily="34" charset="0"/>
            </a:endParaRPr>
          </a:p>
        </p:txBody>
      </p:sp>
      <p:sp>
        <p:nvSpPr>
          <p:cNvPr id="2" name="Управляющая кнопка: справка 1">
            <a:hlinkClick r:id="rId3" action="ppaction://hlinksldjump" highlightClick="1"/>
          </p:cNvPr>
          <p:cNvSpPr/>
          <p:nvPr/>
        </p:nvSpPr>
        <p:spPr>
          <a:xfrm>
            <a:off x="3995936" y="5283994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>
            <a:alpha val="63921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1563" y="1857375"/>
          <a:ext cx="6929436" cy="4143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9812"/>
                <a:gridCol w="2309812"/>
                <a:gridCol w="2309812"/>
              </a:tblGrid>
              <a:tr h="138112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bg1"/>
                          </a:solidFill>
                          <a:hlinkClick r:id="rId2" action="ppaction://hlinksldjump"/>
                        </a:rPr>
                        <a:t>1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bg1"/>
                          </a:solidFill>
                          <a:hlinkClick r:id="rId3" action="ppaction://hlinksldjump"/>
                        </a:rPr>
                        <a:t>2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bg1"/>
                          </a:solidFill>
                          <a:hlinkClick r:id="rId4" action="ppaction://hlinksldjump"/>
                        </a:rPr>
                        <a:t>3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8112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bg1"/>
                          </a:solidFill>
                          <a:hlinkClick r:id="rId5" action="ppaction://hlinksldjump"/>
                        </a:rPr>
                        <a:t>4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bg1"/>
                          </a:solidFill>
                          <a:hlinkClick r:id="rId6" action="ppaction://hlinksldjump"/>
                        </a:rPr>
                        <a:t>5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bg1"/>
                          </a:solidFill>
                          <a:hlinkClick r:id="rId7" action="ppaction://hlinksldjump"/>
                        </a:rPr>
                        <a:t>6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8112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bg1"/>
                          </a:solidFill>
                          <a:hlinkClick r:id="rId8" action="ppaction://hlinksldjump"/>
                        </a:rPr>
                        <a:t>7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bg1"/>
                          </a:solidFill>
                          <a:hlinkClick r:id="rId9" action="ppaction://hlinksldjump"/>
                        </a:rPr>
                        <a:t>8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bg1"/>
                          </a:solidFill>
                          <a:hlinkClick r:id="rId10" action="ppaction://hlinksldjump"/>
                        </a:rPr>
                        <a:t>9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32" name="Прямоугольник 2"/>
          <p:cNvSpPr>
            <a:spLocks noChangeArrowheads="1"/>
          </p:cNvSpPr>
          <p:nvPr/>
        </p:nvSpPr>
        <p:spPr bwMode="auto">
          <a:xfrm>
            <a:off x="3214688" y="357188"/>
            <a:ext cx="29241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4800" b="1">
                <a:solidFill>
                  <a:schemeClr val="bg1"/>
                </a:solidFill>
                <a:latin typeface="Franklin Gothic Book" pitchFamily="34" charset="0"/>
                <a:hlinkClick r:id="rId11" action="ppaction://hlinksldjump"/>
              </a:rPr>
              <a:t>Орфоэпия</a:t>
            </a:r>
            <a:endParaRPr lang="ru-RU" sz="4800" b="1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3" name="Управляющая кнопка: домой 2">
            <a:hlinkClick r:id="rId11" action="ppaction://hlinksldjump" highlightClick="1"/>
          </p:cNvPr>
          <p:cNvSpPr/>
          <p:nvPr/>
        </p:nvSpPr>
        <p:spPr>
          <a:xfrm>
            <a:off x="3990109" y="6093296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4" descr="AG0031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00500"/>
            <a:ext cx="200025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85875" y="1285875"/>
            <a:ext cx="7000875" cy="4143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14400" indent="-9144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4400" dirty="0">
                <a:solidFill>
                  <a:srgbClr val="FF6600"/>
                </a:solidFill>
                <a:latin typeface="+mn-lt"/>
                <a:cs typeface="+mn-cs"/>
              </a:rPr>
              <a:t>Какие из приведенных</a:t>
            </a:r>
          </a:p>
          <a:p>
            <a:pPr marL="914400" indent="-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FF6600"/>
                </a:solidFill>
                <a:latin typeface="+mn-lt"/>
                <a:cs typeface="+mn-cs"/>
              </a:rPr>
              <a:t>с</a:t>
            </a:r>
            <a:r>
              <a:rPr lang="ru-RU" sz="4400" dirty="0" smtClean="0">
                <a:solidFill>
                  <a:srgbClr val="FF6600"/>
                </a:solidFill>
                <a:latin typeface="+mn-lt"/>
                <a:cs typeface="+mn-cs"/>
              </a:rPr>
              <a:t>лов не </a:t>
            </a:r>
            <a:r>
              <a:rPr lang="ru-RU" sz="4400" dirty="0">
                <a:solidFill>
                  <a:srgbClr val="FF6600"/>
                </a:solidFill>
                <a:latin typeface="+mn-lt"/>
                <a:cs typeface="+mn-cs"/>
              </a:rPr>
              <a:t>имеют ударение на</a:t>
            </a:r>
          </a:p>
          <a:p>
            <a:pPr marL="914400" indent="-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FF6600"/>
                </a:solidFill>
                <a:latin typeface="+mn-lt"/>
                <a:cs typeface="+mn-cs"/>
              </a:rPr>
              <a:t>втором слоге: </a:t>
            </a:r>
          </a:p>
          <a:p>
            <a:pPr marL="1828800" lvl="2" indent="-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щавель, стиральный,</a:t>
            </a:r>
          </a:p>
          <a:p>
            <a:pPr marL="1828800" lvl="2" indent="-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красивее, </a:t>
            </a:r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украинский,</a:t>
            </a:r>
            <a:endParaRPr lang="ru-RU" sz="4400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  <a:p>
            <a:pPr marL="1828800" lvl="2" indent="-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свекольный, средства.</a:t>
            </a:r>
            <a:endParaRPr lang="ru-RU" sz="4400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5540" name="Прямоугольник 5"/>
          <p:cNvSpPr>
            <a:spLocks noChangeArrowheads="1"/>
          </p:cNvSpPr>
          <p:nvPr/>
        </p:nvSpPr>
        <p:spPr bwMode="auto">
          <a:xfrm>
            <a:off x="428625" y="142875"/>
            <a:ext cx="8501063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F6600"/>
                </a:solidFill>
                <a:latin typeface="Franklin Gothic Book" pitchFamily="34" charset="0"/>
                <a:hlinkClick r:id="rId3" action="ppaction://hlinksldjump"/>
              </a:rPr>
              <a:t>Орфоэпия</a:t>
            </a:r>
            <a:endParaRPr lang="ru-RU" sz="4000" b="1">
              <a:solidFill>
                <a:srgbClr val="FF6600"/>
              </a:solidFill>
              <a:latin typeface="Franklin Gothic Book" pitchFamily="34" charset="0"/>
            </a:endParaRPr>
          </a:p>
          <a:p>
            <a:pPr algn="ctr"/>
            <a:endParaRPr lang="ru-RU" sz="4800" b="1">
              <a:solidFill>
                <a:srgbClr val="7030A0"/>
              </a:solidFill>
              <a:latin typeface="Franklin Gothic Book" pitchFamily="34" charset="0"/>
            </a:endParaRPr>
          </a:p>
          <a:p>
            <a:pPr algn="ctr"/>
            <a:endParaRPr lang="ru-RU" sz="4800" b="1">
              <a:solidFill>
                <a:srgbClr val="7030A0"/>
              </a:solidFill>
              <a:latin typeface="Franklin Gothic Book" pitchFamily="34" charset="0"/>
            </a:endParaRPr>
          </a:p>
        </p:txBody>
      </p:sp>
      <p:sp>
        <p:nvSpPr>
          <p:cNvPr id="2" name="Управляющая кнопка: звук 1">
            <a:hlinkClick r:id="rId3" action="ppaction://hlinksldjump" highlightClick="1">
              <a:snd r:embed="rId4" name="applause.wav"/>
            </a:hlinkClick>
          </p:cNvPr>
          <p:cNvSpPr/>
          <p:nvPr/>
        </p:nvSpPr>
        <p:spPr>
          <a:xfrm>
            <a:off x="4427984" y="6021288"/>
            <a:ext cx="1042416" cy="10424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4" descr="AG0031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00500"/>
            <a:ext cx="200025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3" name="TextBox 3"/>
          <p:cNvSpPr txBox="1">
            <a:spLocks noChangeArrowheads="1"/>
          </p:cNvSpPr>
          <p:nvPr/>
        </p:nvSpPr>
        <p:spPr bwMode="auto">
          <a:xfrm>
            <a:off x="857250" y="2286000"/>
            <a:ext cx="7643813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400">
                <a:solidFill>
                  <a:srgbClr val="FF6600"/>
                </a:solidFill>
                <a:latin typeface="Franklin Gothic Book" pitchFamily="34" charset="0"/>
              </a:rPr>
              <a:t>2. Какие вам известны слова, </a:t>
            </a:r>
          </a:p>
          <a:p>
            <a:pPr eaLnBrk="1" hangingPunct="1"/>
            <a:r>
              <a:rPr lang="ru-RU" sz="4400">
                <a:solidFill>
                  <a:srgbClr val="FF6600"/>
                </a:solidFill>
                <a:latin typeface="Franklin Gothic Book" pitchFamily="34" charset="0"/>
              </a:rPr>
              <a:t>в которых сочетание </a:t>
            </a:r>
            <a:r>
              <a:rPr lang="ru-RU" sz="4400" i="1">
                <a:solidFill>
                  <a:srgbClr val="695008"/>
                </a:solidFill>
                <a:latin typeface="Franklin Gothic Book" pitchFamily="34" charset="0"/>
              </a:rPr>
              <a:t>ЧН</a:t>
            </a:r>
            <a:r>
              <a:rPr lang="ru-RU" sz="4400">
                <a:solidFill>
                  <a:srgbClr val="695008"/>
                </a:solidFill>
                <a:latin typeface="Franklin Gothic Book" pitchFamily="34" charset="0"/>
              </a:rPr>
              <a:t> </a:t>
            </a:r>
            <a:r>
              <a:rPr lang="ru-RU" sz="4400">
                <a:solidFill>
                  <a:srgbClr val="FF6600"/>
                </a:solidFill>
                <a:latin typeface="Franklin Gothic Book" pitchFamily="34" charset="0"/>
              </a:rPr>
              <a:t>произносится как </a:t>
            </a:r>
            <a:r>
              <a:rPr lang="ru-RU" sz="4400" i="1">
                <a:solidFill>
                  <a:srgbClr val="695008"/>
                </a:solidFill>
                <a:latin typeface="Franklin Gothic Book" pitchFamily="34" charset="0"/>
              </a:rPr>
              <a:t>ШН </a:t>
            </a:r>
            <a:r>
              <a:rPr lang="ru-RU" sz="4400">
                <a:solidFill>
                  <a:srgbClr val="695008"/>
                </a:solidFill>
                <a:latin typeface="Franklin Gothic Book" pitchFamily="34" charset="0"/>
              </a:rPr>
              <a:t>?</a:t>
            </a:r>
          </a:p>
        </p:txBody>
      </p:sp>
      <p:sp>
        <p:nvSpPr>
          <p:cNvPr id="66564" name="Прямоугольник 4"/>
          <p:cNvSpPr>
            <a:spLocks noChangeArrowheads="1"/>
          </p:cNvSpPr>
          <p:nvPr/>
        </p:nvSpPr>
        <p:spPr bwMode="auto">
          <a:xfrm>
            <a:off x="285750" y="500063"/>
            <a:ext cx="8501063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F6600"/>
                </a:solidFill>
                <a:latin typeface="Franklin Gothic Book" pitchFamily="34" charset="0"/>
                <a:hlinkClick r:id="rId3" action="ppaction://hlinksldjump"/>
              </a:rPr>
              <a:t>Орфоэпия</a:t>
            </a:r>
            <a:endParaRPr lang="ru-RU" sz="4000" b="1">
              <a:solidFill>
                <a:srgbClr val="FF6600"/>
              </a:solidFill>
              <a:latin typeface="Franklin Gothic Book" pitchFamily="34" charset="0"/>
            </a:endParaRPr>
          </a:p>
          <a:p>
            <a:pPr algn="ctr"/>
            <a:endParaRPr lang="ru-RU" sz="4800" b="1">
              <a:solidFill>
                <a:srgbClr val="7030A0"/>
              </a:solidFill>
              <a:latin typeface="Franklin Gothic Book" pitchFamily="34" charset="0"/>
            </a:endParaRPr>
          </a:p>
          <a:p>
            <a:pPr algn="ctr"/>
            <a:endParaRPr lang="ru-RU" sz="4800" b="1">
              <a:solidFill>
                <a:srgbClr val="7030A0"/>
              </a:solidFill>
              <a:latin typeface="Franklin Gothic Book" pitchFamily="34" charset="0"/>
            </a:endParaRPr>
          </a:p>
        </p:txBody>
      </p:sp>
      <p:sp>
        <p:nvSpPr>
          <p:cNvPr id="2" name="Управляющая кнопка: звук 1">
            <a:hlinkClick r:id="rId3" action="ppaction://hlinksldjump" highlightClick="1">
              <a:snd r:embed="rId4" name="applause.wav"/>
            </a:hlinkClick>
          </p:cNvPr>
          <p:cNvSpPr/>
          <p:nvPr/>
        </p:nvSpPr>
        <p:spPr>
          <a:xfrm>
            <a:off x="3779912" y="5445224"/>
            <a:ext cx="1042416" cy="10424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4" descr="AG0031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00500"/>
            <a:ext cx="200025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4375" y="2214563"/>
            <a:ext cx="8072438" cy="212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FF6600"/>
                </a:solidFill>
                <a:latin typeface="+mn-lt"/>
                <a:cs typeface="+mn-cs"/>
              </a:rPr>
              <a:t>3. Как сказать правильно: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66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кто </a:t>
            </a:r>
            <a:r>
              <a:rPr lang="ru-RU" sz="44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зво</a:t>
            </a:r>
            <a:r>
              <a:rPr lang="ru-RU" sz="44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  <a:sym typeface="Symbol"/>
              </a:rPr>
              <a:t></a:t>
            </a:r>
            <a:r>
              <a:rPr lang="ru-RU" sz="44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нит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 или кто </a:t>
            </a:r>
            <a:r>
              <a:rPr lang="ru-RU" sz="44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звони</a:t>
            </a:r>
            <a:r>
              <a:rPr lang="ru-RU" sz="44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  <a:sym typeface="Symbol"/>
              </a:rPr>
              <a:t></a:t>
            </a:r>
            <a:r>
              <a:rPr lang="ru-RU" sz="44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т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?</a:t>
            </a:r>
          </a:p>
        </p:txBody>
      </p:sp>
      <p:sp>
        <p:nvSpPr>
          <p:cNvPr id="67588" name="Прямоугольник 4"/>
          <p:cNvSpPr>
            <a:spLocks noChangeArrowheads="1"/>
          </p:cNvSpPr>
          <p:nvPr/>
        </p:nvSpPr>
        <p:spPr bwMode="auto">
          <a:xfrm>
            <a:off x="357188" y="500063"/>
            <a:ext cx="8429625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F6600"/>
                </a:solidFill>
                <a:latin typeface="Franklin Gothic Book" pitchFamily="34" charset="0"/>
                <a:hlinkClick r:id="rId3" action="ppaction://hlinksldjump"/>
              </a:rPr>
              <a:t>Орфоэпия</a:t>
            </a:r>
            <a:endParaRPr lang="ru-RU" sz="4000" b="1">
              <a:solidFill>
                <a:srgbClr val="FF6600"/>
              </a:solidFill>
              <a:latin typeface="Franklin Gothic Book" pitchFamily="34" charset="0"/>
            </a:endParaRPr>
          </a:p>
          <a:p>
            <a:pPr algn="ctr"/>
            <a:endParaRPr lang="ru-RU" sz="4800" b="1">
              <a:solidFill>
                <a:srgbClr val="7030A0"/>
              </a:solidFill>
              <a:latin typeface="Franklin Gothic Book" pitchFamily="34" charset="0"/>
            </a:endParaRPr>
          </a:p>
          <a:p>
            <a:pPr algn="ctr"/>
            <a:endParaRPr lang="ru-RU" sz="4800" b="1">
              <a:solidFill>
                <a:srgbClr val="7030A0"/>
              </a:solidFill>
              <a:latin typeface="Franklin Gothic Book" pitchFamily="34" charset="0"/>
            </a:endParaRPr>
          </a:p>
        </p:txBody>
      </p:sp>
      <p:sp>
        <p:nvSpPr>
          <p:cNvPr id="2" name="Управляющая кнопка: звук 1">
            <a:hlinkClick r:id="rId3" action="ppaction://hlinksldjump" highlightClick="1">
              <a:snd r:embed="rId4" name="applause.wav"/>
            </a:hlinkClick>
          </p:cNvPr>
          <p:cNvSpPr/>
          <p:nvPr/>
        </p:nvSpPr>
        <p:spPr>
          <a:xfrm>
            <a:off x="3923928" y="5517232"/>
            <a:ext cx="1042416" cy="10424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4" descr="AG0031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00500"/>
            <a:ext cx="200025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57250" y="1714500"/>
            <a:ext cx="7858125" cy="2857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FF6600"/>
                </a:solidFill>
                <a:latin typeface="+mn-lt"/>
                <a:cs typeface="+mn-cs"/>
              </a:rPr>
              <a:t>4. Что общего в произношении следующих слов: 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яростный, лестница, 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вестник, праздник?</a:t>
            </a:r>
          </a:p>
        </p:txBody>
      </p:sp>
      <p:sp>
        <p:nvSpPr>
          <p:cNvPr id="68612" name="Прямоугольник 4"/>
          <p:cNvSpPr>
            <a:spLocks noChangeArrowheads="1"/>
          </p:cNvSpPr>
          <p:nvPr/>
        </p:nvSpPr>
        <p:spPr bwMode="auto">
          <a:xfrm>
            <a:off x="2357438" y="214313"/>
            <a:ext cx="4071937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F6600"/>
                </a:solidFill>
                <a:latin typeface="Franklin Gothic Book" pitchFamily="34" charset="0"/>
                <a:hlinkClick r:id="rId3" action="ppaction://hlinksldjump"/>
              </a:rPr>
              <a:t>Орфоэпия</a:t>
            </a:r>
            <a:endParaRPr lang="ru-RU" sz="4000" b="1">
              <a:solidFill>
                <a:srgbClr val="FF6600"/>
              </a:solidFill>
              <a:latin typeface="Franklin Gothic Book" pitchFamily="34" charset="0"/>
            </a:endParaRPr>
          </a:p>
          <a:p>
            <a:pPr algn="ctr"/>
            <a:endParaRPr lang="ru-RU" sz="4800" b="1">
              <a:solidFill>
                <a:srgbClr val="7030A0"/>
              </a:solidFill>
              <a:latin typeface="Franklin Gothic Book" pitchFamily="34" charset="0"/>
            </a:endParaRPr>
          </a:p>
          <a:p>
            <a:pPr algn="ctr"/>
            <a:endParaRPr lang="ru-RU" sz="4800" b="1">
              <a:solidFill>
                <a:srgbClr val="7030A0"/>
              </a:solidFill>
              <a:latin typeface="Franklin Gothic Book" pitchFamily="34" charset="0"/>
            </a:endParaRPr>
          </a:p>
        </p:txBody>
      </p:sp>
      <p:sp>
        <p:nvSpPr>
          <p:cNvPr id="2" name="Управляющая кнопка: звук 1">
            <a:hlinkClick r:id="rId3" action="ppaction://hlinksldjump" highlightClick="1">
              <a:snd r:embed="rId4" name="applause.wav"/>
            </a:hlinkClick>
          </p:cNvPr>
          <p:cNvSpPr/>
          <p:nvPr/>
        </p:nvSpPr>
        <p:spPr>
          <a:xfrm>
            <a:off x="4139952" y="5733256"/>
            <a:ext cx="1042416" cy="10424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4" descr="AG0031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00500"/>
            <a:ext cx="200025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4414" y="1500174"/>
            <a:ext cx="6858048" cy="41549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FF6600"/>
                </a:solidFill>
                <a:latin typeface="+mn-lt"/>
                <a:cs typeface="+mn-cs"/>
              </a:rPr>
              <a:t>5. Как правильно сказать:</a:t>
            </a:r>
          </a:p>
          <a:p>
            <a:pPr lvl="5">
              <a:defRPr/>
            </a:pPr>
            <a:r>
              <a:rPr lang="ru-RU" sz="44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разда</a:t>
            </a:r>
            <a:r>
              <a:rPr lang="ru-RU" sz="44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  <a:sym typeface="Symbol"/>
              </a:rPr>
              <a:t></a:t>
            </a:r>
            <a:r>
              <a:rPr lang="ru-RU" sz="44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ла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,</a:t>
            </a:r>
          </a:p>
          <a:p>
            <a:pPr lvl="5">
              <a:defRPr/>
            </a:pP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раздала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  <a:sym typeface="Symbol"/>
              </a:rPr>
              <a:t>,</a:t>
            </a:r>
          </a:p>
          <a:p>
            <a:pPr lvl="5">
              <a:defRPr/>
            </a:pPr>
            <a:r>
              <a:rPr lang="ru-RU" sz="44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  <a:sym typeface="Symbol"/>
              </a:rPr>
              <a:t>роздала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  <a:sym typeface="Symbol"/>
              </a:rPr>
              <a:t>?</a:t>
            </a:r>
            <a:endParaRPr lang="ru-RU" sz="4400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dirty="0">
              <a:solidFill>
                <a:srgbClr val="FF66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dirty="0">
              <a:solidFill>
                <a:srgbClr val="FF6600"/>
              </a:solidFill>
              <a:latin typeface="+mn-lt"/>
              <a:cs typeface="+mn-cs"/>
            </a:endParaRPr>
          </a:p>
        </p:txBody>
      </p:sp>
      <p:sp>
        <p:nvSpPr>
          <p:cNvPr id="69636" name="Прямоугольник 4"/>
          <p:cNvSpPr>
            <a:spLocks noChangeArrowheads="1"/>
          </p:cNvSpPr>
          <p:nvPr/>
        </p:nvSpPr>
        <p:spPr bwMode="auto">
          <a:xfrm>
            <a:off x="357188" y="357188"/>
            <a:ext cx="8143875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F6600"/>
                </a:solidFill>
                <a:latin typeface="Franklin Gothic Book" pitchFamily="34" charset="0"/>
                <a:hlinkClick r:id="rId3" action="ppaction://hlinksldjump"/>
              </a:rPr>
              <a:t>Орфоэпия</a:t>
            </a:r>
            <a:endParaRPr lang="ru-RU" sz="4000" b="1">
              <a:solidFill>
                <a:srgbClr val="FF6600"/>
              </a:solidFill>
              <a:latin typeface="Franklin Gothic Book" pitchFamily="34" charset="0"/>
            </a:endParaRPr>
          </a:p>
          <a:p>
            <a:pPr algn="ctr"/>
            <a:endParaRPr lang="ru-RU" sz="4800" b="1">
              <a:solidFill>
                <a:srgbClr val="7030A0"/>
              </a:solidFill>
              <a:latin typeface="Franklin Gothic Book" pitchFamily="34" charset="0"/>
            </a:endParaRPr>
          </a:p>
          <a:p>
            <a:pPr algn="ctr"/>
            <a:endParaRPr lang="ru-RU" sz="4800" b="1">
              <a:solidFill>
                <a:srgbClr val="7030A0"/>
              </a:solidFill>
              <a:latin typeface="Franklin Gothic Book" pitchFamily="34" charset="0"/>
            </a:endParaRPr>
          </a:p>
        </p:txBody>
      </p:sp>
      <p:sp>
        <p:nvSpPr>
          <p:cNvPr id="2" name="Управляющая кнопка: звук 1">
            <a:hlinkClick r:id="rId3" action="ppaction://hlinksldjump" highlightClick="1">
              <a:snd r:embed="rId4" name="applause.wav"/>
            </a:hlinkClick>
          </p:cNvPr>
          <p:cNvSpPr/>
          <p:nvPr/>
        </p:nvSpPr>
        <p:spPr>
          <a:xfrm>
            <a:off x="3923928" y="5655158"/>
            <a:ext cx="1042416" cy="10424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AG0031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786188"/>
            <a:ext cx="2000250" cy="25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4375" y="428625"/>
            <a:ext cx="74295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C00000"/>
                </a:solidFill>
                <a:latin typeface="+mj-lt"/>
                <a:cs typeface="+mn-cs"/>
                <a:hlinkClick r:id="rId3" action="ppaction://hlinksldjump"/>
              </a:rPr>
              <a:t>МОРФОЛОГИЯ</a:t>
            </a:r>
            <a:endParaRPr lang="ru-RU" sz="4000" b="1" dirty="0">
              <a:solidFill>
                <a:srgbClr val="C00000"/>
              </a:solidFill>
              <a:latin typeface="+mj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313" y="2357438"/>
            <a:ext cx="8572500" cy="1446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C00000"/>
                </a:solidFill>
                <a:latin typeface="+mn-lt"/>
                <a:cs typeface="+mn-cs"/>
              </a:rPr>
              <a:t>2. Как существительные 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жар и ель </a:t>
            </a:r>
            <a:r>
              <a:rPr lang="ru-RU" sz="4400" dirty="0">
                <a:solidFill>
                  <a:srgbClr val="C00000"/>
                </a:solidFill>
                <a:latin typeface="+mn-lt"/>
                <a:cs typeface="+mn-cs"/>
              </a:rPr>
              <a:t>превратить в глаголы?</a:t>
            </a:r>
          </a:p>
        </p:txBody>
      </p:sp>
      <p:sp>
        <p:nvSpPr>
          <p:cNvPr id="2" name="Управляющая кнопка: домой 1">
            <a:hlinkClick r:id="rId3" action="ppaction://hlinksldjump" highlightClick="1"/>
          </p:cNvPr>
          <p:cNvSpPr/>
          <p:nvPr/>
        </p:nvSpPr>
        <p:spPr>
          <a:xfrm>
            <a:off x="5796136" y="566124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4" descr="AG0031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4357688"/>
            <a:ext cx="1785937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4375" y="1428750"/>
            <a:ext cx="8072438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FF6600"/>
                </a:solidFill>
                <a:latin typeface="+mn-lt"/>
                <a:cs typeface="+mn-cs"/>
              </a:rPr>
              <a:t>6.Часто в иноязычных словах согласные перед </a:t>
            </a:r>
            <a:r>
              <a:rPr lang="ru-RU" sz="4400" i="1" dirty="0">
                <a:solidFill>
                  <a:srgbClr val="FF6600"/>
                </a:solidFill>
                <a:latin typeface="+mn-lt"/>
                <a:cs typeface="+mn-cs"/>
              </a:rPr>
              <a:t>Е</a:t>
            </a:r>
            <a:r>
              <a:rPr lang="ru-RU" sz="4400" dirty="0">
                <a:solidFill>
                  <a:srgbClr val="FF6600"/>
                </a:solidFill>
                <a:latin typeface="+mn-lt"/>
                <a:cs typeface="+mn-cs"/>
              </a:rPr>
              <a:t> смягчаются.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FF6600"/>
                </a:solidFill>
                <a:latin typeface="+mn-lt"/>
                <a:cs typeface="+mn-cs"/>
              </a:rPr>
              <a:t>В каких словах смягчения нет: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бассейн, терапевт, кафе, стенд, академия, купе, декада,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партер.</a:t>
            </a:r>
          </a:p>
        </p:txBody>
      </p:sp>
      <p:sp>
        <p:nvSpPr>
          <p:cNvPr id="70660" name="Прямоугольник 4"/>
          <p:cNvSpPr>
            <a:spLocks noChangeArrowheads="1"/>
          </p:cNvSpPr>
          <p:nvPr/>
        </p:nvSpPr>
        <p:spPr bwMode="auto">
          <a:xfrm>
            <a:off x="428625" y="285750"/>
            <a:ext cx="8215313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F6600"/>
                </a:solidFill>
                <a:latin typeface="Franklin Gothic Book" pitchFamily="34" charset="0"/>
                <a:hlinkClick r:id="rId3" action="ppaction://hlinksldjump"/>
              </a:rPr>
              <a:t>Орфоэпия</a:t>
            </a:r>
            <a:endParaRPr lang="ru-RU" sz="4000" b="1">
              <a:solidFill>
                <a:srgbClr val="FF6600"/>
              </a:solidFill>
              <a:latin typeface="Franklin Gothic Book" pitchFamily="34" charset="0"/>
            </a:endParaRPr>
          </a:p>
          <a:p>
            <a:pPr algn="ctr"/>
            <a:endParaRPr lang="ru-RU" sz="4800" b="1">
              <a:solidFill>
                <a:srgbClr val="7030A0"/>
              </a:solidFill>
              <a:latin typeface="Franklin Gothic Book" pitchFamily="34" charset="0"/>
            </a:endParaRPr>
          </a:p>
          <a:p>
            <a:pPr algn="ctr"/>
            <a:endParaRPr lang="ru-RU" sz="4800" b="1">
              <a:solidFill>
                <a:srgbClr val="7030A0"/>
              </a:solidFill>
              <a:latin typeface="Franklin Gothic Book" pitchFamily="34" charset="0"/>
            </a:endParaRPr>
          </a:p>
        </p:txBody>
      </p:sp>
      <p:sp>
        <p:nvSpPr>
          <p:cNvPr id="2" name="Управляющая кнопка: звук 1">
            <a:hlinkClick r:id="rId3" action="ppaction://hlinksldjump" highlightClick="1">
              <a:snd r:embed="rId4" name="applause.wav"/>
            </a:hlinkClick>
          </p:cNvPr>
          <p:cNvSpPr/>
          <p:nvPr/>
        </p:nvSpPr>
        <p:spPr>
          <a:xfrm>
            <a:off x="4283968" y="5805264"/>
            <a:ext cx="1042416" cy="10424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4" descr="AG0031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4275138"/>
            <a:ext cx="1785937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3" name="TextBox 3"/>
          <p:cNvSpPr txBox="1">
            <a:spLocks noChangeArrowheads="1"/>
          </p:cNvSpPr>
          <p:nvPr/>
        </p:nvSpPr>
        <p:spPr bwMode="auto">
          <a:xfrm>
            <a:off x="1357313" y="1428750"/>
            <a:ext cx="6715125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400">
                <a:solidFill>
                  <a:srgbClr val="FF6600"/>
                </a:solidFill>
                <a:latin typeface="Franklin Gothic Book" pitchFamily="34" charset="0"/>
              </a:rPr>
              <a:t>7. Подберите пары слов, различающихся только ударением. Одинаковы ли </a:t>
            </a:r>
          </a:p>
          <a:p>
            <a:pPr eaLnBrk="1" hangingPunct="1"/>
            <a:r>
              <a:rPr lang="ru-RU" sz="4400">
                <a:solidFill>
                  <a:srgbClr val="FF6600"/>
                </a:solidFill>
                <a:latin typeface="Franklin Gothic Book" pitchFamily="34" charset="0"/>
              </a:rPr>
              <a:t>они по значению? </a:t>
            </a:r>
          </a:p>
          <a:p>
            <a:pPr eaLnBrk="1" hangingPunct="1"/>
            <a:r>
              <a:rPr lang="ru-RU" sz="4400">
                <a:solidFill>
                  <a:srgbClr val="FF6600"/>
                </a:solidFill>
                <a:latin typeface="Franklin Gothic Book" pitchFamily="34" charset="0"/>
              </a:rPr>
              <a:t>Например:</a:t>
            </a:r>
          </a:p>
          <a:p>
            <a:pPr eaLnBrk="1" hangingPunct="1"/>
            <a:r>
              <a:rPr lang="ru-RU" sz="4400">
                <a:solidFill>
                  <a:srgbClr val="FF6600"/>
                </a:solidFill>
                <a:latin typeface="Franklin Gothic Book" pitchFamily="34" charset="0"/>
              </a:rPr>
              <a:t>ко</a:t>
            </a:r>
            <a:r>
              <a:rPr lang="ru-RU" sz="4400">
                <a:solidFill>
                  <a:srgbClr val="FF6600"/>
                </a:solidFill>
                <a:latin typeface="Franklin Gothic Book" pitchFamily="34" charset="0"/>
                <a:sym typeface="Symbol" pitchFamily="18" charset="2"/>
              </a:rPr>
              <a:t>злы - козлы.</a:t>
            </a:r>
            <a:r>
              <a:rPr lang="ru-RU" sz="4400">
                <a:solidFill>
                  <a:srgbClr val="FF6600"/>
                </a:solidFill>
                <a:latin typeface="Franklin Gothic Book" pitchFamily="34" charset="0"/>
              </a:rPr>
              <a:t> </a:t>
            </a:r>
          </a:p>
        </p:txBody>
      </p:sp>
      <p:sp>
        <p:nvSpPr>
          <p:cNvPr id="71684" name="Прямоугольник 4"/>
          <p:cNvSpPr>
            <a:spLocks noChangeArrowheads="1"/>
          </p:cNvSpPr>
          <p:nvPr/>
        </p:nvSpPr>
        <p:spPr bwMode="auto">
          <a:xfrm>
            <a:off x="357188" y="285750"/>
            <a:ext cx="8358187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F6600"/>
                </a:solidFill>
                <a:latin typeface="Franklin Gothic Book" pitchFamily="34" charset="0"/>
                <a:hlinkClick r:id="rId3" action="ppaction://hlinksldjump"/>
              </a:rPr>
              <a:t>Орфоэпия</a:t>
            </a:r>
            <a:endParaRPr lang="ru-RU" sz="4000" b="1">
              <a:solidFill>
                <a:srgbClr val="FF6600"/>
              </a:solidFill>
              <a:latin typeface="Franklin Gothic Book" pitchFamily="34" charset="0"/>
            </a:endParaRPr>
          </a:p>
          <a:p>
            <a:pPr algn="ctr"/>
            <a:endParaRPr lang="ru-RU" sz="4800" b="1">
              <a:solidFill>
                <a:srgbClr val="7030A0"/>
              </a:solidFill>
              <a:latin typeface="Franklin Gothic Book" pitchFamily="34" charset="0"/>
            </a:endParaRPr>
          </a:p>
          <a:p>
            <a:pPr algn="ctr"/>
            <a:endParaRPr lang="ru-RU" sz="4800" b="1">
              <a:solidFill>
                <a:srgbClr val="7030A0"/>
              </a:solidFill>
              <a:latin typeface="Franklin Gothic Book" pitchFamily="34" charset="0"/>
            </a:endParaRPr>
          </a:p>
        </p:txBody>
      </p:sp>
      <p:sp>
        <p:nvSpPr>
          <p:cNvPr id="2" name="Управляющая кнопка: звук 1">
            <a:hlinkClick r:id="rId3" action="ppaction://hlinksldjump" highlightClick="1">
              <a:snd r:embed="rId4" name="applause.wav"/>
            </a:hlinkClick>
          </p:cNvPr>
          <p:cNvSpPr/>
          <p:nvPr/>
        </p:nvSpPr>
        <p:spPr>
          <a:xfrm>
            <a:off x="4283968" y="6021288"/>
            <a:ext cx="1042416" cy="10424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4" descr="AG0031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00500"/>
            <a:ext cx="200025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85875" y="1785938"/>
            <a:ext cx="7143750" cy="2143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FF6600"/>
                </a:solidFill>
                <a:latin typeface="+mn-lt"/>
                <a:cs typeface="+mn-cs"/>
              </a:rPr>
              <a:t>8. Найдите слово, которое является лишним: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что, чтобы, нечто, кое-что.</a:t>
            </a:r>
          </a:p>
        </p:txBody>
      </p:sp>
      <p:sp>
        <p:nvSpPr>
          <p:cNvPr id="72708" name="Прямоугольник 4"/>
          <p:cNvSpPr>
            <a:spLocks noChangeArrowheads="1"/>
          </p:cNvSpPr>
          <p:nvPr/>
        </p:nvSpPr>
        <p:spPr bwMode="auto">
          <a:xfrm>
            <a:off x="428625" y="214313"/>
            <a:ext cx="8429625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F6600"/>
                </a:solidFill>
                <a:latin typeface="Franklin Gothic Book" pitchFamily="34" charset="0"/>
                <a:hlinkClick r:id="rId3" action="ppaction://hlinksldjump"/>
              </a:rPr>
              <a:t>Орфоэпия</a:t>
            </a:r>
            <a:endParaRPr lang="ru-RU" sz="4000" b="1">
              <a:solidFill>
                <a:srgbClr val="FF6600"/>
              </a:solidFill>
              <a:latin typeface="Franklin Gothic Book" pitchFamily="34" charset="0"/>
            </a:endParaRPr>
          </a:p>
          <a:p>
            <a:pPr algn="ctr"/>
            <a:endParaRPr lang="ru-RU" sz="4800" b="1">
              <a:solidFill>
                <a:srgbClr val="7030A0"/>
              </a:solidFill>
              <a:latin typeface="Franklin Gothic Book" pitchFamily="34" charset="0"/>
            </a:endParaRPr>
          </a:p>
          <a:p>
            <a:pPr algn="ctr"/>
            <a:endParaRPr lang="ru-RU" sz="4800" b="1">
              <a:solidFill>
                <a:srgbClr val="7030A0"/>
              </a:solidFill>
              <a:latin typeface="Franklin Gothic Book" pitchFamily="34" charset="0"/>
            </a:endParaRPr>
          </a:p>
        </p:txBody>
      </p:sp>
      <p:sp>
        <p:nvSpPr>
          <p:cNvPr id="2" name="Управляющая кнопка: звук 1">
            <a:hlinkClick r:id="rId3" action="ppaction://hlinksldjump" highlightClick="1">
              <a:snd r:embed="rId4" name="applause.wav"/>
            </a:hlinkClick>
          </p:cNvPr>
          <p:cNvSpPr/>
          <p:nvPr/>
        </p:nvSpPr>
        <p:spPr>
          <a:xfrm>
            <a:off x="4067944" y="5283994"/>
            <a:ext cx="1042416" cy="10424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4" descr="AG0031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00500"/>
            <a:ext cx="200025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4313" y="1071563"/>
            <a:ext cx="8429625" cy="4154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FF6600"/>
                </a:solidFill>
                <a:latin typeface="+mn-lt"/>
                <a:cs typeface="+mn-cs"/>
              </a:rPr>
              <a:t>9. Прочитайте правильно: 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стихотворение посвящено другу; лампа зажжена, извещение принесено поздно вечером.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FF6600"/>
                </a:solidFill>
                <a:latin typeface="+mn-lt"/>
                <a:cs typeface="+mn-cs"/>
              </a:rPr>
              <a:t>Куда падает ударение в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FF6600"/>
                </a:solidFill>
                <a:latin typeface="+mn-lt"/>
                <a:cs typeface="+mn-cs"/>
              </a:rPr>
              <a:t>кратких формах причастий?</a:t>
            </a:r>
          </a:p>
        </p:txBody>
      </p:sp>
      <p:sp>
        <p:nvSpPr>
          <p:cNvPr id="73732" name="Прямоугольник 4"/>
          <p:cNvSpPr>
            <a:spLocks noChangeArrowheads="1"/>
          </p:cNvSpPr>
          <p:nvPr/>
        </p:nvSpPr>
        <p:spPr bwMode="auto">
          <a:xfrm>
            <a:off x="428625" y="142875"/>
            <a:ext cx="8215313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F6600"/>
                </a:solidFill>
                <a:latin typeface="Franklin Gothic Book" pitchFamily="34" charset="0"/>
                <a:hlinkClick r:id="rId3" action="ppaction://hlinksldjump"/>
              </a:rPr>
              <a:t>Орфоэпия</a:t>
            </a:r>
            <a:endParaRPr lang="ru-RU" sz="4000" b="1">
              <a:solidFill>
                <a:srgbClr val="FF6600"/>
              </a:solidFill>
              <a:latin typeface="Franklin Gothic Book" pitchFamily="34" charset="0"/>
            </a:endParaRPr>
          </a:p>
          <a:p>
            <a:pPr algn="ctr"/>
            <a:endParaRPr lang="ru-RU" sz="4800" b="1">
              <a:solidFill>
                <a:srgbClr val="7030A0"/>
              </a:solidFill>
              <a:latin typeface="Franklin Gothic Book" pitchFamily="34" charset="0"/>
            </a:endParaRPr>
          </a:p>
          <a:p>
            <a:pPr algn="ctr"/>
            <a:endParaRPr lang="ru-RU" sz="4800" b="1">
              <a:solidFill>
                <a:srgbClr val="7030A0"/>
              </a:solidFill>
              <a:latin typeface="Franklin Gothic Book" pitchFamily="34" charset="0"/>
            </a:endParaRPr>
          </a:p>
        </p:txBody>
      </p:sp>
      <p:sp>
        <p:nvSpPr>
          <p:cNvPr id="2" name="Управляющая кнопка: звук 1">
            <a:hlinkClick r:id="rId3" action="ppaction://hlinksldjump" highlightClick="1">
              <a:snd r:embed="rId4" name="applause.wav"/>
            </a:hlinkClick>
          </p:cNvPr>
          <p:cNvSpPr/>
          <p:nvPr/>
        </p:nvSpPr>
        <p:spPr>
          <a:xfrm>
            <a:off x="3851920" y="5805264"/>
            <a:ext cx="1042416" cy="10424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Box 1"/>
          <p:cNvSpPr txBox="1">
            <a:spLocks noChangeArrowheads="1"/>
          </p:cNvSpPr>
          <p:nvPr/>
        </p:nvSpPr>
        <p:spPr bwMode="auto">
          <a:xfrm>
            <a:off x="285750" y="0"/>
            <a:ext cx="85010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3600" b="1">
                <a:solidFill>
                  <a:srgbClr val="C00000"/>
                </a:solidFill>
                <a:latin typeface="Franklin Gothic Book" pitchFamily="34" charset="0"/>
                <a:hlinkClick r:id="rId2" action="ppaction://hlinksldjump"/>
              </a:rPr>
              <a:t>«СВОЯ ИГРА»</a:t>
            </a:r>
            <a:endParaRPr lang="ru-RU" sz="3600" b="1">
              <a:solidFill>
                <a:srgbClr val="C00000"/>
              </a:solidFill>
              <a:latin typeface="Franklin Gothic Book" pitchFamily="34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3000375" y="642938"/>
          <a:ext cx="5580062" cy="5961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16"/>
                <a:gridCol w="1260014"/>
                <a:gridCol w="1440016"/>
                <a:gridCol w="1440016"/>
              </a:tblGrid>
              <a:tr h="1260093"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91441" marR="91441" marT="45723" marB="45723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91441" marR="91441" marT="45723" marB="45723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91441" marR="91441" marT="45723" marB="45723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91441" marR="91441" marT="45723" marB="45723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175242">
                <a:tc>
                  <a:txBody>
                    <a:bodyPr/>
                    <a:lstStyle/>
                    <a:p>
                      <a:pPr algn="ctr"/>
                      <a:endParaRPr lang="ru-RU" sz="1800"/>
                    </a:p>
                  </a:txBody>
                  <a:tcPr marL="91441" marR="91441" marT="45723" marB="45723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/>
                    </a:p>
                  </a:txBody>
                  <a:tcPr marL="91441" marR="91441" marT="45723" marB="45723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/>
                    </a:p>
                  </a:txBody>
                  <a:tcPr marL="91441" marR="91441" marT="45723" marB="45723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/>
                    </a:p>
                  </a:txBody>
                  <a:tcPr marL="91441" marR="91441" marT="45723" marB="45723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175242">
                <a:tc>
                  <a:txBody>
                    <a:bodyPr/>
                    <a:lstStyle/>
                    <a:p>
                      <a:pPr algn="ctr"/>
                      <a:endParaRPr lang="ru-RU" sz="1800"/>
                    </a:p>
                  </a:txBody>
                  <a:tcPr marL="91441" marR="91441" marT="45723" marB="45723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/>
                    </a:p>
                  </a:txBody>
                  <a:tcPr marL="91441" marR="91441" marT="45723" marB="45723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/>
                    </a:p>
                  </a:txBody>
                  <a:tcPr marL="91441" marR="91441" marT="45723" marB="45723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/>
                    </a:p>
                  </a:txBody>
                  <a:tcPr marL="91441" marR="91441" marT="45723" marB="45723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175242"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91441" marR="91441" marT="45723" marB="45723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91441" marR="91441" marT="45723" marB="45723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91441" marR="91441" marT="45723" marB="45723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91441" marR="91441" marT="45723" marB="45723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175242"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91441" marR="91441" marT="45723" marB="45723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91441" marR="91441" marT="45723" marB="45723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91441" marR="91441" marT="45723" marB="45723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91441" marR="91441" marT="45723" marB="45723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5857875" y="714375"/>
            <a:ext cx="1212850" cy="107315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143250" y="1928813"/>
            <a:ext cx="1212850" cy="1073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857875" y="3143250"/>
            <a:ext cx="1212850" cy="107315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215188" y="5500688"/>
            <a:ext cx="1212850" cy="1073150"/>
          </a:xfrm>
          <a:prstGeom prst="rect">
            <a:avLst/>
          </a:prstGeom>
          <a:solidFill>
            <a:srgbClr val="FF0000">
              <a:alpha val="67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857875" y="1928813"/>
            <a:ext cx="1212850" cy="1073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143250" y="3143250"/>
            <a:ext cx="1212850" cy="107315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500563" y="5500688"/>
            <a:ext cx="1212850" cy="107315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143250" y="5500688"/>
            <a:ext cx="1212850" cy="107315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857875" y="5500688"/>
            <a:ext cx="1212850" cy="1073150"/>
          </a:xfrm>
          <a:prstGeom prst="rect">
            <a:avLst/>
          </a:prstGeom>
          <a:solidFill>
            <a:srgbClr val="EBE61A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215188" y="1928813"/>
            <a:ext cx="1212850" cy="107315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215188" y="4357688"/>
            <a:ext cx="1212850" cy="107315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500563" y="4286250"/>
            <a:ext cx="1212850" cy="1073150"/>
          </a:xfrm>
          <a:prstGeom prst="rect">
            <a:avLst/>
          </a:prstGeom>
          <a:solidFill>
            <a:srgbClr val="FF0000">
              <a:alpha val="67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500563" y="1928813"/>
            <a:ext cx="1212850" cy="1073150"/>
          </a:xfrm>
          <a:prstGeom prst="rect">
            <a:avLst/>
          </a:prstGeom>
          <a:solidFill>
            <a:srgbClr val="EBE61A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143250" y="714375"/>
            <a:ext cx="1212850" cy="107315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215188" y="3143250"/>
            <a:ext cx="1212850" cy="1073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143250" y="4286250"/>
            <a:ext cx="1212850" cy="1073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5827" name="TextBox 21"/>
          <p:cNvSpPr txBox="1">
            <a:spLocks noChangeArrowheads="1"/>
          </p:cNvSpPr>
          <p:nvPr/>
        </p:nvSpPr>
        <p:spPr bwMode="auto">
          <a:xfrm>
            <a:off x="3143250" y="928688"/>
            <a:ext cx="1071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3200" b="1">
                <a:latin typeface="Franklin Gothic Book" pitchFamily="34" charset="0"/>
                <a:hlinkClick r:id="rId3" action="ppaction://hlinksldjump"/>
              </a:rPr>
              <a:t>1</a:t>
            </a:r>
            <a:endParaRPr lang="ru-RU" sz="3200" b="1">
              <a:latin typeface="Franklin Gothic Book" pitchFamily="34" charset="0"/>
            </a:endParaRPr>
          </a:p>
        </p:txBody>
      </p:sp>
      <p:sp>
        <p:nvSpPr>
          <p:cNvPr id="75828" name="TextBox 23"/>
          <p:cNvSpPr txBox="1">
            <a:spLocks noChangeArrowheads="1"/>
          </p:cNvSpPr>
          <p:nvPr/>
        </p:nvSpPr>
        <p:spPr bwMode="auto">
          <a:xfrm>
            <a:off x="6072188" y="928688"/>
            <a:ext cx="714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200" b="1">
                <a:latin typeface="Franklin Gothic Book" pitchFamily="34" charset="0"/>
              </a:rPr>
              <a:t> </a:t>
            </a:r>
            <a:r>
              <a:rPr lang="ru-RU" sz="3200" b="1">
                <a:latin typeface="Franklin Gothic Book" pitchFamily="34" charset="0"/>
                <a:hlinkClick r:id="rId4" action="ppaction://hlinksldjump"/>
              </a:rPr>
              <a:t>3</a:t>
            </a:r>
            <a:endParaRPr lang="ru-RU" sz="3200" b="1">
              <a:latin typeface="Franklin Gothic Book" pitchFamily="34" charset="0"/>
            </a:endParaRPr>
          </a:p>
        </p:txBody>
      </p:sp>
      <p:sp>
        <p:nvSpPr>
          <p:cNvPr id="75829" name="TextBox 25"/>
          <p:cNvSpPr txBox="1">
            <a:spLocks noChangeArrowheads="1"/>
          </p:cNvSpPr>
          <p:nvPr/>
        </p:nvSpPr>
        <p:spPr bwMode="auto">
          <a:xfrm>
            <a:off x="3214688" y="2214563"/>
            <a:ext cx="1000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3200" b="1">
                <a:latin typeface="Franklin Gothic Book" pitchFamily="34" charset="0"/>
                <a:hlinkClick r:id="rId5" action="ppaction://hlinksldjump"/>
              </a:rPr>
              <a:t>5</a:t>
            </a:r>
            <a:endParaRPr lang="ru-RU" sz="3200" b="1">
              <a:latin typeface="Franklin Gothic Book" pitchFamily="34" charset="0"/>
            </a:endParaRPr>
          </a:p>
        </p:txBody>
      </p:sp>
      <p:sp>
        <p:nvSpPr>
          <p:cNvPr id="75830" name="TextBox 26"/>
          <p:cNvSpPr txBox="1">
            <a:spLocks noChangeArrowheads="1"/>
          </p:cNvSpPr>
          <p:nvPr/>
        </p:nvSpPr>
        <p:spPr bwMode="auto">
          <a:xfrm>
            <a:off x="4643438" y="2214563"/>
            <a:ext cx="928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3200" b="1">
                <a:latin typeface="Franklin Gothic Book" pitchFamily="34" charset="0"/>
                <a:hlinkClick r:id="rId6" action="ppaction://hlinksldjump"/>
              </a:rPr>
              <a:t>6</a:t>
            </a:r>
            <a:endParaRPr lang="ru-RU" sz="3200" b="1">
              <a:latin typeface="Franklin Gothic Book" pitchFamily="34" charset="0"/>
            </a:endParaRPr>
          </a:p>
        </p:txBody>
      </p:sp>
      <p:sp>
        <p:nvSpPr>
          <p:cNvPr id="75831" name="TextBox 27"/>
          <p:cNvSpPr txBox="1">
            <a:spLocks noChangeArrowheads="1"/>
          </p:cNvSpPr>
          <p:nvPr/>
        </p:nvSpPr>
        <p:spPr bwMode="auto">
          <a:xfrm>
            <a:off x="6072188" y="2214563"/>
            <a:ext cx="714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200" b="1">
                <a:latin typeface="Franklin Gothic Book" pitchFamily="34" charset="0"/>
                <a:hlinkClick r:id="rId7" action="ppaction://hlinksldjump"/>
              </a:rPr>
              <a:t>7</a:t>
            </a:r>
            <a:endParaRPr lang="ru-RU" sz="3200" b="1">
              <a:latin typeface="Franklin Gothic Book" pitchFamily="34" charset="0"/>
            </a:endParaRPr>
          </a:p>
        </p:txBody>
      </p:sp>
      <p:sp>
        <p:nvSpPr>
          <p:cNvPr id="75832" name="TextBox 28"/>
          <p:cNvSpPr txBox="1">
            <a:spLocks noChangeArrowheads="1"/>
          </p:cNvSpPr>
          <p:nvPr/>
        </p:nvSpPr>
        <p:spPr bwMode="auto">
          <a:xfrm>
            <a:off x="7429500" y="2214563"/>
            <a:ext cx="642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200" b="1">
                <a:latin typeface="Franklin Gothic Book" pitchFamily="34" charset="0"/>
                <a:hlinkClick r:id="rId8" action="ppaction://hlinksldjump"/>
              </a:rPr>
              <a:t>8</a:t>
            </a:r>
            <a:endParaRPr lang="ru-RU" sz="3200" b="1">
              <a:latin typeface="Franklin Gothic Book" pitchFamily="34" charset="0"/>
            </a:endParaRPr>
          </a:p>
        </p:txBody>
      </p:sp>
      <p:sp>
        <p:nvSpPr>
          <p:cNvPr id="75833" name="TextBox 29"/>
          <p:cNvSpPr txBox="1">
            <a:spLocks noChangeArrowheads="1"/>
          </p:cNvSpPr>
          <p:nvPr/>
        </p:nvSpPr>
        <p:spPr bwMode="auto">
          <a:xfrm>
            <a:off x="3214688" y="3357563"/>
            <a:ext cx="1000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3200" b="1">
                <a:latin typeface="Franklin Gothic Book" pitchFamily="34" charset="0"/>
                <a:hlinkClick r:id="rId9" action="ppaction://hlinksldjump"/>
              </a:rPr>
              <a:t>9</a:t>
            </a:r>
            <a:endParaRPr lang="ru-RU" sz="3200" b="1">
              <a:latin typeface="Franklin Gothic Book" pitchFamily="34" charset="0"/>
            </a:endParaRPr>
          </a:p>
        </p:txBody>
      </p:sp>
      <p:sp>
        <p:nvSpPr>
          <p:cNvPr id="75834" name="TextBox 31"/>
          <p:cNvSpPr txBox="1">
            <a:spLocks noChangeArrowheads="1"/>
          </p:cNvSpPr>
          <p:nvPr/>
        </p:nvSpPr>
        <p:spPr bwMode="auto">
          <a:xfrm>
            <a:off x="5929313" y="3357563"/>
            <a:ext cx="1143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3200" b="1">
                <a:latin typeface="Franklin Gothic Book" pitchFamily="34" charset="0"/>
                <a:hlinkClick r:id="rId10" action="ppaction://hlinksldjump"/>
              </a:rPr>
              <a:t>11</a:t>
            </a:r>
            <a:endParaRPr lang="ru-RU" sz="3200" b="1">
              <a:latin typeface="Franklin Gothic Book" pitchFamily="34" charset="0"/>
            </a:endParaRPr>
          </a:p>
        </p:txBody>
      </p:sp>
      <p:sp>
        <p:nvSpPr>
          <p:cNvPr id="75835" name="TextBox 32"/>
          <p:cNvSpPr txBox="1">
            <a:spLocks noChangeArrowheads="1"/>
          </p:cNvSpPr>
          <p:nvPr/>
        </p:nvSpPr>
        <p:spPr bwMode="auto">
          <a:xfrm>
            <a:off x="7429500" y="3357563"/>
            <a:ext cx="714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200" b="1">
                <a:latin typeface="Franklin Gothic Book" pitchFamily="34" charset="0"/>
                <a:hlinkClick r:id="rId11" action="ppaction://hlinksldjump"/>
              </a:rPr>
              <a:t>12</a:t>
            </a:r>
            <a:endParaRPr lang="ru-RU" sz="3200" b="1">
              <a:latin typeface="Franklin Gothic Book" pitchFamily="34" charset="0"/>
            </a:endParaRPr>
          </a:p>
        </p:txBody>
      </p:sp>
      <p:sp>
        <p:nvSpPr>
          <p:cNvPr id="75836" name="TextBox 33"/>
          <p:cNvSpPr txBox="1">
            <a:spLocks noChangeArrowheads="1"/>
          </p:cNvSpPr>
          <p:nvPr/>
        </p:nvSpPr>
        <p:spPr bwMode="auto">
          <a:xfrm>
            <a:off x="3214688" y="4572000"/>
            <a:ext cx="1143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3200" b="1">
                <a:latin typeface="Franklin Gothic Book" pitchFamily="34" charset="0"/>
                <a:hlinkClick r:id="rId12" action="ppaction://hlinksldjump"/>
              </a:rPr>
              <a:t>13</a:t>
            </a:r>
            <a:endParaRPr lang="ru-RU" sz="3200" b="1">
              <a:latin typeface="Franklin Gothic Book" pitchFamily="34" charset="0"/>
            </a:endParaRPr>
          </a:p>
        </p:txBody>
      </p:sp>
      <p:sp>
        <p:nvSpPr>
          <p:cNvPr id="75837" name="TextBox 36"/>
          <p:cNvSpPr txBox="1">
            <a:spLocks noChangeArrowheads="1"/>
          </p:cNvSpPr>
          <p:nvPr/>
        </p:nvSpPr>
        <p:spPr bwMode="auto">
          <a:xfrm>
            <a:off x="7429500" y="4572000"/>
            <a:ext cx="857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200" b="1">
                <a:latin typeface="Franklin Gothic Book" pitchFamily="34" charset="0"/>
                <a:hlinkClick r:id="rId13" action="ppaction://hlinksldjump"/>
              </a:rPr>
              <a:t>16</a:t>
            </a:r>
            <a:endParaRPr lang="ru-RU" sz="3200" b="1">
              <a:latin typeface="Franklin Gothic Book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857875" y="4286250"/>
            <a:ext cx="1212850" cy="1073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7215188" y="714375"/>
            <a:ext cx="1212850" cy="1073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4500563" y="3143250"/>
            <a:ext cx="1212850" cy="1073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5841" name="TextBox 24"/>
          <p:cNvSpPr txBox="1">
            <a:spLocks noChangeArrowheads="1"/>
          </p:cNvSpPr>
          <p:nvPr/>
        </p:nvSpPr>
        <p:spPr bwMode="auto">
          <a:xfrm>
            <a:off x="7429500" y="928688"/>
            <a:ext cx="714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200" b="1">
                <a:latin typeface="Franklin Gothic Book" pitchFamily="34" charset="0"/>
              </a:rPr>
              <a:t> </a:t>
            </a:r>
            <a:r>
              <a:rPr lang="ru-RU" sz="3200" b="1">
                <a:latin typeface="Franklin Gothic Book" pitchFamily="34" charset="0"/>
                <a:hlinkClick r:id="rId14" action="ppaction://hlinksldjump"/>
              </a:rPr>
              <a:t>4</a:t>
            </a:r>
            <a:endParaRPr lang="ru-RU" sz="3200" b="1">
              <a:latin typeface="Franklin Gothic Book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500563" y="714375"/>
            <a:ext cx="1212850" cy="1073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5843" name="TextBox 22"/>
          <p:cNvSpPr txBox="1">
            <a:spLocks noChangeArrowheads="1"/>
          </p:cNvSpPr>
          <p:nvPr/>
        </p:nvSpPr>
        <p:spPr bwMode="auto">
          <a:xfrm>
            <a:off x="4572000" y="1000125"/>
            <a:ext cx="1000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3200" b="1">
                <a:latin typeface="Franklin Gothic Book" pitchFamily="34" charset="0"/>
                <a:hlinkClick r:id="rId15" action="ppaction://hlinksldjump"/>
              </a:rPr>
              <a:t>2</a:t>
            </a:r>
            <a:endParaRPr lang="ru-RU" sz="3200" b="1">
              <a:latin typeface="Franklin Gothic Book" pitchFamily="34" charset="0"/>
            </a:endParaRPr>
          </a:p>
        </p:txBody>
      </p:sp>
      <p:sp>
        <p:nvSpPr>
          <p:cNvPr id="75844" name="TextBox 30"/>
          <p:cNvSpPr txBox="1">
            <a:spLocks noChangeArrowheads="1"/>
          </p:cNvSpPr>
          <p:nvPr/>
        </p:nvSpPr>
        <p:spPr bwMode="auto">
          <a:xfrm>
            <a:off x="4714875" y="3429000"/>
            <a:ext cx="714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200" b="1">
                <a:latin typeface="Franklin Gothic Book" pitchFamily="34" charset="0"/>
                <a:hlinkClick r:id="rId16" action="ppaction://hlinksldjump"/>
              </a:rPr>
              <a:t>10</a:t>
            </a:r>
            <a:endParaRPr lang="ru-RU" sz="3200" b="1">
              <a:latin typeface="Franklin Gothic Book" pitchFamily="34" charset="0"/>
            </a:endParaRPr>
          </a:p>
        </p:txBody>
      </p:sp>
      <p:sp>
        <p:nvSpPr>
          <p:cNvPr id="75845" name="TextBox 34"/>
          <p:cNvSpPr txBox="1">
            <a:spLocks noChangeArrowheads="1"/>
          </p:cNvSpPr>
          <p:nvPr/>
        </p:nvSpPr>
        <p:spPr bwMode="auto">
          <a:xfrm>
            <a:off x="4714875" y="4572000"/>
            <a:ext cx="714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200" b="1">
                <a:latin typeface="Franklin Gothic Book" pitchFamily="34" charset="0"/>
                <a:hlinkClick r:id="rId17" action="ppaction://hlinksldjump"/>
              </a:rPr>
              <a:t>14</a:t>
            </a:r>
            <a:endParaRPr lang="ru-RU" sz="3200" b="1">
              <a:latin typeface="Franklin Gothic Book" pitchFamily="34" charset="0"/>
            </a:endParaRPr>
          </a:p>
        </p:txBody>
      </p:sp>
      <p:sp>
        <p:nvSpPr>
          <p:cNvPr id="75846" name="TextBox 35"/>
          <p:cNvSpPr txBox="1">
            <a:spLocks noChangeArrowheads="1"/>
          </p:cNvSpPr>
          <p:nvPr/>
        </p:nvSpPr>
        <p:spPr bwMode="auto">
          <a:xfrm>
            <a:off x="6072188" y="4572000"/>
            <a:ext cx="714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200" b="1">
                <a:latin typeface="Franklin Gothic Book" pitchFamily="34" charset="0"/>
                <a:hlinkClick r:id="rId18" action="ppaction://hlinksldjump"/>
              </a:rPr>
              <a:t>15</a:t>
            </a:r>
            <a:endParaRPr lang="ru-RU" sz="3200" b="1">
              <a:latin typeface="Franklin Gothic Book" pitchFamily="34" charset="0"/>
            </a:endParaRPr>
          </a:p>
        </p:txBody>
      </p:sp>
      <p:sp>
        <p:nvSpPr>
          <p:cNvPr id="75847" name="TextBox 49"/>
          <p:cNvSpPr txBox="1">
            <a:spLocks noChangeArrowheads="1"/>
          </p:cNvSpPr>
          <p:nvPr/>
        </p:nvSpPr>
        <p:spPr bwMode="auto">
          <a:xfrm>
            <a:off x="3286125" y="5715000"/>
            <a:ext cx="857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200" b="1">
                <a:latin typeface="Franklin Gothic Book" pitchFamily="34" charset="0"/>
                <a:hlinkClick r:id="rId19" action="ppaction://hlinksldjump"/>
              </a:rPr>
              <a:t>17</a:t>
            </a:r>
            <a:endParaRPr lang="ru-RU" sz="3200" b="1">
              <a:latin typeface="Franklin Gothic Book" pitchFamily="34" charset="0"/>
            </a:endParaRPr>
          </a:p>
        </p:txBody>
      </p:sp>
      <p:sp>
        <p:nvSpPr>
          <p:cNvPr id="75848" name="TextBox 50"/>
          <p:cNvSpPr txBox="1">
            <a:spLocks noChangeArrowheads="1"/>
          </p:cNvSpPr>
          <p:nvPr/>
        </p:nvSpPr>
        <p:spPr bwMode="auto">
          <a:xfrm>
            <a:off x="4643438" y="5715000"/>
            <a:ext cx="857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200" b="1">
                <a:latin typeface="Franklin Gothic Book" pitchFamily="34" charset="0"/>
                <a:hlinkClick r:id="rId20" action="ppaction://hlinksldjump"/>
              </a:rPr>
              <a:t>18</a:t>
            </a:r>
            <a:endParaRPr lang="ru-RU" sz="3200" b="1">
              <a:latin typeface="Franklin Gothic Book" pitchFamily="34" charset="0"/>
            </a:endParaRPr>
          </a:p>
        </p:txBody>
      </p:sp>
      <p:sp>
        <p:nvSpPr>
          <p:cNvPr id="75849" name="TextBox 51"/>
          <p:cNvSpPr txBox="1">
            <a:spLocks noChangeArrowheads="1"/>
          </p:cNvSpPr>
          <p:nvPr/>
        </p:nvSpPr>
        <p:spPr bwMode="auto">
          <a:xfrm>
            <a:off x="6072188" y="5715000"/>
            <a:ext cx="714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200" b="1">
                <a:latin typeface="Franklin Gothic Book" pitchFamily="34" charset="0"/>
                <a:hlinkClick r:id="rId21" action="ppaction://hlinksldjump"/>
              </a:rPr>
              <a:t>19</a:t>
            </a:r>
            <a:endParaRPr lang="ru-RU" sz="3200" b="1">
              <a:latin typeface="Franklin Gothic Book" pitchFamily="34" charset="0"/>
            </a:endParaRPr>
          </a:p>
        </p:txBody>
      </p:sp>
      <p:sp>
        <p:nvSpPr>
          <p:cNvPr id="75850" name="TextBox 52"/>
          <p:cNvSpPr txBox="1">
            <a:spLocks noChangeArrowheads="1"/>
          </p:cNvSpPr>
          <p:nvPr/>
        </p:nvSpPr>
        <p:spPr bwMode="auto">
          <a:xfrm>
            <a:off x="7429500" y="5715000"/>
            <a:ext cx="785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200" b="1">
                <a:latin typeface="Franklin Gothic Book" pitchFamily="34" charset="0"/>
                <a:hlinkClick r:id="rId22" action="ppaction://hlinksldjump"/>
              </a:rPr>
              <a:t>20</a:t>
            </a:r>
            <a:endParaRPr lang="ru-RU" sz="3200" b="1">
              <a:latin typeface="Franklin Gothic Book" pitchFamily="34" charset="0"/>
            </a:endParaRPr>
          </a:p>
        </p:txBody>
      </p:sp>
      <p:sp>
        <p:nvSpPr>
          <p:cNvPr id="75851" name="Прямоугольник 71"/>
          <p:cNvSpPr>
            <a:spLocks noChangeArrowheads="1"/>
          </p:cNvSpPr>
          <p:nvPr/>
        </p:nvSpPr>
        <p:spPr bwMode="auto">
          <a:xfrm>
            <a:off x="285750" y="285750"/>
            <a:ext cx="2122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B050"/>
                </a:solidFill>
                <a:latin typeface="Franklin Gothic Book" pitchFamily="34" charset="0"/>
              </a:rPr>
              <a:t>Орфография</a:t>
            </a:r>
          </a:p>
        </p:txBody>
      </p:sp>
      <p:sp>
        <p:nvSpPr>
          <p:cNvPr id="75852" name="Прямоугольник 72"/>
          <p:cNvSpPr>
            <a:spLocks noChangeArrowheads="1"/>
          </p:cNvSpPr>
          <p:nvPr/>
        </p:nvSpPr>
        <p:spPr bwMode="auto">
          <a:xfrm>
            <a:off x="285750" y="857250"/>
            <a:ext cx="1741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6600"/>
                </a:solidFill>
                <a:latin typeface="Franklin Gothic Book" pitchFamily="34" charset="0"/>
              </a:rPr>
              <a:t>Орфоэпия</a:t>
            </a:r>
          </a:p>
        </p:txBody>
      </p:sp>
      <p:sp>
        <p:nvSpPr>
          <p:cNvPr id="75853" name="Прямоугольник 73"/>
          <p:cNvSpPr>
            <a:spLocks noChangeArrowheads="1"/>
          </p:cNvSpPr>
          <p:nvPr/>
        </p:nvSpPr>
        <p:spPr bwMode="auto">
          <a:xfrm>
            <a:off x="285750" y="1428750"/>
            <a:ext cx="1692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70C0"/>
                </a:solidFill>
                <a:latin typeface="Franklin Gothic Book" pitchFamily="34" charset="0"/>
              </a:rPr>
              <a:t>Фонетика</a:t>
            </a:r>
          </a:p>
        </p:txBody>
      </p:sp>
      <p:sp>
        <p:nvSpPr>
          <p:cNvPr id="75854" name="Прямоугольник 74"/>
          <p:cNvSpPr>
            <a:spLocks noChangeArrowheads="1"/>
          </p:cNvSpPr>
          <p:nvPr/>
        </p:nvSpPr>
        <p:spPr bwMode="auto">
          <a:xfrm>
            <a:off x="285750" y="2071688"/>
            <a:ext cx="2206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7030A0"/>
                </a:solidFill>
                <a:latin typeface="Franklin Gothic Book" pitchFamily="34" charset="0"/>
              </a:rPr>
              <a:t>Фразеология</a:t>
            </a:r>
          </a:p>
        </p:txBody>
      </p:sp>
      <p:sp>
        <p:nvSpPr>
          <p:cNvPr id="75855" name="Прямоугольник 75"/>
          <p:cNvSpPr>
            <a:spLocks noChangeArrowheads="1"/>
          </p:cNvSpPr>
          <p:nvPr/>
        </p:nvSpPr>
        <p:spPr bwMode="auto">
          <a:xfrm>
            <a:off x="357188" y="2714625"/>
            <a:ext cx="14589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2800" b="1">
                <a:solidFill>
                  <a:srgbClr val="FFC000"/>
                </a:solidFill>
                <a:latin typeface="Franklin Gothic Book" pitchFamily="34" charset="0"/>
              </a:rPr>
              <a:t>Лексика</a:t>
            </a:r>
          </a:p>
        </p:txBody>
      </p:sp>
      <p:sp>
        <p:nvSpPr>
          <p:cNvPr id="75856" name="Прямоугольник 76"/>
          <p:cNvSpPr>
            <a:spLocks noChangeArrowheads="1"/>
          </p:cNvSpPr>
          <p:nvPr/>
        </p:nvSpPr>
        <p:spPr bwMode="auto">
          <a:xfrm>
            <a:off x="357188" y="3357563"/>
            <a:ext cx="21097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Franklin Gothic Book" pitchFamily="34" charset="0"/>
              </a:rPr>
              <a:t>Морфология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6" grpId="0" animBg="1"/>
      <p:bldP spid="11" grpId="0" animBg="1"/>
      <p:bldP spid="8" grpId="0" animBg="1"/>
      <p:bldP spid="10" grpId="0" animBg="1"/>
      <p:bldP spid="14" grpId="0" animBg="1"/>
      <p:bldP spid="7" grpId="0" animBg="1"/>
      <p:bldP spid="13" grpId="0" animBg="1"/>
      <p:bldP spid="15" grpId="0" animBg="1"/>
      <p:bldP spid="4" grpId="0" animBg="1"/>
      <p:bldP spid="9" grpId="0" animBg="1"/>
      <p:bldP spid="12" grpId="0" animBg="1"/>
      <p:bldP spid="17" grpId="0" animBg="1"/>
      <p:bldP spid="20" grpId="0" animBg="1"/>
      <p:bldP spid="21" grpId="0" animBg="1"/>
      <p:bldP spid="46" grpId="0" animBg="1"/>
      <p:bldP spid="47" grpId="0" animBg="1"/>
      <p:bldP spid="48" grpId="0" animBg="1"/>
      <p:bldP spid="45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Прямоугольник 1"/>
          <p:cNvSpPr>
            <a:spLocks noChangeArrowheads="1"/>
          </p:cNvSpPr>
          <p:nvPr/>
        </p:nvSpPr>
        <p:spPr bwMode="auto">
          <a:xfrm>
            <a:off x="357188" y="285750"/>
            <a:ext cx="835818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C00000"/>
                </a:solidFill>
                <a:latin typeface="Franklin Gothic Book" pitchFamily="34" charset="0"/>
                <a:hlinkClick r:id="rId2" action="ppaction://hlinksldjump"/>
              </a:rPr>
              <a:t>«СВОЯ ИГРА»</a:t>
            </a:r>
            <a:endParaRPr lang="ru-RU" sz="4400" b="1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76803" name="TextBox 2"/>
          <p:cNvSpPr txBox="1">
            <a:spLocks noChangeArrowheads="1"/>
          </p:cNvSpPr>
          <p:nvPr/>
        </p:nvSpPr>
        <p:spPr bwMode="auto">
          <a:xfrm>
            <a:off x="500063" y="1357313"/>
            <a:ext cx="8001000" cy="415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ru-RU" sz="4400">
                <a:solidFill>
                  <a:srgbClr val="0070C0"/>
                </a:solidFill>
                <a:latin typeface="Franklin Gothic Book" pitchFamily="34" charset="0"/>
              </a:rPr>
              <a:t> Найдите четвертое лишнее   слово:</a:t>
            </a:r>
          </a:p>
          <a:p>
            <a:pPr lvl="4" eaLnBrk="1" hangingPunct="1"/>
            <a:r>
              <a:rPr lang="ru-RU" sz="4400">
                <a:solidFill>
                  <a:srgbClr val="0070C0"/>
                </a:solidFill>
                <a:latin typeface="Franklin Gothic Book" pitchFamily="34" charset="0"/>
              </a:rPr>
              <a:t>мороз</a:t>
            </a:r>
          </a:p>
          <a:p>
            <a:pPr lvl="4" eaLnBrk="1" hangingPunct="1"/>
            <a:r>
              <a:rPr lang="ru-RU" sz="4400">
                <a:solidFill>
                  <a:srgbClr val="0070C0"/>
                </a:solidFill>
                <a:latin typeface="Franklin Gothic Book" pitchFamily="34" charset="0"/>
              </a:rPr>
              <a:t>хоровод</a:t>
            </a:r>
          </a:p>
          <a:p>
            <a:pPr lvl="4" eaLnBrk="1" hangingPunct="1"/>
            <a:r>
              <a:rPr lang="ru-RU" sz="4400">
                <a:solidFill>
                  <a:srgbClr val="0070C0"/>
                </a:solidFill>
                <a:latin typeface="Franklin Gothic Book" pitchFamily="34" charset="0"/>
              </a:rPr>
              <a:t>варежка</a:t>
            </a:r>
          </a:p>
          <a:p>
            <a:pPr lvl="4" eaLnBrk="1" hangingPunct="1"/>
            <a:r>
              <a:rPr lang="ru-RU" sz="4400">
                <a:solidFill>
                  <a:srgbClr val="0070C0"/>
                </a:solidFill>
                <a:latin typeface="Franklin Gothic Book" pitchFamily="34" charset="0"/>
              </a:rPr>
              <a:t>просьба</a:t>
            </a:r>
          </a:p>
        </p:txBody>
      </p:sp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7524328" y="5511800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Прямоугольник 1"/>
          <p:cNvSpPr>
            <a:spLocks noChangeArrowheads="1"/>
          </p:cNvSpPr>
          <p:nvPr/>
        </p:nvSpPr>
        <p:spPr bwMode="auto">
          <a:xfrm>
            <a:off x="357188" y="357188"/>
            <a:ext cx="84296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C00000"/>
                </a:solidFill>
                <a:latin typeface="Franklin Gothic Book" pitchFamily="34" charset="0"/>
                <a:hlinkClick r:id="rId2" action="ppaction://hlinksldjump"/>
              </a:rPr>
              <a:t>«СВОЯ ИГРА»</a:t>
            </a:r>
            <a:endParaRPr lang="ru-RU" sz="4400" b="1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500174"/>
            <a:ext cx="8358246" cy="41549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0070C0"/>
                </a:solidFill>
                <a:latin typeface="+mn-lt"/>
                <a:cs typeface="+mn-cs"/>
              </a:rPr>
              <a:t>8. В каком слове количество букв и звуков совпадает:</a:t>
            </a:r>
          </a:p>
          <a:p>
            <a:pPr lvl="5">
              <a:defRPr/>
            </a:pPr>
            <a:r>
              <a:rPr lang="ru-RU" sz="4400" dirty="0">
                <a:solidFill>
                  <a:srgbClr val="0070C0"/>
                </a:solidFill>
                <a:latin typeface="+mn-lt"/>
                <a:cs typeface="+mn-cs"/>
              </a:rPr>
              <a:t>окрестный</a:t>
            </a:r>
          </a:p>
          <a:p>
            <a:pPr lvl="5">
              <a:defRPr/>
            </a:pPr>
            <a:r>
              <a:rPr lang="ru-RU" sz="4400" dirty="0">
                <a:solidFill>
                  <a:srgbClr val="0070C0"/>
                </a:solidFill>
                <a:latin typeface="+mn-lt"/>
                <a:cs typeface="+mn-cs"/>
              </a:rPr>
              <a:t>пять</a:t>
            </a:r>
          </a:p>
          <a:p>
            <a:pPr lvl="5">
              <a:defRPr/>
            </a:pPr>
            <a:r>
              <a:rPr lang="ru-RU" sz="4400" dirty="0">
                <a:solidFill>
                  <a:srgbClr val="0070C0"/>
                </a:solidFill>
                <a:latin typeface="+mn-lt"/>
                <a:cs typeface="+mn-cs"/>
              </a:rPr>
              <a:t>яд</a:t>
            </a:r>
          </a:p>
          <a:p>
            <a:pPr lvl="5">
              <a:defRPr/>
            </a:pPr>
            <a:r>
              <a:rPr lang="ru-RU" sz="4400" dirty="0">
                <a:solidFill>
                  <a:srgbClr val="0070C0"/>
                </a:solidFill>
                <a:latin typeface="+mn-lt"/>
                <a:cs typeface="+mn-cs"/>
              </a:rPr>
              <a:t>веешь</a:t>
            </a:r>
          </a:p>
        </p:txBody>
      </p:sp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7596336" y="565515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Прямоугольник 1"/>
          <p:cNvSpPr>
            <a:spLocks noChangeArrowheads="1"/>
          </p:cNvSpPr>
          <p:nvPr/>
        </p:nvSpPr>
        <p:spPr bwMode="auto">
          <a:xfrm>
            <a:off x="357188" y="357188"/>
            <a:ext cx="84296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C00000"/>
                </a:solidFill>
                <a:latin typeface="Franklin Gothic Book" pitchFamily="34" charset="0"/>
                <a:hlinkClick r:id="rId2" action="ppaction://hlinksldjump"/>
              </a:rPr>
              <a:t>«СВОЯ ИГРА»</a:t>
            </a:r>
            <a:endParaRPr lang="ru-RU" sz="4400" b="1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78851" name="TextBox 2"/>
          <p:cNvSpPr txBox="1">
            <a:spLocks noChangeArrowheads="1"/>
          </p:cNvSpPr>
          <p:nvPr/>
        </p:nvSpPr>
        <p:spPr bwMode="auto">
          <a:xfrm>
            <a:off x="357188" y="1571625"/>
            <a:ext cx="8358187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400">
                <a:solidFill>
                  <a:srgbClr val="C00000"/>
                </a:solidFill>
                <a:latin typeface="Franklin Gothic Book" pitchFamily="34" charset="0"/>
              </a:rPr>
              <a:t>14. Подберите прилагательные – определения к словам:</a:t>
            </a:r>
          </a:p>
          <a:p>
            <a:pPr eaLnBrk="1" hangingPunct="1"/>
            <a:endParaRPr lang="ru-RU" sz="4400">
              <a:solidFill>
                <a:srgbClr val="C00000"/>
              </a:solidFill>
              <a:latin typeface="Franklin Gothic Book" pitchFamily="34" charset="0"/>
            </a:endParaRPr>
          </a:p>
          <a:p>
            <a:pPr lvl="1" eaLnBrk="1" hangingPunct="1"/>
            <a:r>
              <a:rPr lang="ru-RU" sz="4400">
                <a:solidFill>
                  <a:srgbClr val="C00000"/>
                </a:solidFill>
                <a:latin typeface="Franklin Gothic Book" pitchFamily="34" charset="0"/>
              </a:rPr>
              <a:t>   тюль, какаду, шампунь, </a:t>
            </a:r>
          </a:p>
          <a:p>
            <a:pPr lvl="1" eaLnBrk="1" hangingPunct="1"/>
            <a:r>
              <a:rPr lang="ru-RU" sz="4400">
                <a:solidFill>
                  <a:srgbClr val="C00000"/>
                </a:solidFill>
                <a:latin typeface="Franklin Gothic Book" pitchFamily="34" charset="0"/>
              </a:rPr>
              <a:t>   рояль, какао, кофе.</a:t>
            </a:r>
          </a:p>
        </p:txBody>
      </p:sp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7812360" y="5733256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Прямоугольник 1"/>
          <p:cNvSpPr>
            <a:spLocks noChangeArrowheads="1"/>
          </p:cNvSpPr>
          <p:nvPr/>
        </p:nvSpPr>
        <p:spPr bwMode="auto">
          <a:xfrm>
            <a:off x="285750" y="357188"/>
            <a:ext cx="82867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C00000"/>
                </a:solidFill>
                <a:latin typeface="Franklin Gothic Book" pitchFamily="34" charset="0"/>
                <a:hlinkClick r:id="rId2" action="ppaction://hlinksldjump"/>
              </a:rPr>
              <a:t>«СВОЯ ИГРА»</a:t>
            </a:r>
            <a:endParaRPr lang="ru-RU" sz="4400" b="1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63" y="1500188"/>
            <a:ext cx="8286750" cy="4154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C00000"/>
                </a:solidFill>
                <a:latin typeface="+mn-lt"/>
                <a:cs typeface="+mn-cs"/>
              </a:rPr>
              <a:t>20. Какими частями речи являются подчеркнутые слова: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C0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C00000"/>
                </a:solidFill>
                <a:latin typeface="+mn-lt"/>
                <a:cs typeface="+mn-cs"/>
              </a:rPr>
              <a:t> ходит </a:t>
            </a:r>
            <a:r>
              <a:rPr lang="ru-RU" sz="4400" u="sng" dirty="0">
                <a:solidFill>
                  <a:srgbClr val="C00000"/>
                </a:solidFill>
                <a:latin typeface="+mn-lt"/>
                <a:cs typeface="+mn-cs"/>
              </a:rPr>
              <a:t>вокруг</a:t>
            </a:r>
            <a:r>
              <a:rPr lang="ru-RU" sz="4400" dirty="0">
                <a:solidFill>
                  <a:srgbClr val="C00000"/>
                </a:solidFill>
                <a:latin typeface="+mn-lt"/>
                <a:cs typeface="+mn-cs"/>
              </a:rPr>
              <a:t> да </a:t>
            </a:r>
            <a:r>
              <a:rPr lang="ru-RU" sz="4400" u="sng" dirty="0">
                <a:solidFill>
                  <a:srgbClr val="C00000"/>
                </a:solidFill>
                <a:latin typeface="+mn-lt"/>
                <a:cs typeface="+mn-cs"/>
              </a:rPr>
              <a:t>около</a:t>
            </a:r>
            <a:r>
              <a:rPr lang="ru-RU" sz="4400" dirty="0">
                <a:solidFill>
                  <a:srgbClr val="C00000"/>
                </a:solidFill>
                <a:latin typeface="+mn-lt"/>
                <a:cs typeface="+mn-cs"/>
              </a:rPr>
              <a:t>; искали </a:t>
            </a:r>
            <a:r>
              <a:rPr lang="ru-RU" sz="4400" u="sng" dirty="0">
                <a:solidFill>
                  <a:srgbClr val="C00000"/>
                </a:solidFill>
                <a:latin typeface="+mn-lt"/>
                <a:cs typeface="+mn-cs"/>
              </a:rPr>
              <a:t>вокруг</a:t>
            </a:r>
            <a:r>
              <a:rPr lang="ru-RU" sz="4400" dirty="0">
                <a:solidFill>
                  <a:srgbClr val="C00000"/>
                </a:solidFill>
                <a:latin typeface="+mn-lt"/>
                <a:cs typeface="+mn-cs"/>
              </a:rPr>
              <a:t> дома и </a:t>
            </a:r>
            <a:r>
              <a:rPr lang="ru-RU" sz="4400" u="sng" dirty="0">
                <a:solidFill>
                  <a:srgbClr val="C00000"/>
                </a:solidFill>
                <a:latin typeface="+mn-lt"/>
                <a:cs typeface="+mn-cs"/>
              </a:rPr>
              <a:t>около</a:t>
            </a:r>
            <a:r>
              <a:rPr lang="ru-RU" sz="4400" dirty="0">
                <a:solidFill>
                  <a:srgbClr val="C00000"/>
                </a:solidFill>
                <a:latin typeface="+mn-lt"/>
                <a:cs typeface="+mn-cs"/>
              </a:rPr>
              <a:t> леса.</a:t>
            </a:r>
          </a:p>
        </p:txBody>
      </p:sp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7884368" y="5877272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Box 2"/>
          <p:cNvSpPr txBox="1">
            <a:spLocks noChangeArrowheads="1"/>
          </p:cNvSpPr>
          <p:nvPr/>
        </p:nvSpPr>
        <p:spPr bwMode="auto">
          <a:xfrm>
            <a:off x="714375" y="1643063"/>
            <a:ext cx="7715250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400">
                <a:solidFill>
                  <a:srgbClr val="00B050"/>
                </a:solidFill>
                <a:latin typeface="Franklin Gothic Book" pitchFamily="34" charset="0"/>
              </a:rPr>
              <a:t>3. В каком слове пишется </a:t>
            </a:r>
            <a:r>
              <a:rPr lang="ru-RU" sz="4400" b="1" i="1">
                <a:solidFill>
                  <a:srgbClr val="00B050"/>
                </a:solidFill>
                <a:latin typeface="Cambria" pitchFamily="18" charset="0"/>
              </a:rPr>
              <a:t>З </a:t>
            </a:r>
            <a:r>
              <a:rPr lang="ru-RU" sz="4400">
                <a:solidFill>
                  <a:srgbClr val="00B050"/>
                </a:solidFill>
                <a:latin typeface="Franklin Gothic Book" pitchFamily="34" charset="0"/>
              </a:rPr>
              <a:t>?</a:t>
            </a:r>
          </a:p>
          <a:p>
            <a:pPr lvl="3" eaLnBrk="1" hangingPunct="1"/>
            <a:r>
              <a:rPr lang="ru-RU" sz="4400">
                <a:solidFill>
                  <a:srgbClr val="00B050"/>
                </a:solidFill>
                <a:latin typeface="Franklin Gothic Book" pitchFamily="34" charset="0"/>
              </a:rPr>
              <a:t>и…чезнуть</a:t>
            </a:r>
          </a:p>
          <a:p>
            <a:pPr lvl="3" eaLnBrk="1" hangingPunct="1"/>
            <a:r>
              <a:rPr lang="ru-RU" sz="4400">
                <a:solidFill>
                  <a:srgbClr val="00B050"/>
                </a:solidFill>
                <a:latin typeface="Franklin Gothic Book" pitchFamily="34" charset="0"/>
              </a:rPr>
              <a:t>бе…цельный</a:t>
            </a:r>
          </a:p>
          <a:p>
            <a:pPr lvl="3" eaLnBrk="1" hangingPunct="1"/>
            <a:r>
              <a:rPr lang="ru-RU" sz="4400">
                <a:solidFill>
                  <a:srgbClr val="00B050"/>
                </a:solidFill>
                <a:latin typeface="Franklin Gothic Book" pitchFamily="34" charset="0"/>
              </a:rPr>
              <a:t>…бить</a:t>
            </a:r>
          </a:p>
          <a:p>
            <a:pPr lvl="3" eaLnBrk="1" hangingPunct="1"/>
            <a:r>
              <a:rPr lang="ru-RU" sz="4400">
                <a:solidFill>
                  <a:srgbClr val="00B050"/>
                </a:solidFill>
                <a:latin typeface="Franklin Gothic Book" pitchFamily="34" charset="0"/>
              </a:rPr>
              <a:t>ра…жечь</a:t>
            </a:r>
          </a:p>
        </p:txBody>
      </p:sp>
      <p:sp>
        <p:nvSpPr>
          <p:cNvPr id="80899" name="Прямоугольник 3"/>
          <p:cNvSpPr>
            <a:spLocks noChangeArrowheads="1"/>
          </p:cNvSpPr>
          <p:nvPr/>
        </p:nvSpPr>
        <p:spPr bwMode="auto">
          <a:xfrm>
            <a:off x="2571750" y="357188"/>
            <a:ext cx="32766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4400" b="1">
                <a:solidFill>
                  <a:srgbClr val="C00000"/>
                </a:solidFill>
                <a:latin typeface="Franklin Gothic Book" pitchFamily="34" charset="0"/>
                <a:hlinkClick r:id="rId2" action="ppaction://hlinksldjump"/>
              </a:rPr>
              <a:t>«СВОЯ ИГРА»</a:t>
            </a:r>
            <a:endParaRPr lang="ru-RU" sz="4400" b="1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7668344" y="5517232"/>
            <a:ext cx="1080120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AG0031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00500"/>
            <a:ext cx="200025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4375" y="428625"/>
            <a:ext cx="74295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C00000"/>
                </a:solidFill>
                <a:latin typeface="+mj-lt"/>
                <a:cs typeface="+mn-cs"/>
                <a:hlinkClick r:id="rId3" action="ppaction://hlinksldjump"/>
              </a:rPr>
              <a:t>МОРФОЛОГИЯ</a:t>
            </a:r>
            <a:endParaRPr lang="ru-RU" sz="4000" b="1" dirty="0">
              <a:solidFill>
                <a:srgbClr val="C00000"/>
              </a:solidFill>
              <a:latin typeface="+mj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50" y="2286000"/>
            <a:ext cx="8501063" cy="1446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C00000"/>
                </a:solidFill>
                <a:latin typeface="+mn-lt"/>
                <a:cs typeface="+mn-cs"/>
              </a:rPr>
              <a:t>3. Какое слово лишнее и почему: 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брюки, вилы, хлопоты, башмаки?</a:t>
            </a:r>
          </a:p>
        </p:txBody>
      </p:sp>
      <p:sp>
        <p:nvSpPr>
          <p:cNvPr id="2" name="Управляющая кнопка: домой 1">
            <a:hlinkClick r:id="rId3" action="ppaction://hlinksldjump" highlightClick="1"/>
          </p:cNvPr>
          <p:cNvSpPr/>
          <p:nvPr/>
        </p:nvSpPr>
        <p:spPr>
          <a:xfrm>
            <a:off x="5868144" y="5805264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Box 2"/>
          <p:cNvSpPr txBox="1">
            <a:spLocks noChangeArrowheads="1"/>
          </p:cNvSpPr>
          <p:nvPr/>
        </p:nvSpPr>
        <p:spPr bwMode="auto">
          <a:xfrm>
            <a:off x="142875" y="1285875"/>
            <a:ext cx="9001125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400">
                <a:solidFill>
                  <a:srgbClr val="00B050"/>
                </a:solidFill>
                <a:latin typeface="Franklin Gothic Book" pitchFamily="34" charset="0"/>
              </a:rPr>
              <a:t>11. Найдите слово, в корне которого пишется О ?</a:t>
            </a:r>
          </a:p>
          <a:p>
            <a:pPr lvl="4" eaLnBrk="1" hangingPunct="1"/>
            <a:r>
              <a:rPr lang="ru-RU" sz="4400">
                <a:solidFill>
                  <a:srgbClr val="00B050"/>
                </a:solidFill>
                <a:latin typeface="Franklin Gothic Book" pitchFamily="34" charset="0"/>
              </a:rPr>
              <a:t>р…стительность</a:t>
            </a:r>
          </a:p>
          <a:p>
            <a:pPr lvl="4" eaLnBrk="1" hangingPunct="1"/>
            <a:r>
              <a:rPr lang="ru-RU" sz="4400">
                <a:solidFill>
                  <a:srgbClr val="00B050"/>
                </a:solidFill>
                <a:latin typeface="Franklin Gothic Book" pitchFamily="34" charset="0"/>
              </a:rPr>
              <a:t>оз…рить</a:t>
            </a:r>
          </a:p>
          <a:p>
            <a:pPr lvl="4" eaLnBrk="1" hangingPunct="1"/>
            <a:r>
              <a:rPr lang="ru-RU" sz="4400">
                <a:solidFill>
                  <a:srgbClr val="00B050"/>
                </a:solidFill>
                <a:latin typeface="Franklin Gothic Book" pitchFamily="34" charset="0"/>
              </a:rPr>
              <a:t>оч…ровать</a:t>
            </a:r>
          </a:p>
          <a:p>
            <a:pPr lvl="4" eaLnBrk="1" hangingPunct="1"/>
            <a:r>
              <a:rPr lang="ru-RU" sz="4400">
                <a:solidFill>
                  <a:srgbClr val="00B050"/>
                </a:solidFill>
                <a:latin typeface="Franklin Gothic Book" pitchFamily="34" charset="0"/>
              </a:rPr>
              <a:t>р…скошные</a:t>
            </a:r>
          </a:p>
          <a:p>
            <a:pPr lvl="4" eaLnBrk="1" hangingPunct="1"/>
            <a:r>
              <a:rPr lang="ru-RU" sz="4400">
                <a:solidFill>
                  <a:srgbClr val="00B050"/>
                </a:solidFill>
                <a:latin typeface="Franklin Gothic Book" pitchFamily="34" charset="0"/>
              </a:rPr>
              <a:t>распол…гать</a:t>
            </a:r>
          </a:p>
        </p:txBody>
      </p:sp>
      <p:sp>
        <p:nvSpPr>
          <p:cNvPr id="81923" name="Прямоугольник 3"/>
          <p:cNvSpPr>
            <a:spLocks noChangeArrowheads="1"/>
          </p:cNvSpPr>
          <p:nvPr/>
        </p:nvSpPr>
        <p:spPr bwMode="auto">
          <a:xfrm>
            <a:off x="2714625" y="214313"/>
            <a:ext cx="32766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4400" b="1">
                <a:solidFill>
                  <a:srgbClr val="C00000"/>
                </a:solidFill>
                <a:latin typeface="Franklin Gothic Book" pitchFamily="34" charset="0"/>
                <a:hlinkClick r:id="rId2" action="ppaction://hlinksldjump"/>
              </a:rPr>
              <a:t>«СВОЯ ИГРА»</a:t>
            </a:r>
            <a:endParaRPr lang="ru-RU" sz="4400" b="1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7812360" y="5589240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500" y="1643063"/>
            <a:ext cx="8072438" cy="280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FFC000"/>
                </a:solidFill>
                <a:latin typeface="+mn-lt"/>
                <a:cs typeface="+mn-cs"/>
              </a:rPr>
              <a:t>6. Замените устаревшие слова синонимами: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accent4">
                    <a:lumMod val="75000"/>
                  </a:schemeClr>
                </a:solidFill>
                <a:latin typeface="+mn-lt"/>
                <a:cs typeface="+mn-cs"/>
              </a:rPr>
              <a:t>очи, чело, уста, брань, ланиты, перст. </a:t>
            </a:r>
          </a:p>
        </p:txBody>
      </p:sp>
      <p:sp>
        <p:nvSpPr>
          <p:cNvPr id="82947" name="Прямоугольник 3"/>
          <p:cNvSpPr>
            <a:spLocks noChangeArrowheads="1"/>
          </p:cNvSpPr>
          <p:nvPr/>
        </p:nvSpPr>
        <p:spPr bwMode="auto">
          <a:xfrm>
            <a:off x="2857500" y="285750"/>
            <a:ext cx="3276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4400" b="1">
                <a:solidFill>
                  <a:srgbClr val="C00000"/>
                </a:solidFill>
                <a:latin typeface="Franklin Gothic Book" pitchFamily="34" charset="0"/>
                <a:hlinkClick r:id="rId2" action="ppaction://hlinksldjump"/>
              </a:rPr>
              <a:t>«СВОЯ ИГРА»</a:t>
            </a:r>
            <a:endParaRPr lang="ru-RU" sz="4400" b="1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7668344" y="5517232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Прямоугольник 2"/>
          <p:cNvSpPr>
            <a:spLocks noChangeArrowheads="1"/>
          </p:cNvSpPr>
          <p:nvPr/>
        </p:nvSpPr>
        <p:spPr bwMode="auto">
          <a:xfrm>
            <a:off x="2714625" y="357188"/>
            <a:ext cx="299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4000" b="1">
                <a:solidFill>
                  <a:srgbClr val="C00000"/>
                </a:solidFill>
                <a:latin typeface="Franklin Gothic Book" pitchFamily="34" charset="0"/>
                <a:hlinkClick r:id="rId2" action="ppaction://hlinksldjump"/>
              </a:rPr>
              <a:t>«СВОЯ ИГРА»</a:t>
            </a:r>
            <a:endParaRPr lang="ru-RU" sz="4000" b="1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83971" name="TextBox 3"/>
          <p:cNvSpPr txBox="1">
            <a:spLocks noChangeArrowheads="1"/>
          </p:cNvSpPr>
          <p:nvPr/>
        </p:nvSpPr>
        <p:spPr bwMode="auto">
          <a:xfrm>
            <a:off x="642938" y="1785938"/>
            <a:ext cx="7929562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400">
                <a:solidFill>
                  <a:srgbClr val="7030A0"/>
                </a:solidFill>
                <a:latin typeface="Franklin Gothic Book" pitchFamily="34" charset="0"/>
              </a:rPr>
              <a:t>16. Вспомните фразеологизмы с собственными именами существительными : Сидор, Фома, …</a:t>
            </a:r>
          </a:p>
        </p:txBody>
      </p:sp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7524328" y="5517232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Прямоугольник 2"/>
          <p:cNvSpPr>
            <a:spLocks noChangeArrowheads="1"/>
          </p:cNvSpPr>
          <p:nvPr/>
        </p:nvSpPr>
        <p:spPr bwMode="auto">
          <a:xfrm>
            <a:off x="2786063" y="214313"/>
            <a:ext cx="299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4000" b="1">
                <a:solidFill>
                  <a:srgbClr val="C00000"/>
                </a:solidFill>
                <a:latin typeface="Franklin Gothic Book" pitchFamily="34" charset="0"/>
                <a:hlinkClick r:id="rId2" action="ppaction://hlinksldjump"/>
              </a:rPr>
              <a:t>«СВОЯ ИГРА»</a:t>
            </a:r>
            <a:endParaRPr lang="ru-RU" sz="4000" b="1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75" y="1571625"/>
            <a:ext cx="8429625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7030A0"/>
                </a:solidFill>
                <a:latin typeface="+mn-lt"/>
                <a:cs typeface="+mn-cs"/>
              </a:rPr>
              <a:t>17. Что это?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Ее заваривают, затевая неприятное, хлопотливое дело;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ее не сваришь с тем, с кем трудно сговориться; ее «просит» рваная обувь. </a:t>
            </a:r>
          </a:p>
        </p:txBody>
      </p:sp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7812360" y="5726113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Прямоугольник 2"/>
          <p:cNvSpPr>
            <a:spLocks noChangeArrowheads="1"/>
          </p:cNvSpPr>
          <p:nvPr/>
        </p:nvSpPr>
        <p:spPr bwMode="auto">
          <a:xfrm>
            <a:off x="3000375" y="357188"/>
            <a:ext cx="299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4000" b="1">
                <a:solidFill>
                  <a:srgbClr val="C00000"/>
                </a:solidFill>
                <a:latin typeface="Franklin Gothic Book" pitchFamily="34" charset="0"/>
                <a:hlinkClick r:id="rId2" action="ppaction://hlinksldjump"/>
              </a:rPr>
              <a:t>«СВОЯ ИГРА»</a:t>
            </a:r>
            <a:endParaRPr lang="ru-RU" sz="4000" b="1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63" y="1643063"/>
            <a:ext cx="7358062" cy="3478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2. Замените словосочетание одним словом с приставкой: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расположенный у берега;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не имеющий определенной формы</a:t>
            </a:r>
          </a:p>
        </p:txBody>
      </p:sp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7596336" y="5589240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Прямоугольник 2"/>
          <p:cNvSpPr>
            <a:spLocks noChangeArrowheads="1"/>
          </p:cNvSpPr>
          <p:nvPr/>
        </p:nvSpPr>
        <p:spPr bwMode="auto">
          <a:xfrm>
            <a:off x="3000375" y="428625"/>
            <a:ext cx="299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4000" b="1">
                <a:solidFill>
                  <a:srgbClr val="C00000"/>
                </a:solidFill>
                <a:latin typeface="Franklin Gothic Book" pitchFamily="34" charset="0"/>
                <a:hlinkClick r:id="rId2" action="ppaction://hlinksldjump"/>
              </a:rPr>
              <a:t>«СВОЯ ИГРА»</a:t>
            </a:r>
            <a:endParaRPr lang="ru-RU" sz="4000" b="1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75" y="1714500"/>
            <a:ext cx="7215188" cy="280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ru-RU" sz="44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Разберите по составу выделенные слова: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u="sng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расточка</a:t>
            </a:r>
            <a:r>
              <a:rPr lang="ru-RU" sz="44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деталей, из земли показалось три </a:t>
            </a:r>
            <a:r>
              <a:rPr lang="ru-RU" sz="4400" u="sng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росточка</a:t>
            </a:r>
            <a:r>
              <a:rPr lang="ru-RU" sz="44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.</a:t>
            </a:r>
          </a:p>
        </p:txBody>
      </p:sp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7596336" y="5445224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Прямоугольник 2"/>
          <p:cNvSpPr>
            <a:spLocks noChangeArrowheads="1"/>
          </p:cNvSpPr>
          <p:nvPr/>
        </p:nvSpPr>
        <p:spPr bwMode="auto">
          <a:xfrm>
            <a:off x="2786063" y="357188"/>
            <a:ext cx="299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4000" b="1">
                <a:solidFill>
                  <a:srgbClr val="C00000"/>
                </a:solidFill>
                <a:latin typeface="Franklin Gothic Book" pitchFamily="34" charset="0"/>
                <a:hlinkClick r:id="rId2" action="ppaction://hlinksldjump"/>
              </a:rPr>
              <a:t>«СВОЯ ИГРА»</a:t>
            </a:r>
            <a:endParaRPr lang="ru-RU" sz="4000" b="1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50" y="2000250"/>
            <a:ext cx="7429500" cy="212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5. Что вы можете рассказать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о слове, окончание которого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–</a:t>
            </a:r>
            <a:r>
              <a:rPr lang="ru-RU" sz="4400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ут</a:t>
            </a:r>
            <a:r>
              <a:rPr lang="ru-RU" sz="44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.</a:t>
            </a:r>
          </a:p>
        </p:txBody>
      </p:sp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7524328" y="5229200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Прямоугольник 2"/>
          <p:cNvSpPr>
            <a:spLocks noChangeArrowheads="1"/>
          </p:cNvSpPr>
          <p:nvPr/>
        </p:nvSpPr>
        <p:spPr bwMode="auto">
          <a:xfrm>
            <a:off x="2857500" y="428625"/>
            <a:ext cx="299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4000" b="1">
                <a:solidFill>
                  <a:srgbClr val="C00000"/>
                </a:solidFill>
                <a:latin typeface="Franklin Gothic Book" pitchFamily="34" charset="0"/>
                <a:hlinkClick r:id="rId2" action="ppaction://hlinksldjump"/>
              </a:rPr>
              <a:t>«СВОЯ ИГРА»</a:t>
            </a:r>
            <a:endParaRPr lang="ru-RU" sz="4000" b="1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88" y="2000250"/>
            <a:ext cx="7500937" cy="212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Tx/>
              <a:buAutoNum type="arabicPeriod" startAt="7"/>
              <a:defRPr/>
            </a:pPr>
            <a:r>
              <a:rPr lang="ru-RU" sz="44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Одинаковы ли приставки в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словах: 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надробить и надрубить?</a:t>
            </a:r>
          </a:p>
        </p:txBody>
      </p:sp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7596336" y="5517232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Прямоугольник 2"/>
          <p:cNvSpPr>
            <a:spLocks noChangeArrowheads="1"/>
          </p:cNvSpPr>
          <p:nvPr/>
        </p:nvSpPr>
        <p:spPr bwMode="auto">
          <a:xfrm>
            <a:off x="3000375" y="357188"/>
            <a:ext cx="299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4000" b="1">
                <a:solidFill>
                  <a:srgbClr val="C00000"/>
                </a:solidFill>
                <a:latin typeface="Franklin Gothic Book" pitchFamily="34" charset="0"/>
                <a:hlinkClick r:id="rId2" action="ppaction://hlinksldjump"/>
              </a:rPr>
              <a:t>«СВОЯ ИГРА»</a:t>
            </a:r>
            <a:endParaRPr lang="ru-RU" sz="4000" b="1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75" y="2071688"/>
            <a:ext cx="6929438" cy="212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10.  Назовите морфему, стоящую после корня и образующую новые слова.</a:t>
            </a:r>
          </a:p>
        </p:txBody>
      </p:sp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7380312" y="5373216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Прямоугольник 2"/>
          <p:cNvSpPr>
            <a:spLocks noChangeArrowheads="1"/>
          </p:cNvSpPr>
          <p:nvPr/>
        </p:nvSpPr>
        <p:spPr bwMode="auto">
          <a:xfrm>
            <a:off x="3000375" y="571500"/>
            <a:ext cx="299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4000" b="1">
                <a:solidFill>
                  <a:srgbClr val="C00000"/>
                </a:solidFill>
                <a:latin typeface="Franklin Gothic Book" pitchFamily="34" charset="0"/>
                <a:hlinkClick r:id="rId2" action="ppaction://hlinksldjump"/>
              </a:rPr>
              <a:t>«СВОЯ ИГРА»</a:t>
            </a:r>
            <a:endParaRPr lang="ru-RU" sz="4000" b="1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38" y="2286000"/>
            <a:ext cx="6858000" cy="1446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12.  Назовите пять слов с соединительной гласной О.</a:t>
            </a:r>
          </a:p>
        </p:txBody>
      </p:sp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7452320" y="5229200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AG0031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3786188"/>
            <a:ext cx="2000250" cy="25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85813" y="285750"/>
            <a:ext cx="74295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C00000"/>
                </a:solidFill>
                <a:latin typeface="+mj-lt"/>
                <a:cs typeface="+mn-cs"/>
                <a:hlinkClick r:id="rId3" action="ppaction://hlinksldjump"/>
              </a:rPr>
              <a:t>МОРФОЛОГИЯ</a:t>
            </a:r>
            <a:endParaRPr lang="ru-RU" sz="4000" b="1" dirty="0">
              <a:solidFill>
                <a:srgbClr val="C00000"/>
              </a:solidFill>
              <a:latin typeface="+mj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88" y="2071688"/>
            <a:ext cx="8072437" cy="2143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C00000"/>
                </a:solidFill>
                <a:latin typeface="+mn-lt"/>
                <a:cs typeface="+mn-cs"/>
              </a:rPr>
              <a:t>4. Найти окончание в словах: 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небо, какао, слово, тоскливо (наречие), рассказывая?</a:t>
            </a:r>
          </a:p>
        </p:txBody>
      </p:sp>
      <p:sp>
        <p:nvSpPr>
          <p:cNvPr id="2" name="Управляющая кнопка: домой 1">
            <a:hlinkClick r:id="rId3" action="ppaction://hlinksldjump" highlightClick="1"/>
          </p:cNvPr>
          <p:cNvSpPr/>
          <p:nvPr/>
        </p:nvSpPr>
        <p:spPr>
          <a:xfrm>
            <a:off x="5796136" y="5805264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Прямоугольник 2"/>
          <p:cNvSpPr>
            <a:spLocks noChangeArrowheads="1"/>
          </p:cNvSpPr>
          <p:nvPr/>
        </p:nvSpPr>
        <p:spPr bwMode="auto">
          <a:xfrm>
            <a:off x="3214688" y="428625"/>
            <a:ext cx="299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4000" b="1">
                <a:solidFill>
                  <a:srgbClr val="C00000"/>
                </a:solidFill>
                <a:latin typeface="Franklin Gothic Book" pitchFamily="34" charset="0"/>
                <a:hlinkClick r:id="rId2" action="ppaction://hlinksldjump"/>
              </a:rPr>
              <a:t>«СВОЯ ИГРА»</a:t>
            </a:r>
            <a:endParaRPr lang="ru-RU" sz="4000" b="1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1643063"/>
            <a:ext cx="7500938" cy="280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13. Назовите три сложных слова обозначающих внешние портретные черты человека.</a:t>
            </a:r>
          </a:p>
        </p:txBody>
      </p:sp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7524328" y="5373216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Прямоугольник 2"/>
          <p:cNvSpPr>
            <a:spLocks noChangeArrowheads="1"/>
          </p:cNvSpPr>
          <p:nvPr/>
        </p:nvSpPr>
        <p:spPr bwMode="auto">
          <a:xfrm>
            <a:off x="3000375" y="500063"/>
            <a:ext cx="299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4000" b="1">
                <a:solidFill>
                  <a:srgbClr val="C00000"/>
                </a:solidFill>
                <a:latin typeface="Franklin Gothic Book" pitchFamily="34" charset="0"/>
                <a:hlinkClick r:id="rId2" action="ppaction://hlinksldjump"/>
              </a:rPr>
              <a:t>«СВОЯ ИГРА»</a:t>
            </a:r>
            <a:endParaRPr lang="ru-RU" sz="4000" b="1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813" y="1643063"/>
            <a:ext cx="7572375" cy="3478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15. Найдите лишние слова в предложениях: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Караван двигался по песчаным барханам к оазису.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У ворот стоял пожилой старик.</a:t>
            </a:r>
          </a:p>
        </p:txBody>
      </p:sp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7952509" y="5373216"/>
            <a:ext cx="795956" cy="108300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Прямоугольник 2"/>
          <p:cNvSpPr>
            <a:spLocks noChangeArrowheads="1"/>
          </p:cNvSpPr>
          <p:nvPr/>
        </p:nvSpPr>
        <p:spPr bwMode="auto">
          <a:xfrm>
            <a:off x="2714625" y="357188"/>
            <a:ext cx="299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4000" b="1">
                <a:solidFill>
                  <a:srgbClr val="C00000"/>
                </a:solidFill>
                <a:latin typeface="Franklin Gothic Book" pitchFamily="34" charset="0"/>
                <a:hlinkClick r:id="rId2" action="ppaction://hlinksldjump"/>
              </a:rPr>
              <a:t>«СВОЯ ИГРА»</a:t>
            </a:r>
            <a:endParaRPr lang="ru-RU" sz="4000" b="1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813" y="1357313"/>
            <a:ext cx="7786687" cy="4154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9"/>
              <a:defRPr/>
            </a:pPr>
            <a:r>
              <a:rPr lang="ru-RU" sz="4400" dirty="0">
                <a:solidFill>
                  <a:srgbClr val="EA5F00"/>
                </a:solidFill>
                <a:latin typeface="+mn-lt"/>
                <a:cs typeface="+mn-cs"/>
              </a:rPr>
              <a:t>С детства помнил Дима приятеля отца, машиниста Пухова. Он говорил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EA5F00"/>
                </a:solidFill>
                <a:latin typeface="+mn-lt"/>
                <a:cs typeface="+mn-cs"/>
              </a:rPr>
              <a:t>   </a:t>
            </a:r>
            <a:r>
              <a:rPr lang="ru-RU" sz="44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«</a:t>
            </a:r>
            <a:r>
              <a:rPr lang="ru-RU" sz="4400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ло</a:t>
            </a:r>
            <a:r>
              <a:rPr lang="ru-RU" sz="4400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  <a:sym typeface="Symbol"/>
              </a:rPr>
              <a:t></a:t>
            </a:r>
            <a:r>
              <a:rPr lang="ru-RU" sz="4400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жить</a:t>
            </a:r>
            <a:r>
              <a:rPr lang="ru-RU" sz="44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»,  «</a:t>
            </a:r>
            <a:r>
              <a:rPr lang="ru-RU" sz="4400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мага</a:t>
            </a:r>
            <a:r>
              <a:rPr lang="ru-RU" sz="4400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  <a:sym typeface="Symbol"/>
              </a:rPr>
              <a:t></a:t>
            </a:r>
            <a:r>
              <a:rPr lang="ru-RU" sz="4400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зин</a:t>
            </a:r>
            <a:r>
              <a:rPr lang="ru-RU" sz="44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», «</a:t>
            </a:r>
            <a:r>
              <a:rPr lang="ru-RU" sz="4400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доку</a:t>
            </a:r>
            <a:r>
              <a:rPr lang="ru-RU" sz="4400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  <a:sym typeface="Symbol"/>
              </a:rPr>
              <a:t></a:t>
            </a:r>
            <a:r>
              <a:rPr lang="ru-RU" sz="4400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мент</a:t>
            </a:r>
            <a:r>
              <a:rPr lang="ru-RU" sz="44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», «</a:t>
            </a:r>
            <a:r>
              <a:rPr lang="ru-RU" sz="4400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ка</a:t>
            </a:r>
            <a:r>
              <a:rPr lang="ru-RU" sz="4400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  <a:sym typeface="Symbol"/>
              </a:rPr>
              <a:t></a:t>
            </a:r>
            <a:r>
              <a:rPr lang="ru-RU" sz="4400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жный</a:t>
            </a:r>
            <a:r>
              <a:rPr lang="ru-RU" sz="44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»,..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EA5F00"/>
                </a:solidFill>
                <a:latin typeface="+mn-lt"/>
                <a:cs typeface="+mn-cs"/>
              </a:rPr>
              <a:t>   А как правильно?</a:t>
            </a:r>
          </a:p>
        </p:txBody>
      </p:sp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8028384" y="5661248"/>
            <a:ext cx="898400" cy="86409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Прямоугольник 2"/>
          <p:cNvSpPr>
            <a:spLocks noChangeArrowheads="1"/>
          </p:cNvSpPr>
          <p:nvPr/>
        </p:nvSpPr>
        <p:spPr bwMode="auto">
          <a:xfrm>
            <a:off x="2714625" y="357188"/>
            <a:ext cx="299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4000" b="1">
                <a:solidFill>
                  <a:srgbClr val="C00000"/>
                </a:solidFill>
                <a:latin typeface="Franklin Gothic Book" pitchFamily="34" charset="0"/>
                <a:hlinkClick r:id="rId2" action="ppaction://hlinksldjump"/>
              </a:rPr>
              <a:t>«СВОЯ ИГРА»</a:t>
            </a:r>
            <a:endParaRPr lang="ru-RU" sz="4000" b="1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500" y="1928813"/>
            <a:ext cx="7786688" cy="1446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EA5F00"/>
                </a:solidFill>
                <a:latin typeface="+mn-lt"/>
                <a:cs typeface="+mn-cs"/>
              </a:rPr>
              <a:t>18.  Сколько звуков </a:t>
            </a:r>
            <a:r>
              <a:rPr lang="ru-RU" sz="4400" dirty="0">
                <a:solidFill>
                  <a:srgbClr val="EA5F00"/>
                </a:solidFill>
                <a:latin typeface="+mn-lt"/>
                <a:cs typeface="+mn-cs"/>
                <a:sym typeface="Symbol"/>
              </a:rPr>
              <a:t></a:t>
            </a:r>
            <a:r>
              <a:rPr lang="ru-RU" sz="4400" dirty="0">
                <a:solidFill>
                  <a:srgbClr val="EA5F00"/>
                </a:solidFill>
                <a:latin typeface="+mn-lt"/>
                <a:cs typeface="+mn-cs"/>
              </a:rPr>
              <a:t>с</a:t>
            </a:r>
            <a:r>
              <a:rPr lang="ru-RU" sz="4400" dirty="0">
                <a:solidFill>
                  <a:srgbClr val="EA5F00"/>
                </a:solidFill>
                <a:latin typeface="+mn-lt"/>
                <a:cs typeface="+mn-cs"/>
                <a:sym typeface="Symbol"/>
              </a:rPr>
              <a:t></a:t>
            </a:r>
            <a:r>
              <a:rPr lang="ru-RU" sz="4400" dirty="0">
                <a:solidFill>
                  <a:srgbClr val="EA5F00"/>
                </a:solidFill>
                <a:latin typeface="+mn-lt"/>
                <a:cs typeface="+mn-cs"/>
              </a:rPr>
              <a:t> мы      произносим в слове </a:t>
            </a:r>
            <a:r>
              <a:rPr lang="ru-RU" sz="44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сдаться?</a:t>
            </a:r>
          </a:p>
        </p:txBody>
      </p:sp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7884368" y="5373216"/>
            <a:ext cx="826392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Прямоугольник 2"/>
          <p:cNvSpPr>
            <a:spLocks noChangeArrowheads="1"/>
          </p:cNvSpPr>
          <p:nvPr/>
        </p:nvSpPr>
        <p:spPr bwMode="auto">
          <a:xfrm>
            <a:off x="2714625" y="357188"/>
            <a:ext cx="299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4000" b="1">
                <a:solidFill>
                  <a:srgbClr val="C00000"/>
                </a:solidFill>
                <a:latin typeface="Franklin Gothic Book" pitchFamily="34" charset="0"/>
                <a:hlinkClick r:id="rId2" action="ppaction://hlinksldjump"/>
              </a:rPr>
              <a:t>«СВОЯ ИГРА»</a:t>
            </a:r>
            <a:endParaRPr lang="ru-RU" sz="4000" b="1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75" y="1428750"/>
            <a:ext cx="771525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19"/>
              <a:defRPr/>
            </a:pPr>
            <a:r>
              <a:rPr lang="ru-RU" sz="4400" dirty="0">
                <a:solidFill>
                  <a:srgbClr val="EAB200"/>
                </a:solidFill>
                <a:latin typeface="+mn-lt"/>
                <a:cs typeface="+mn-cs"/>
              </a:rPr>
              <a:t>В одной телеграмме стояли слова: </a:t>
            </a:r>
            <a:r>
              <a:rPr lang="ru-RU" sz="4400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индюшиное</a:t>
            </a:r>
            <a:r>
              <a:rPr lang="ru-RU" sz="44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яйцо. </a:t>
            </a:r>
            <a:r>
              <a:rPr lang="ru-RU" sz="4400" dirty="0">
                <a:solidFill>
                  <a:srgbClr val="EAB200"/>
                </a:solidFill>
                <a:latin typeface="+mn-lt"/>
                <a:cs typeface="+mn-cs"/>
              </a:rPr>
              <a:t>Контролер исправил на </a:t>
            </a:r>
            <a:r>
              <a:rPr lang="ru-RU" sz="44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индюшечье яйцо.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EAB200"/>
                </a:solidFill>
                <a:latin typeface="+mn-lt"/>
                <a:cs typeface="+mn-cs"/>
              </a:rPr>
              <a:t>   Кто прав: контролер или отправитель?</a:t>
            </a:r>
          </a:p>
        </p:txBody>
      </p:sp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7812360" y="5583238"/>
            <a:ext cx="898400" cy="87009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Прямоугольник 2"/>
          <p:cNvSpPr>
            <a:spLocks noChangeArrowheads="1"/>
          </p:cNvSpPr>
          <p:nvPr/>
        </p:nvSpPr>
        <p:spPr bwMode="auto">
          <a:xfrm>
            <a:off x="2714625" y="357188"/>
            <a:ext cx="299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4000" b="1">
                <a:solidFill>
                  <a:srgbClr val="C00000"/>
                </a:solidFill>
                <a:latin typeface="Franklin Gothic Book" pitchFamily="34" charset="0"/>
              </a:rPr>
              <a:t>«СВОЯ ИГРА»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AG0031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3989388"/>
            <a:ext cx="2000250" cy="256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4375" y="285750"/>
            <a:ext cx="74295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C00000"/>
                </a:solidFill>
                <a:latin typeface="+mj-lt"/>
                <a:cs typeface="+mn-cs"/>
                <a:hlinkClick r:id="rId3" action="ppaction://hlinksldjump"/>
              </a:rPr>
              <a:t>МОРФОЛОГИЯ</a:t>
            </a:r>
            <a:endParaRPr lang="ru-RU" sz="4000" b="1" dirty="0">
              <a:solidFill>
                <a:srgbClr val="C00000"/>
              </a:solidFill>
              <a:latin typeface="+mj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813" y="1357313"/>
            <a:ext cx="7929562" cy="280076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C00000"/>
                </a:solidFill>
                <a:latin typeface="+mn-lt"/>
                <a:cs typeface="+mn-cs"/>
              </a:rPr>
              <a:t>5. Какой частью речи является             слово ВЫШЕ: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 smtClean="0">
                <a:latin typeface="+mn-lt"/>
                <a:cs typeface="+mn-cs"/>
              </a:rPr>
              <a:t>Мой  друг  выше  меня.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 smtClean="0">
                <a:latin typeface="+mn-lt"/>
                <a:cs typeface="+mn-cs"/>
              </a:rPr>
              <a:t>Я  прыгнул  выше  друга.</a:t>
            </a:r>
            <a:endParaRPr lang="ru-RU" sz="4400" dirty="0">
              <a:latin typeface="+mn-lt"/>
              <a:cs typeface="+mn-cs"/>
            </a:endParaRPr>
          </a:p>
        </p:txBody>
      </p:sp>
      <p:sp>
        <p:nvSpPr>
          <p:cNvPr id="2" name="Управляющая кнопка: домой 1">
            <a:hlinkClick r:id="rId3" action="ppaction://hlinksldjump" highlightClick="1"/>
          </p:cNvPr>
          <p:cNvSpPr/>
          <p:nvPr/>
        </p:nvSpPr>
        <p:spPr>
          <a:xfrm>
            <a:off x="5796136" y="602128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частливый случай">
  <a:themeElements>
    <a:clrScheme name="Другая 1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C00000"/>
      </a:hlink>
      <a:folHlink>
        <a:srgbClr val="811717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C00000"/>
    </a:hlink>
    <a:folHlink>
      <a:srgbClr val="81171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Счастливый случай</Template>
  <TotalTime>124</TotalTime>
  <Words>1561</Words>
  <Application>Microsoft Office PowerPoint</Application>
  <PresentationFormat>Экран (4:3)</PresentationFormat>
  <Paragraphs>359</Paragraphs>
  <Slides>85</Slides>
  <Notes>1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85</vt:i4>
      </vt:variant>
    </vt:vector>
  </HeadingPairs>
  <TitlesOfParts>
    <vt:vector size="94" baseType="lpstr">
      <vt:lpstr>Arial</vt:lpstr>
      <vt:lpstr>Franklin Gothic Medium</vt:lpstr>
      <vt:lpstr>Franklin Gothic Book</vt:lpstr>
      <vt:lpstr>Wingdings 2</vt:lpstr>
      <vt:lpstr>Calibri</vt:lpstr>
      <vt:lpstr>Symbol</vt:lpstr>
      <vt:lpstr>Cambria</vt:lpstr>
      <vt:lpstr>Cambria Math</vt:lpstr>
      <vt:lpstr>Счастливый случай</vt:lpstr>
      <vt:lpstr>«СЧАСТЛИВЫЙ СЛУЧАЙ»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«СЧАСТЛИВЫЙ СЛУЧАЙ»</dc:title>
  <dc:creator>Света</dc:creator>
  <cp:lastModifiedBy>Света</cp:lastModifiedBy>
  <cp:revision>12</cp:revision>
  <dcterms:created xsi:type="dcterms:W3CDTF">2013-04-11T16:06:26Z</dcterms:created>
  <dcterms:modified xsi:type="dcterms:W3CDTF">2013-04-11T18:11:18Z</dcterms:modified>
</cp:coreProperties>
</file>