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9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60"/>
  </p:normalViewPr>
  <p:slideViewPr>
    <p:cSldViewPr>
      <p:cViewPr varScale="1">
        <p:scale>
          <a:sx n="69" d="100"/>
          <a:sy n="69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01F5-CD74-4425-89CF-DCE877DC056C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2D92-76C8-412A-BD07-0B9711B75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BC9D-D4EF-4A97-B8FE-ABDFDC94F84C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936C6-9815-4152-B841-A2CF5B01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21CC-C596-40B3-B43F-3586EE52E33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8339-01A6-4A6D-BFDA-90287DF50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933E2-73FF-481B-92AA-2680147A7A19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9D63-24CE-4712-8B3D-747AAEF9F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BC61-50A3-4DDA-B6E4-5BC67FEC0B68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4A09-5C3D-457F-BC0F-F1B37D8F6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AEF2-19FD-4952-BB01-EB42425F6339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C149-7A65-4FCB-9A60-A3BB3C927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B1D79-92F0-4DD3-9CDB-F33012337BB8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E45B-4712-4508-B3AC-5E427B654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49627-A071-47CB-82D8-EE87850B95DF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E766-DF7A-4161-B6FF-C980D9C2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04DD-C20F-41DC-9BC3-0CB6D11328D3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8F8C-B82F-4959-A7D1-76F5451E2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516AF-3D54-4A9C-9E0C-F12511633288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32CC-F0B2-45A6-A3E8-4A33D38F4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5D3E-8FCC-4B4C-B401-C633FE43ACB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2C4E-3372-40C6-8966-AA880A642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0A02A-CD35-4A19-817B-855A363EDEEA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8EB5A5-289C-4A62-9AA0-8E473662C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E%D1%81" TargetMode="External"/><Relationship Id="rId3" Type="http://schemas.openxmlformats.org/officeDocument/2006/relationships/hyperlink" Target="http://ru.wikipedia.org/wiki/%D0%97%D1%80%D0%B5%D0%BD%D0%B8%D0%B5" TargetMode="External"/><Relationship Id="rId7" Type="http://schemas.openxmlformats.org/officeDocument/2006/relationships/hyperlink" Target="http://ru.wikipedia.org/wiki/%D0%92%D0%BA%D1%83%D1%81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ru.wikipedia.org/wiki/%D0%93%D0%BB%D0%B0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F%D0%B7%D1%8B%D0%BA_(%D0%B0%D0%BD%D0%B0%D1%82%D0%BE%D0%BC%D0%B8%D1%8F)" TargetMode="External"/><Relationship Id="rId11" Type="http://schemas.openxmlformats.org/officeDocument/2006/relationships/hyperlink" Target="http://ru.wikipedia.org/wiki/%D0%9E%D1%81%D1%8F%D0%B7%D0%B0%D0%BD%D0%B8%D0%B5" TargetMode="External"/><Relationship Id="rId5" Type="http://schemas.openxmlformats.org/officeDocument/2006/relationships/hyperlink" Target="http://ru.wikipedia.org/wiki/%D0%A1%D0%BB%D1%83%D1%85" TargetMode="External"/><Relationship Id="rId10" Type="http://schemas.openxmlformats.org/officeDocument/2006/relationships/hyperlink" Target="http://ru.wikipedia.org/wiki/%D0%9A%D0%BE%D0%B6%D0%B0" TargetMode="External"/><Relationship Id="rId4" Type="http://schemas.openxmlformats.org/officeDocument/2006/relationships/hyperlink" Target="http://ru.wikipedia.org/wiki/%D0%A3%D1%85%D0%BE" TargetMode="External"/><Relationship Id="rId9" Type="http://schemas.openxmlformats.org/officeDocument/2006/relationships/hyperlink" Target="http://ru.wikipedia.org/wiki/%D0%9E%D0%B1%D0%BE%D0%BD%D1%8F%D0%BD%D0%B8%D0%B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4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572428" cy="3000396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Тема: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6000" dirty="0" smtClean="0"/>
              <a:t>Органы чувств</a:t>
            </a:r>
          </a:p>
        </p:txBody>
      </p:sp>
      <p:sp>
        <p:nvSpPr>
          <p:cNvPr id="13314" name="Subtitle 3"/>
          <p:cNvSpPr>
            <a:spLocks noGrp="1"/>
          </p:cNvSpPr>
          <p:nvPr>
            <p:ph type="subTitle" idx="1"/>
          </p:nvPr>
        </p:nvSpPr>
        <p:spPr>
          <a:xfrm>
            <a:off x="2411413" y="5732463"/>
            <a:ext cx="4537075" cy="601662"/>
          </a:xfrm>
        </p:spPr>
        <p:txBody>
          <a:bodyPr/>
          <a:lstStyle/>
          <a:p>
            <a:pPr eaLnBrk="1" hangingPunct="1"/>
            <a:r>
              <a:rPr lang="ru-RU" sz="2000" smtClean="0"/>
              <a:t>2012</a:t>
            </a:r>
          </a:p>
        </p:txBody>
      </p:sp>
      <p:sp>
        <p:nvSpPr>
          <p:cNvPr id="13317" name="Subtitle 2"/>
          <p:cNvSpPr txBox="1">
            <a:spLocks/>
          </p:cNvSpPr>
          <p:nvPr/>
        </p:nvSpPr>
        <p:spPr bwMode="auto">
          <a:xfrm>
            <a:off x="3714750" y="4005263"/>
            <a:ext cx="5429250" cy="1752600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Выполнила: </a:t>
            </a:r>
            <a:r>
              <a:rPr lang="ru-RU" sz="2000" dirty="0" err="1" smtClean="0">
                <a:solidFill>
                  <a:srgbClr val="FF0000"/>
                </a:solidFill>
                <a:latin typeface="Calibri" pitchFamily="34" charset="0"/>
              </a:rPr>
              <a:t>Кейн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 Е. Э.</a:t>
            </a:r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5400" dirty="0" smtClean="0"/>
              <a:t>Цель работы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000516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     </a:t>
            </a:r>
            <a:r>
              <a:rPr lang="ru-RU" sz="2400" dirty="0" smtClean="0">
                <a:solidFill>
                  <a:srgbClr val="0070C0"/>
                </a:solidFill>
              </a:rPr>
              <a:t>Целью данной презентации является изучение органов чувств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     Человек получает информацию посредством пяти основных органов чувств: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  <a:hlinkClick r:id="rId2" tooltip="Глаз"/>
              </a:rPr>
              <a:t>глаза</a:t>
            </a:r>
            <a:r>
              <a:rPr lang="ru-RU" sz="2400" dirty="0" smtClean="0">
                <a:solidFill>
                  <a:srgbClr val="0070C0"/>
                </a:solidFill>
              </a:rPr>
              <a:t> (</a:t>
            </a:r>
            <a:r>
              <a:rPr lang="ru-RU" sz="2400" dirty="0" smtClean="0">
                <a:solidFill>
                  <a:srgbClr val="0070C0"/>
                </a:solidFill>
                <a:hlinkClick r:id="rId3" tooltip="Зрение"/>
              </a:rPr>
              <a:t>зрение</a:t>
            </a:r>
            <a:r>
              <a:rPr lang="ru-RU" sz="2400" dirty="0" smtClean="0">
                <a:solidFill>
                  <a:srgbClr val="0070C0"/>
                </a:solidFill>
              </a:rPr>
              <a:t>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  <a:hlinkClick r:id="rId4" tooltip="Ухо"/>
              </a:rPr>
              <a:t>уши</a:t>
            </a:r>
            <a:r>
              <a:rPr lang="ru-RU" sz="2400" dirty="0" smtClean="0">
                <a:solidFill>
                  <a:srgbClr val="0070C0"/>
                </a:solidFill>
              </a:rPr>
              <a:t> (</a:t>
            </a:r>
            <a:r>
              <a:rPr lang="ru-RU" sz="2400" dirty="0" smtClean="0">
                <a:solidFill>
                  <a:srgbClr val="0070C0"/>
                </a:solidFill>
                <a:hlinkClick r:id="rId5" tooltip="Слух"/>
              </a:rPr>
              <a:t>слух</a:t>
            </a:r>
            <a:r>
              <a:rPr lang="ru-RU" sz="2400" dirty="0" smtClean="0">
                <a:solidFill>
                  <a:srgbClr val="0070C0"/>
                </a:solidFill>
              </a:rPr>
              <a:t>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  <a:hlinkClick r:id="rId6" tooltip="Язык (анатомия)"/>
              </a:rPr>
              <a:t>язык</a:t>
            </a:r>
            <a:r>
              <a:rPr lang="ru-RU" sz="2400" dirty="0" smtClean="0">
                <a:solidFill>
                  <a:srgbClr val="0070C0"/>
                </a:solidFill>
              </a:rPr>
              <a:t> (</a:t>
            </a:r>
            <a:r>
              <a:rPr lang="ru-RU" sz="2400" dirty="0" smtClean="0">
                <a:solidFill>
                  <a:srgbClr val="0070C0"/>
                </a:solidFill>
                <a:hlinkClick r:id="rId7" tooltip="Вкус"/>
              </a:rPr>
              <a:t>вкус</a:t>
            </a:r>
            <a:r>
              <a:rPr lang="ru-RU" sz="2400" dirty="0" smtClean="0">
                <a:solidFill>
                  <a:srgbClr val="0070C0"/>
                </a:solidFill>
              </a:rPr>
              <a:t>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  <a:hlinkClick r:id="rId8" tooltip="Нос"/>
              </a:rPr>
              <a:t>нос</a:t>
            </a:r>
            <a:r>
              <a:rPr lang="ru-RU" sz="2400" dirty="0" smtClean="0">
                <a:solidFill>
                  <a:srgbClr val="0070C0"/>
                </a:solidFill>
              </a:rPr>
              <a:t> (</a:t>
            </a:r>
            <a:r>
              <a:rPr lang="ru-RU" sz="2400" dirty="0" smtClean="0">
                <a:solidFill>
                  <a:srgbClr val="0070C0"/>
                </a:solidFill>
                <a:hlinkClick r:id="rId9" tooltip="Обоняние"/>
              </a:rPr>
              <a:t>обоняние</a:t>
            </a:r>
            <a:r>
              <a:rPr lang="ru-RU" sz="2400" dirty="0" smtClean="0">
                <a:solidFill>
                  <a:srgbClr val="0070C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  <a:hlinkClick r:id="rId10" tooltip="Кожа"/>
              </a:rPr>
              <a:t>кожа</a:t>
            </a:r>
            <a:r>
              <a:rPr lang="ru-RU" sz="2400" dirty="0" smtClean="0">
                <a:solidFill>
                  <a:srgbClr val="0070C0"/>
                </a:solidFill>
              </a:rPr>
              <a:t> (</a:t>
            </a:r>
            <a:r>
              <a:rPr lang="ru-RU" sz="2400" dirty="0" smtClean="0">
                <a:solidFill>
                  <a:srgbClr val="0070C0"/>
                </a:solidFill>
                <a:hlinkClick r:id="rId11" tooltip="Осязание"/>
              </a:rPr>
              <a:t>осязание</a:t>
            </a:r>
            <a:r>
              <a:rPr lang="ru-RU" sz="2400" dirty="0" smtClean="0">
                <a:solidFill>
                  <a:srgbClr val="0070C0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86300" y="2860675"/>
            <a:ext cx="35242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Введение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001125" cy="4017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000" smtClean="0"/>
              <a:t>      </a:t>
            </a:r>
            <a:r>
              <a:rPr lang="ru-RU" sz="2000" smtClean="0">
                <a:solidFill>
                  <a:srgbClr val="0070C0"/>
                </a:solidFill>
              </a:rPr>
              <a:t>Органы чувств — сложившаяся в процессе эволюции система, которая обеспечивает получение и первичный анализ информации из окружающего мира и от других органов самого организма, то есть из внешней и внутренней среды организма.</a:t>
            </a:r>
          </a:p>
          <a:p>
            <a:pPr eaLnBrk="1" hangingPunct="1">
              <a:buFont typeface="Arial" charset="0"/>
              <a:buNone/>
            </a:pPr>
            <a:endParaRPr lang="ru-RU" sz="2000" smtClean="0">
              <a:solidFill>
                <a:srgbClr val="0070C0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      Некоторые органы чувств воспринимают раздражения на расстоянии (например, органы зрения, слуха, обоняния); другие органы (вкусовые и осязания) — лишь при непосредственном контакте.</a:t>
            </a:r>
          </a:p>
          <a:p>
            <a:pPr eaLnBrk="1" hangingPunct="1">
              <a:buFont typeface="Arial" charset="0"/>
              <a:buNone/>
            </a:pPr>
            <a:endParaRPr lang="ru-RU" sz="2000" smtClean="0">
              <a:solidFill>
                <a:srgbClr val="0070C0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      Одни органы чувств могут в определенной степени дополнять другие. Например, развитое обоняние или осязание может в некоторой степени компенсировать слабо развитое зрение.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329612" cy="3829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/>
              <a:t>    </a:t>
            </a:r>
            <a:r>
              <a:rPr lang="ru-RU" sz="2200" smtClean="0">
                <a:solidFill>
                  <a:srgbClr val="0070C0"/>
                </a:solidFill>
              </a:rPr>
              <a:t>Глаз — зрительный орган человека и животных, обеспечивающий функцию зрения. У человека через глаз поступает около 90 % информации из окружающего мира. 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smtClean="0">
                <a:solidFill>
                  <a:srgbClr val="0070C0"/>
                </a:solidFill>
              </a:rPr>
              <a:t>      Природа заботливо охраняет наши глаза. Мигая, веки смывают с глаз пылинки. Если же в опасной близости от глаз появится какой-нибудь предмет – веки захлопнутся раньше, чем мы успеем об этом подумать.</a:t>
            </a: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mtClean="0"/>
              <a:t>Органы зрения</a:t>
            </a:r>
          </a:p>
        </p:txBody>
      </p:sp>
      <p:pic>
        <p:nvPicPr>
          <p:cNvPr id="1638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3762375"/>
            <a:ext cx="30718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329612" cy="3829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/>
              <a:t>    </a:t>
            </a:r>
            <a:r>
              <a:rPr lang="ru-RU" sz="2200" smtClean="0">
                <a:solidFill>
                  <a:srgbClr val="0070C0"/>
                </a:solidFill>
              </a:rPr>
              <a:t>Слышим мы ушами. Ушные раковины, расположенные по бокам головы, помогают понять, с какой стороны долетел звук. Посередине ушной раковины расположено маленькое отверстие, через которое звук проникает внутрь уха. Там его останавливает барабанная перепонка, которая колеблется и передает звуковые колебания среднему уху. Эти колебания передаются жидкости во внутреннем ухе и так возникает звук, который передается в головной  мозг.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mtClean="0"/>
              <a:t>Органы слуха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5425" y="4033838"/>
            <a:ext cx="3435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329612" cy="3829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/>
              <a:t>    </a:t>
            </a:r>
            <a:r>
              <a:rPr lang="ru-RU" sz="2200" smtClean="0">
                <a:solidFill>
                  <a:srgbClr val="0070C0"/>
                </a:solidFill>
              </a:rPr>
              <a:t>Язык – орган вкуса. Он покрыт бесчисленным множеством крохотных сосочков, которые разбирают, что именно попало в рот - кислое или сладкое, горькое или соленое.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200" smtClean="0">
                <a:solidFill>
                  <a:srgbClr val="0070C0"/>
                </a:solidFill>
              </a:rPr>
              <a:t>     Язык – также, один из наших «сторожей». Если мы ненароком возьмем в рот что-то противное или несвежее, язык тот час же это почувствует, и мы, не задумываясь, выплюнем то, что вредно нашему организму.</a:t>
            </a:r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mtClean="0"/>
              <a:t>Органы вкуса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3571875"/>
            <a:ext cx="23812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329612" cy="3829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000" b="1" smtClean="0"/>
              <a:t>      </a:t>
            </a:r>
            <a:r>
              <a:rPr lang="ru-RU" sz="2000" smtClean="0">
                <a:solidFill>
                  <a:srgbClr val="0070C0"/>
                </a:solidFill>
              </a:rPr>
              <a:t>Нос ощущает запахи. Если мы хотим что-нибудь понюхать, то мы втягиваем  ноздрями воздух. Он попадает внутрь носа, пробегает по извилистым каналам и сообщает о запахе чувствительным точкам, покрывающим внутреннюю оболочку носа. А они уже передают эти сведения в мозг.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      Нос – это одновременно, и фильтр, и печка, и сторожевой пост.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      Он не дает пыли пробраться внутрь организма.  В носу находится много кровеносных сосудов. Внутри носа жарко как в печке, поэтому он успевает прогреть даже самый морозный воздух и защищает нас от простуды.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      </a:t>
            </a:r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mtClean="0"/>
              <a:t>Орган обоняния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3350" y="4137025"/>
            <a:ext cx="21971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329612" cy="3829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000" b="1" smtClean="0"/>
              <a:t>      </a:t>
            </a:r>
            <a:r>
              <a:rPr lang="ru-RU" sz="2000" smtClean="0">
                <a:solidFill>
                  <a:srgbClr val="0070C0"/>
                </a:solidFill>
              </a:rPr>
              <a:t>Кожа «заведует» нашим пятым органом чувств – осязанием. Кожа ощущает все прикосновения. Если бы этого органа не было, мы бы ходили в ожогах и порезах. Ведь именно кожа предупреждает нас о том, что мы дотронулись до чего-то горячего, - и мы отдергиваем руку.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      </a:t>
            </a: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mtClean="0"/>
              <a:t>Орган осязания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068638"/>
            <a:ext cx="36004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SC_MS_RU_RU_Ed_4_Accessori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</Template>
  <TotalTime>496</TotalTime>
  <Words>365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MSC_MS_RU_RU_Ed_4_Accessories_2007v_Russia</vt:lpstr>
      <vt:lpstr>Тема: Органы чувств</vt:lpstr>
      <vt:lpstr>Цель работы</vt:lpstr>
      <vt:lpstr>Введение</vt:lpstr>
      <vt:lpstr>Органы зрения</vt:lpstr>
      <vt:lpstr>Органы слуха</vt:lpstr>
      <vt:lpstr>Органы вкуса</vt:lpstr>
      <vt:lpstr>Орган обоняния</vt:lpstr>
      <vt:lpstr>Орган осязания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cain</dc:creator>
  <cp:lastModifiedBy>Admin</cp:lastModifiedBy>
  <cp:revision>52</cp:revision>
  <dcterms:created xsi:type="dcterms:W3CDTF">2010-12-20T10:53:13Z</dcterms:created>
  <dcterms:modified xsi:type="dcterms:W3CDTF">2012-12-14T07:16:55Z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