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544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EB5EF5-24A8-4DFD-90C4-7EC0FE9EA339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208912" cy="5832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8352928" cy="172819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9600" b="1" i="1" dirty="0" smtClean="0">
                <a:solidFill>
                  <a:srgbClr val="FFC000"/>
                </a:solidFill>
                <a:latin typeface="Gabriola" pitchFamily="82" charset="0"/>
              </a:rPr>
              <a:t>Весна</a:t>
            </a:r>
            <a:endParaRPr lang="ru-RU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 воспитательМБДОУ№19 </a:t>
            </a:r>
            <a:r>
              <a:rPr lang="ru-RU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х.Лосево</a:t>
            </a:r>
            <a: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Кавказский район Крохина О.А.</a:t>
            </a:r>
            <a:endParaRPr lang="ru-RU" sz="9600" b="1" dirty="0">
              <a:solidFill>
                <a:srgbClr val="FFC000"/>
              </a:solidFill>
              <a:latin typeface="Gabriola" pitchFamily="82" charset="0"/>
            </a:endParaRPr>
          </a:p>
          <a:p>
            <a:endParaRPr lang="ru-RU" dirty="0"/>
          </a:p>
        </p:txBody>
      </p:sp>
      <p:pic>
        <p:nvPicPr>
          <p:cNvPr id="9" name="Zvuki_vesny_-_Penie_ptic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7992888" cy="5760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281" y="3356992"/>
            <a:ext cx="4393437" cy="2983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2844" y="214291"/>
            <a:ext cx="8786874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         </a:t>
            </a:r>
            <a:r>
              <a:rPr lang="ru-RU" sz="2800" dirty="0" smtClean="0">
                <a:latin typeface="Monotype Corsiva" panose="03010101010201010101" pitchFamily="66" charset="0"/>
              </a:rPr>
              <a:t> </a:t>
            </a:r>
            <a:r>
              <a:rPr lang="ru-RU" sz="2900" dirty="0" smtClean="0">
                <a:latin typeface="Monotype Corsiva" panose="03010101010201010101" pitchFamily="66" charset="0"/>
              </a:rPr>
              <a:t>В апреле еще нет листьев, нет зелени, но первые лестные букетики цветов выглядывают на местах отступившей воды. Апрель готовит природу к предстоящему озеленению, которым уже займется близкий брат месяца май.</a:t>
            </a:r>
            <a:endParaRPr lang="ru-RU" sz="2900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2461060"/>
            <a:ext cx="4216552" cy="3018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4296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Monotype Corsiva" panose="03010101010201010101" pitchFamily="66" charset="0"/>
              </a:rPr>
              <a:t>Май-Травень</a:t>
            </a:r>
            <a:r>
              <a:rPr lang="ru-RU" sz="2800" dirty="0" smtClean="0">
                <a:latin typeface="Monotype Corsiva" panose="03010101010201010101" pitchFamily="66" charset="0"/>
              </a:rPr>
              <a:t>. Весна одевает природу в новые чистые одежки. радостно щебечут птицы. На земле быстро прорастает трава, из почек на ветвях деревьев прорываются молодые листики, каких-то несколько дней и лес не узнать - шумит листвой. Месяц роста травы и зелени так и назвали - </a:t>
            </a:r>
            <a:r>
              <a:rPr lang="ru-RU" sz="2800" dirty="0" err="1" smtClean="0">
                <a:latin typeface="Monotype Corsiva" panose="03010101010201010101" pitchFamily="66" charset="0"/>
              </a:rPr>
              <a:t>Травень</a:t>
            </a:r>
            <a:r>
              <a:rPr lang="ru-RU" sz="2800" dirty="0" smtClean="0">
                <a:latin typeface="Monotype Corsiva" panose="03010101010201010101" pitchFamily="66" charset="0"/>
              </a:rPr>
              <a:t>.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 descr="15512541_6f0ffc8928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6248" y="2714620"/>
            <a:ext cx="4548196" cy="3411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b3ac95328a3c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3034822"/>
            <a:ext cx="3728147" cy="3037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071942"/>
            <a:ext cx="85011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     </a:t>
            </a:r>
            <a:r>
              <a:rPr lang="ru-RU" sz="2400" dirty="0" smtClean="0">
                <a:latin typeface="Monotype Corsiva" panose="03010101010201010101" pitchFamily="66" charset="0"/>
              </a:rPr>
              <a:t>  Вступил в дело май и раскрасил природу в первые яркие цвета. Деревья стремительно примеряют новые наряды, словно, готовясь к лету, а по земле разошлась молоденькая травушка.  С первой половины мая, как только солнце уже постоянно отдает тепло, трава уже стремительно зеленеет, а деревья начинают покрываться плотными листьями. Буквально за неделю листовой покров увеличивается в несколько раз.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 descr="0_615a7_6c850581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500042"/>
            <a:ext cx="4143372" cy="3500462"/>
          </a:xfrm>
          <a:prstGeom prst="rect">
            <a:avLst/>
          </a:prstGeom>
        </p:spPr>
      </p:pic>
      <p:pic>
        <p:nvPicPr>
          <p:cNvPr id="5" name="Рисунок 4" descr="13001105033700924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500042"/>
            <a:ext cx="4333884" cy="3500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8582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Monotype Corsiva" panose="03010101010201010101" pitchFamily="66" charset="0"/>
              </a:rPr>
              <a:t>Май торжественно шествует по земле, готовя ее к плодородию, украшая природу нарядными цветами и одеяниями. Хотя майское тепло еще ненадежно, недаром говорили "май обманет, да и в лес уйдет", холода еще бывают, но как правило, непродолжительное время, как раз к цветению черемухи. На </a:t>
            </a:r>
            <a:r>
              <a:rPr lang="ru-RU" sz="2600" dirty="0" err="1" smtClean="0">
                <a:latin typeface="Monotype Corsiva" panose="03010101010201010101" pitchFamily="66" charset="0"/>
              </a:rPr>
              <a:t>Егорье-Теплое</a:t>
            </a:r>
            <a:r>
              <a:rPr lang="ru-RU" sz="2600" dirty="0" smtClean="0">
                <a:latin typeface="Monotype Corsiva" panose="03010101010201010101" pitchFamily="66" charset="0"/>
              </a:rPr>
              <a:t>, что 6 мая, приходит первое скромное веяние лета. 8 мая - Марк приглашает певчих птиц стаями, а там уже и Яков 13 числа одаривает май теплыми безветренными ночами.</a:t>
            </a:r>
            <a:endParaRPr lang="ru-RU" sz="26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 descr="0_1c720_c4859b86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3643314"/>
            <a:ext cx="3786214" cy="2643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70993100_56247741_592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00562" y="3643927"/>
            <a:ext cx="3971930" cy="2659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214686"/>
            <a:ext cx="89297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         </a:t>
            </a:r>
            <a:r>
              <a:rPr lang="ru-RU" sz="2400" dirty="0" smtClean="0">
                <a:latin typeface="Monotype Corsiva" panose="03010101010201010101" pitchFamily="66" charset="0"/>
              </a:rPr>
              <a:t> Спешит природа, до лета совсем немного времени осталось, надобно все успеть. Не узнать недавний лес, не узнать прихорошившиеся березки, чопорно одетые в зелень осины, приукрашенные модно рябины. Пока только дуб не спешит одеваться в новый костюм, но и его время недалеко, когда ветви обзаведутся листьями. А вот и тополя украсились душистыми бантиками, скоро и им цвести. Фестивалем лепестков развернулась яблоня, сияют молодыми красками цветы, а на полянках желтеют одуванчики.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51449"/>
            <a:ext cx="4285710" cy="2963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141" y="285266"/>
            <a:ext cx="4357355" cy="2895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9"/>
            <a:ext cx="86439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       </a:t>
            </a:r>
            <a:r>
              <a:rPr lang="ru-RU" sz="2600" dirty="0" smtClean="0">
                <a:latin typeface="Monotype Corsiva" panose="03010101010201010101" pitchFamily="66" charset="0"/>
              </a:rPr>
              <a:t>Первая гроза. Солнце внезапно померкло, небо заволокло тяжелыми тучами. Озаряется тусклый небосклон вспышками молний, а сквозь застывший от страха лес проносятся первые удары грома. Ливневые дожди нужны природе, они промывают землю и готовят почву к севу. 22 мая на </a:t>
            </a:r>
            <a:r>
              <a:rPr lang="ru-RU" sz="2600" dirty="0" err="1" smtClean="0">
                <a:latin typeface="Monotype Corsiva" panose="03010101010201010101" pitchFamily="66" charset="0"/>
              </a:rPr>
              <a:t>Никольщину</a:t>
            </a:r>
            <a:r>
              <a:rPr lang="ru-RU" sz="2600" dirty="0" smtClean="0">
                <a:latin typeface="Monotype Corsiva" panose="03010101010201010101" pitchFamily="66" charset="0"/>
              </a:rPr>
              <a:t> начинают засеивать землю. А к 26 маю </a:t>
            </a:r>
            <a:r>
              <a:rPr lang="ru-RU" sz="2600" dirty="0" err="1" smtClean="0">
                <a:latin typeface="Monotype Corsiva" panose="03010101010201010101" pitchFamily="66" charset="0"/>
              </a:rPr>
              <a:t>Лукерья-Комарница</a:t>
            </a:r>
            <a:r>
              <a:rPr lang="ru-RU" sz="2600" dirty="0" smtClean="0">
                <a:latin typeface="Monotype Corsiva" panose="03010101010201010101" pitchFamily="66" charset="0"/>
              </a:rPr>
              <a:t> приносит первых комаров. Ну вот наконец-то и погода устанавливается хорошая, теплая и, может случиться, временами жаркая. Природа готова к новому сезону. Здравствуй, лето!</a:t>
            </a:r>
            <a:endParaRPr lang="ru-RU" sz="26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 descr="1260702376_groza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3929066"/>
            <a:ext cx="3769582" cy="2724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640.1_17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9124" y="3929066"/>
            <a:ext cx="4078232" cy="2725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428604"/>
            <a:ext cx="7777218" cy="16927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Monotype Corsiva" panose="03010101010201010101" pitchFamily="66" charset="0"/>
              </a:rPr>
              <a:t>Весна́-</a:t>
            </a:r>
            <a:r>
              <a:rPr lang="ru-RU" sz="3200" dirty="0" smtClean="0">
                <a:latin typeface="Monotype Corsiva" panose="03010101010201010101" pitchFamily="66" charset="0"/>
              </a:rPr>
              <a:t>одно </a:t>
            </a:r>
            <a:r>
              <a:rPr lang="ru-RU" sz="3200" dirty="0" smtClean="0">
                <a:latin typeface="Monotype Corsiva" panose="03010101010201010101" pitchFamily="66" charset="0"/>
              </a:rPr>
              <a:t>из четырёх </a:t>
            </a:r>
            <a:r>
              <a:rPr lang="ru-RU" sz="3200" dirty="0" smtClean="0">
                <a:latin typeface="Monotype Corsiva" panose="03010101010201010101" pitchFamily="66" charset="0"/>
              </a:rPr>
              <a:t>времен года. </a:t>
            </a:r>
            <a:r>
              <a:rPr lang="ru-RU" sz="3200" b="1" dirty="0" smtClean="0">
                <a:latin typeface="Monotype Corsiva" panose="03010101010201010101" pitchFamily="66" charset="0"/>
              </a:rPr>
              <a:t>Весна-</a:t>
            </a:r>
            <a:r>
              <a:rPr lang="ru-RU" sz="3200" dirty="0" smtClean="0">
                <a:latin typeface="Monotype Corsiva" panose="03010101010201010101" pitchFamily="66" charset="0"/>
              </a:rPr>
              <a:t>это переход от зимы к лету.</a:t>
            </a:r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anose="03010101010201010101" pitchFamily="66" charset="0"/>
            </a:endParaRPr>
          </a:p>
          <a:p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76" y="2024062"/>
            <a:ext cx="8348779" cy="4357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4357694"/>
            <a:ext cx="86439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Monotype Corsiva" panose="03010101010201010101" pitchFamily="66" charset="0"/>
              </a:rPr>
              <a:t>Состоит из трёх </a:t>
            </a:r>
            <a:r>
              <a:rPr lang="ru-RU" sz="3200" dirty="0" smtClean="0">
                <a:latin typeface="Monotype Corsiva" panose="03010101010201010101" pitchFamily="66" charset="0"/>
              </a:rPr>
              <a:t>месяцев: </a:t>
            </a:r>
            <a:r>
              <a:rPr lang="ru-RU" sz="3200" b="1" dirty="0" smtClean="0">
                <a:latin typeface="Monotype Corsiva" panose="03010101010201010101" pitchFamily="66" charset="0"/>
              </a:rPr>
              <a:t>Март-</a:t>
            </a:r>
            <a:r>
              <a:rPr lang="ru-RU" sz="3200" dirty="0" err="1" smtClean="0">
                <a:latin typeface="Monotype Corsiva" panose="03010101010201010101" pitchFamily="66" charset="0"/>
              </a:rPr>
              <a:t>прота</a:t>
            </a:r>
            <a:r>
              <a:rPr lang="ru-RU" sz="3200" dirty="0" err="1" smtClean="0">
                <a:latin typeface="Monotype Corsiva" panose="03010101010201010101" pitchFamily="66" charset="0"/>
              </a:rPr>
              <a:t>льник</a:t>
            </a:r>
            <a:r>
              <a:rPr lang="ru-RU" sz="3200" dirty="0" smtClean="0">
                <a:latin typeface="Monotype Corsiva" panose="03010101010201010101" pitchFamily="66" charset="0"/>
              </a:rPr>
              <a:t>; </a:t>
            </a:r>
            <a:r>
              <a:rPr lang="ru-RU" sz="3200" dirty="0" smtClean="0">
                <a:latin typeface="Monotype Corsiva" panose="03010101010201010101" pitchFamily="66" charset="0"/>
              </a:rPr>
              <a:t> </a:t>
            </a:r>
            <a:r>
              <a:rPr lang="ru-RU" sz="3200" b="1" dirty="0" smtClean="0">
                <a:latin typeface="Monotype Corsiva" panose="03010101010201010101" pitchFamily="66" charset="0"/>
              </a:rPr>
              <a:t>Апрель</a:t>
            </a:r>
            <a:r>
              <a:rPr lang="ru-RU" sz="3200" dirty="0" smtClean="0">
                <a:latin typeface="Monotype Corsiva" panose="03010101010201010101" pitchFamily="66" charset="0"/>
              </a:rPr>
              <a:t>-</a:t>
            </a:r>
            <a:r>
              <a:rPr lang="ru-RU" sz="3200" dirty="0" err="1" smtClean="0">
                <a:latin typeface="Monotype Corsiva" panose="03010101010201010101" pitchFamily="66" charset="0"/>
              </a:rPr>
              <a:t>снегогон</a:t>
            </a:r>
            <a:r>
              <a:rPr lang="ru-RU" sz="3200" dirty="0" smtClean="0">
                <a:latin typeface="Monotype Corsiva" panose="03010101010201010101" pitchFamily="66" charset="0"/>
              </a:rPr>
              <a:t>; </a:t>
            </a:r>
            <a:r>
              <a:rPr lang="ru-RU" sz="3200" b="1" dirty="0" smtClean="0">
                <a:latin typeface="Monotype Corsiva" panose="03010101010201010101" pitchFamily="66" charset="0"/>
              </a:rPr>
              <a:t>Май</a:t>
            </a:r>
            <a:r>
              <a:rPr lang="ru-RU" sz="3200" dirty="0" smtClean="0">
                <a:latin typeface="Monotype Corsiva" panose="03010101010201010101" pitchFamily="66" charset="0"/>
              </a:rPr>
              <a:t>-</a:t>
            </a:r>
            <a:r>
              <a:rPr lang="ru-RU" sz="3200" dirty="0" err="1" smtClean="0">
                <a:latin typeface="Monotype Corsiva" panose="03010101010201010101" pitchFamily="66" charset="0"/>
              </a:rPr>
              <a:t>травень</a:t>
            </a:r>
            <a:r>
              <a:rPr lang="ru-RU" sz="3200" dirty="0" smtClean="0">
                <a:latin typeface="Monotype Corsiva" panose="03010101010201010101" pitchFamily="66" charset="0"/>
              </a:rPr>
              <a:t>. </a:t>
            </a:r>
          </a:p>
          <a:p>
            <a:pPr algn="ctr"/>
            <a:r>
              <a:rPr lang="ru-RU" sz="3200" dirty="0" smtClean="0">
                <a:latin typeface="Monotype Corsiva" panose="03010101010201010101" pitchFamily="66" charset="0"/>
              </a:rPr>
              <a:t>Весна</a:t>
            </a:r>
            <a:r>
              <a:rPr lang="ru-RU" sz="3200" dirty="0" smtClean="0">
                <a:latin typeface="Monotype Corsiva" panose="03010101010201010101" pitchFamily="66" charset="0"/>
              </a:rPr>
              <a:t>-</a:t>
            </a:r>
            <a:r>
              <a:rPr lang="ru-RU" sz="3200" dirty="0" smtClean="0">
                <a:latin typeface="Monotype Corsiva" panose="03010101010201010101" pitchFamily="66" charset="0"/>
              </a:rPr>
              <a:t>переходный </a:t>
            </a:r>
            <a:r>
              <a:rPr lang="ru-RU" sz="3200" dirty="0" smtClean="0">
                <a:latin typeface="Monotype Corsiva" panose="03010101010201010101" pitchFamily="66" charset="0"/>
              </a:rPr>
              <a:t>сезон, когда </a:t>
            </a:r>
            <a:r>
              <a:rPr lang="ru-RU" sz="3200" dirty="0" smtClean="0">
                <a:latin typeface="Monotype Corsiva" panose="03010101010201010101" pitchFamily="66" charset="0"/>
              </a:rPr>
              <a:t>заметно увеличение светового дня, повышение температуры.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 descr="1576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1643050"/>
            <a:ext cx="3346451" cy="2509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7f75577536a5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28926" y="785794"/>
            <a:ext cx="3357586" cy="26860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f_1718881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29322" y="214289"/>
            <a:ext cx="3071834" cy="2500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13213_57715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43438" y="357166"/>
            <a:ext cx="3857644" cy="2893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 descr="71866883_1299790751_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4876" y="3690916"/>
            <a:ext cx="3857652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51520" y="357166"/>
            <a:ext cx="43919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Monotype Corsiva" panose="03010101010201010101" pitchFamily="66" charset="0"/>
              </a:rPr>
              <a:t>Из-под снега появились, </a:t>
            </a:r>
            <a:br>
              <a:rPr lang="ru-RU" sz="3600" dirty="0">
                <a:latin typeface="Monotype Corsiva" panose="03010101010201010101" pitchFamily="66" charset="0"/>
              </a:rPr>
            </a:br>
            <a:r>
              <a:rPr lang="ru-RU" sz="3600" dirty="0">
                <a:latin typeface="Monotype Corsiva" panose="03010101010201010101" pitchFamily="66" charset="0"/>
              </a:rPr>
              <a:t>Солнцу, ветру удивились, </a:t>
            </a:r>
            <a:br>
              <a:rPr lang="ru-RU" sz="3600" dirty="0">
                <a:latin typeface="Monotype Corsiva" panose="03010101010201010101" pitchFamily="66" charset="0"/>
              </a:rPr>
            </a:br>
            <a:r>
              <a:rPr lang="ru-RU" sz="3600" dirty="0">
                <a:latin typeface="Monotype Corsiva" panose="03010101010201010101" pitchFamily="66" charset="0"/>
              </a:rPr>
              <a:t>Будто облако с небес </a:t>
            </a:r>
            <a:br>
              <a:rPr lang="ru-RU" sz="3600" dirty="0">
                <a:latin typeface="Monotype Corsiva" panose="03010101010201010101" pitchFamily="66" charset="0"/>
              </a:rPr>
            </a:br>
            <a:r>
              <a:rPr lang="ru-RU" sz="3600" dirty="0">
                <a:latin typeface="Monotype Corsiva" panose="03010101010201010101" pitchFamily="66" charset="0"/>
              </a:rPr>
              <a:t>Синевой окрасив лес. </a:t>
            </a:r>
            <a:endParaRPr lang="ru-RU" sz="3600" dirty="0" smtClean="0">
              <a:latin typeface="Monotype Corsiva" panose="03010101010201010101" pitchFamily="66" charset="0"/>
            </a:endParaRPr>
          </a:p>
          <a:p>
            <a:endParaRPr lang="ru-RU" sz="3600" dirty="0">
              <a:latin typeface="Monotype Corsiva" panose="03010101010201010101" pitchFamily="66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Самыми первыми из под снега появляются подснежники, пролески.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286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Monotype Corsiva" panose="03010101010201010101" pitchFamily="66" charset="0"/>
              </a:rPr>
              <a:t>Март-Протальник</a:t>
            </a:r>
            <a:r>
              <a:rPr lang="ru-RU" sz="2800" dirty="0" smtClean="0">
                <a:latin typeface="Monotype Corsiva" panose="03010101010201010101" pitchFamily="66" charset="0"/>
              </a:rPr>
              <a:t>. Весна наступает, солнца прибавляет. Снежные завалы начинают таять от первых лучиков тепла. В проталинах появляются первые цветы - подснежники. И месяц получил имя - </a:t>
            </a:r>
            <a:r>
              <a:rPr lang="ru-RU" sz="2800" dirty="0" err="1" smtClean="0">
                <a:latin typeface="Monotype Corsiva" panose="03010101010201010101" pitchFamily="66" charset="0"/>
              </a:rPr>
              <a:t>Протальник</a:t>
            </a:r>
            <a:r>
              <a:rPr lang="ru-RU" sz="2800" dirty="0" smtClean="0">
                <a:latin typeface="Monotype Corsiva" panose="03010101010201010101" pitchFamily="66" charset="0"/>
              </a:rPr>
              <a:t>. Пора водить хороводы и весну красную встречать.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 descr="71405732_1298982083_springflowers_0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03648" y="2603934"/>
            <a:ext cx="6480720" cy="3705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364333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     </a:t>
            </a:r>
            <a:r>
              <a:rPr lang="ru-RU" sz="3000" dirty="0" smtClean="0">
                <a:latin typeface="Monotype Corsiva" panose="03010101010201010101" pitchFamily="66" charset="0"/>
              </a:rPr>
              <a:t>Весенним равноденствием считается 14 марта. Именно в этот день в каждый дом приходит весна. В старорусские времена с этого дня по календарю начинался год, на Руси встречали </a:t>
            </a:r>
            <a:r>
              <a:rPr lang="ru-RU" sz="3000" dirty="0" err="1" smtClean="0">
                <a:latin typeface="Monotype Corsiva" panose="03010101010201010101" pitchFamily="66" charset="0"/>
              </a:rPr>
              <a:t>новолетье</a:t>
            </a:r>
            <a:r>
              <a:rPr lang="ru-RU" sz="3000" dirty="0" smtClean="0">
                <a:latin typeface="Monotype Corsiva" panose="03010101010201010101" pitchFamily="66" charset="0"/>
              </a:rPr>
              <a:t>. Это уже потом год начали отсчитывать с сентября. </a:t>
            </a:r>
            <a:endParaRPr lang="ru-RU" sz="30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 descr="1301888255_de64b946d2e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43372" y="285728"/>
            <a:ext cx="4772025" cy="6357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43538" y="857232"/>
            <a:ext cx="321474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    </a:t>
            </a:r>
            <a:r>
              <a:rPr lang="ru-RU" sz="2800" dirty="0" smtClean="0">
                <a:latin typeface="Monotype Corsiva" panose="03010101010201010101" pitchFamily="66" charset="0"/>
              </a:rPr>
              <a:t>Во второй половине марта прилетают грачи</a:t>
            </a:r>
            <a:r>
              <a:rPr lang="ru-RU" sz="2800" dirty="0" smtClean="0"/>
              <a:t>.</a:t>
            </a:r>
          </a:p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Многие художники запечатлели в своих картинах этот прекрасный момент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 descr="RooksBackOfSavrasov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4124" y="357166"/>
            <a:ext cx="4797973" cy="6251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Monotype Corsiva" panose="03010101010201010101" pitchFamily="66" charset="0"/>
              </a:rPr>
              <a:t>Апрель-Снегогон</a:t>
            </a:r>
            <a:r>
              <a:rPr lang="ru-RU" sz="2800" dirty="0" smtClean="0">
                <a:latin typeface="Monotype Corsiva" panose="03010101010201010101" pitchFamily="66" charset="0"/>
              </a:rPr>
              <a:t>. Потоком со всех склонов как хлынет вода. Гонит апрель снег прочь и зиму вместе с ним прогоняет, от того и "</a:t>
            </a:r>
            <a:r>
              <a:rPr lang="ru-RU" sz="2800" dirty="0" err="1" smtClean="0">
                <a:latin typeface="Monotype Corsiva" panose="03010101010201010101" pitchFamily="66" charset="0"/>
              </a:rPr>
              <a:t>Снегогоном</a:t>
            </a:r>
            <a:r>
              <a:rPr lang="ru-RU" sz="2800" dirty="0" smtClean="0">
                <a:latin typeface="Monotype Corsiva" panose="03010101010201010101" pitchFamily="66" charset="0"/>
              </a:rPr>
              <a:t>" прозвали. Оголяется темная и сырая земля, почва готовится к цветению, лес просыпается от пения птиц.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Весной_у_лесной_речки_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5620" y="2556410"/>
            <a:ext cx="4758341" cy="3938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254687140a64a7dc_c7bkqbcx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5008" y="2532497"/>
            <a:ext cx="2937897" cy="3896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357429"/>
            <a:ext cx="85725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 smtClean="0"/>
              <a:t>  </a:t>
            </a:r>
            <a:r>
              <a:rPr lang="ru-RU" sz="2700" dirty="0" smtClean="0">
                <a:latin typeface="Monotype Corsiva" panose="03010101010201010101" pitchFamily="66" charset="0"/>
              </a:rPr>
              <a:t> Первые дожди смывают остатки снега и очищают почву, подготавливая природу к растительному периоду. Первые почки крохотными листиками тянутся к небу, поближе к ласковым лучам скорого лета. Птицы заняты важным делом, вьют гнезда. Погода, на вид, устойчивая, солнышко пригревает воздух до 10 градусов тепла, как вдруг солнце скрывается за тучами и по полям прокатывается волна холодного ветра. А тут уже и </a:t>
            </a:r>
            <a:r>
              <a:rPr lang="ru-RU" sz="2700" dirty="0" err="1" smtClean="0">
                <a:latin typeface="Monotype Corsiva" panose="03010101010201010101" pitchFamily="66" charset="0"/>
              </a:rPr>
              <a:t>Руф</a:t>
            </a:r>
            <a:r>
              <a:rPr lang="ru-RU" sz="2700" dirty="0" smtClean="0">
                <a:latin typeface="Monotype Corsiva" panose="03010101010201010101" pitchFamily="66" charset="0"/>
              </a:rPr>
              <a:t> с </a:t>
            </a:r>
            <a:r>
              <a:rPr lang="ru-RU" sz="2700" dirty="0" err="1" smtClean="0">
                <a:latin typeface="Monotype Corsiva" panose="03010101010201010101" pitchFamily="66" charset="0"/>
              </a:rPr>
              <a:t>Антоном-Половодом</a:t>
            </a:r>
            <a:r>
              <a:rPr lang="ru-RU" sz="2700" dirty="0" smtClean="0">
                <a:latin typeface="Monotype Corsiva" panose="03010101010201010101" pitchFamily="66" charset="0"/>
              </a:rPr>
              <a:t> 23 и 24 апреля пустили воды по всем округам весны. Тут как тут Василий-Парийский - 25 апреля - теплом землю обдал, да так, что медведь из берлоги вышел.</a:t>
            </a:r>
            <a:endParaRPr lang="ru-RU" sz="27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 descr="525116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5576" y="227563"/>
            <a:ext cx="2540428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6430fc145e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14810" y="214290"/>
            <a:ext cx="3619504" cy="2075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249</TotalTime>
  <Words>247</Words>
  <Application>Microsoft Office PowerPoint</Application>
  <PresentationFormat>Экран (4:3)</PresentationFormat>
  <Paragraphs>20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130464luda</dc:creator>
  <cp:lastModifiedBy>Домашний</cp:lastModifiedBy>
  <cp:revision>29</cp:revision>
  <dcterms:created xsi:type="dcterms:W3CDTF">2012-03-08T17:16:41Z</dcterms:created>
  <dcterms:modified xsi:type="dcterms:W3CDTF">2015-10-18T14:00:39Z</dcterms:modified>
</cp:coreProperties>
</file>