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4" r:id="rId3"/>
    <p:sldId id="289" r:id="rId4"/>
    <p:sldId id="305" r:id="rId5"/>
    <p:sldId id="313" r:id="rId6"/>
    <p:sldId id="342" r:id="rId7"/>
    <p:sldId id="343" r:id="rId8"/>
    <p:sldId id="344" r:id="rId9"/>
    <p:sldId id="312" r:id="rId10"/>
    <p:sldId id="325" r:id="rId11"/>
    <p:sldId id="326" r:id="rId12"/>
    <p:sldId id="328" r:id="rId13"/>
    <p:sldId id="331" r:id="rId14"/>
    <p:sldId id="333" r:id="rId15"/>
    <p:sldId id="345" r:id="rId16"/>
    <p:sldId id="346" r:id="rId17"/>
    <p:sldId id="347" r:id="rId18"/>
    <p:sldId id="348" r:id="rId19"/>
    <p:sldId id="349" r:id="rId20"/>
    <p:sldId id="35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EC8"/>
    <a:srgbClr val="6B07CF"/>
    <a:srgbClr val="AC2A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F42DFED-DB9E-4287-A4E6-40BA8C2B6B71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3C3FF22-085A-4CA1-8E33-3A2600F53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6A5AD0-498F-4822-9C9C-2009D00D93CC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FD54-83F3-4CE2-82DD-4144B3771EE3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FD26-D4C9-490E-8DDB-8191DF996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5A05-54BD-44B1-9BC2-2DE44B64AC3F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1D20-32C8-4490-AFD1-D69CF44D6C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D6C1-785A-45CF-84C4-64DCB251010D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309C-9BB5-4958-A965-0A107BBB9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7C9A-6A88-4238-BAC0-1DA395E4E9DA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26470-8732-42E7-B324-9449AA63B6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CF816-EDB1-4F13-8F93-86281700151C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FF97-5C89-49CC-B9ED-FDBCCF15BD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86199-6563-418D-9E76-373DDC9C6E74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9CA6-87FB-491B-BAED-1D3F851208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805F-0563-4881-AB8D-44BB80D6A647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9EF7-3582-43E4-B47F-D3268AC6AB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19DB-B288-452F-9822-085D885F2C96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DCEF-90BF-43A8-A7A4-BC3F2B769A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D84E-DA3B-4B1A-A03D-ACEB6742F166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85A4-9AE5-4A47-A621-B8C14CE39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A309-FDA3-4EFD-8583-AF4312C6F436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FD36-7381-4753-81AB-012888B35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7D25-BAA0-4658-8BDD-1C7D5FDEC5E8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4AE1-5DFB-4891-86D3-E0382246F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69E4-148B-48A2-A26B-21A8AAD9D358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0D497-0824-42C8-9E16-41DC6B5A3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54B056A-2856-4C5A-9DF2-A184936FB1BC}" type="datetimeFigureOut">
              <a:rPr lang="ru-RU"/>
              <a:pPr>
                <a:defRPr/>
              </a:pPr>
              <a:t>22.11.2015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6789FC8-2F5B-4949-AC9A-C69A0A8C4F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64" r:id="rId12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286676" cy="11556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FFC000"/>
                </a:solidFill>
              </a:rPr>
              <a:t>Песочная терапия</a:t>
            </a:r>
            <a:endParaRPr lang="ru-RU" sz="8000" dirty="0">
              <a:solidFill>
                <a:srgbClr val="FFC000"/>
              </a:solidFill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886200"/>
            <a:ext cx="6296025" cy="2422525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15363" name="Рисунок 3" descr="http://www.ukrhard.com.ua/imgs/board/1/28537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786063"/>
            <a:ext cx="3929063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600" b="1" smtClean="0">
                <a:latin typeface="Times New Roman" pitchFamily="18" charset="0"/>
              </a:rPr>
              <a:t>Условия для песочной терапии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3313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600" b="1" smtClean="0">
                <a:solidFill>
                  <a:schemeClr val="tx2"/>
                </a:solidFill>
              </a:rPr>
              <a:t>Поднос</a:t>
            </a:r>
          </a:p>
          <a:p>
            <a:pPr eaLnBrk="1" hangingPunct="1">
              <a:lnSpc>
                <a:spcPct val="90000"/>
              </a:lnSpc>
            </a:pPr>
            <a:r>
              <a:rPr lang="ru-RU" sz="4600" b="1" smtClean="0">
                <a:solidFill>
                  <a:schemeClr val="tx2"/>
                </a:solidFill>
              </a:rPr>
              <a:t>Песок</a:t>
            </a:r>
          </a:p>
          <a:p>
            <a:pPr eaLnBrk="1" hangingPunct="1">
              <a:lnSpc>
                <a:spcPct val="90000"/>
              </a:lnSpc>
            </a:pPr>
            <a:r>
              <a:rPr lang="ru-RU" sz="4600" b="1" smtClean="0">
                <a:solidFill>
                  <a:schemeClr val="tx2"/>
                </a:solidFill>
              </a:rPr>
              <a:t>Коллекция</a:t>
            </a:r>
          </a:p>
          <a:p>
            <a:pPr eaLnBrk="1" hangingPunct="1">
              <a:lnSpc>
                <a:spcPct val="90000"/>
              </a:lnSpc>
            </a:pPr>
            <a:r>
              <a:rPr lang="ru-RU" sz="4600" b="1" smtClean="0">
                <a:solidFill>
                  <a:schemeClr val="tx2"/>
                </a:solidFill>
              </a:rPr>
              <a:t>Позиция психолога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23850" y="5373688"/>
            <a:ext cx="8567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>
                <a:solidFill>
                  <a:schemeClr val="tx2"/>
                </a:solidFill>
              </a:rPr>
              <a:t>Песочная терапия дает возможность  взрослому клиенту прикоснуться к глубинному, подлинному Я, восстановить свою психическую целостность, </a:t>
            </a:r>
            <a:r>
              <a:rPr lang="ru-RU" b="1">
                <a:solidFill>
                  <a:schemeClr val="tx2"/>
                </a:solidFill>
              </a:rPr>
              <a:t>собрать свой уникальный образ, картину мира.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88" y="285750"/>
            <a:ext cx="4429125" cy="5857875"/>
          </a:xfrm>
        </p:spPr>
        <p:txBody>
          <a:bodyPr rtlCol="0"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психолога – это «активное присутствие», а не руководство процессом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 с песком нельзя интерпретировать.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 должен исполнять роль внимательного зрителя.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безопасную среду, атмосферу доверия и полного принятия.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1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5306" y="4091806"/>
            <a:ext cx="2904323" cy="21782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929313" y="704850"/>
            <a:ext cx="2757487" cy="581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Grp="1"/>
          </p:cNvSpPr>
          <p:nvPr>
            <p:ph type="title"/>
          </p:nvPr>
        </p:nvSpPr>
        <p:spPr>
          <a:xfrm>
            <a:off x="611188" y="476250"/>
            <a:ext cx="5400675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latin typeface="Times New Roman" pitchFamily="18" charset="0"/>
              </a:rPr>
              <a:t>Модель психики</a:t>
            </a:r>
          </a:p>
        </p:txBody>
      </p:sp>
      <p:pic>
        <p:nvPicPr>
          <p:cNvPr id="27650" name="Picture 4" descr="&amp;Rcy;&amp;IEcy;&amp;Fcy;&amp;IEcy;&amp;Rcy;&amp;Acy;&amp;Tcy; &amp;pcy;&amp;ocy; &amp;dcy;&amp;icy;&amp;scy;&amp;tscy;&amp;icy;&amp;pcy;&amp;lcy;&amp;icy;&amp;ncy;&amp;iecy;: &amp;Pcy;&amp;scy;&amp;icy;&amp;khcy;&amp;ocy;&amp;lcy;&amp;ocy;&amp;gcy;&amp;icy;&amp;yacy; &amp;lcy;&amp;icy;&amp;chcy;&amp;ncy;&amp;ocy;&amp;scy;&amp;tcy;&amp;icy; &amp;ncy;&amp;acy; &amp;tcy;&amp;iecy;&amp;mcy;&amp;ucy;: &quot;&amp;Acy;&amp;ncy;&amp;acy;&amp;lcy;&amp;icy;&amp;tcy;&amp;icy;…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657600"/>
            <a:ext cx="8229600" cy="944563"/>
          </a:xfrm>
        </p:spPr>
      </p:pic>
      <p:pic>
        <p:nvPicPr>
          <p:cNvPr id="27651" name="Picture 8" descr="&amp;Rcy;&amp;IEcy;&amp;Fcy;&amp;IEcy;&amp;Rcy;&amp;Acy;&amp;Tcy; &amp;pcy;&amp;ocy; &amp;dcy;&amp;icy;&amp;scy;&amp;tscy;&amp;icy;&amp;pcy;&amp;lcy;&amp;icy;&amp;ncy;&amp;iecy;: &amp;Pcy;&amp;scy;&amp;icy;&amp;khcy;&amp;ocy;&amp;lcy;&amp;ocy;&amp;gcy;&amp;icy;&amp;yacy; &amp;lcy;&amp;icy;&amp;chcy;&amp;ncy;&amp;ocy;&amp;scy;&amp;tcy;&amp;icy; &amp;ncy;&amp;acy; &amp;tcy;&amp;iecy;&amp;mcy;&amp;ucy;: &quot;&amp;Acy;&amp;ncy;&amp;acy;&amp;lcy;&amp;icy;&amp;tcy;&amp;i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14313"/>
            <a:ext cx="34480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val 10"/>
          <p:cNvSpPr>
            <a:spLocks noChangeArrowheads="1"/>
          </p:cNvSpPr>
          <p:nvPr/>
        </p:nvSpPr>
        <p:spPr bwMode="auto">
          <a:xfrm>
            <a:off x="468313" y="1628775"/>
            <a:ext cx="4248150" cy="44656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27653" name="Line 12"/>
          <p:cNvSpPr>
            <a:spLocks noChangeShapeType="1"/>
          </p:cNvSpPr>
          <p:nvPr/>
        </p:nvSpPr>
        <p:spPr bwMode="auto">
          <a:xfrm>
            <a:off x="611188" y="3141663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Line 14"/>
          <p:cNvSpPr>
            <a:spLocks noChangeShapeType="1"/>
          </p:cNvSpPr>
          <p:nvPr/>
        </p:nvSpPr>
        <p:spPr bwMode="auto">
          <a:xfrm>
            <a:off x="539750" y="4581525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Oval 15"/>
          <p:cNvSpPr>
            <a:spLocks noChangeArrowheads="1"/>
          </p:cNvSpPr>
          <p:nvPr/>
        </p:nvSpPr>
        <p:spPr bwMode="auto">
          <a:xfrm>
            <a:off x="900113" y="3716338"/>
            <a:ext cx="574675" cy="576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Анима/Анимус</a:t>
            </a:r>
          </a:p>
        </p:txBody>
      </p:sp>
      <p:sp>
        <p:nvSpPr>
          <p:cNvPr id="27656" name="Oval 16"/>
          <p:cNvSpPr>
            <a:spLocks noChangeArrowheads="1"/>
          </p:cNvSpPr>
          <p:nvPr/>
        </p:nvSpPr>
        <p:spPr bwMode="auto">
          <a:xfrm>
            <a:off x="900113" y="2781300"/>
            <a:ext cx="6477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Персона</a:t>
            </a:r>
          </a:p>
        </p:txBody>
      </p:sp>
      <p:sp>
        <p:nvSpPr>
          <p:cNvPr id="27657" name="Oval 18"/>
          <p:cNvSpPr>
            <a:spLocks noChangeArrowheads="1"/>
          </p:cNvSpPr>
          <p:nvPr/>
        </p:nvSpPr>
        <p:spPr bwMode="auto">
          <a:xfrm>
            <a:off x="2124075" y="2420938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ЭГО</a:t>
            </a:r>
          </a:p>
        </p:txBody>
      </p:sp>
      <p:sp>
        <p:nvSpPr>
          <p:cNvPr id="27658" name="Oval 19"/>
          <p:cNvSpPr>
            <a:spLocks noChangeArrowheads="1"/>
          </p:cNvSpPr>
          <p:nvPr/>
        </p:nvSpPr>
        <p:spPr bwMode="auto">
          <a:xfrm>
            <a:off x="3708400" y="3789363"/>
            <a:ext cx="574675" cy="576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комплекс</a:t>
            </a:r>
          </a:p>
        </p:txBody>
      </p:sp>
      <p:sp>
        <p:nvSpPr>
          <p:cNvPr id="27659" name="Oval 20"/>
          <p:cNvSpPr>
            <a:spLocks noChangeArrowheads="1"/>
          </p:cNvSpPr>
          <p:nvPr/>
        </p:nvSpPr>
        <p:spPr bwMode="auto">
          <a:xfrm>
            <a:off x="3059113" y="3284538"/>
            <a:ext cx="576262" cy="554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Тень</a:t>
            </a:r>
          </a:p>
        </p:txBody>
      </p:sp>
      <p:sp>
        <p:nvSpPr>
          <p:cNvPr id="27660" name="Oval 21"/>
          <p:cNvSpPr>
            <a:spLocks noChangeArrowheads="1"/>
          </p:cNvSpPr>
          <p:nvPr/>
        </p:nvSpPr>
        <p:spPr bwMode="auto">
          <a:xfrm>
            <a:off x="1835150" y="4868863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27661" name="Oval 22"/>
          <p:cNvSpPr>
            <a:spLocks noChangeArrowheads="1"/>
          </p:cNvSpPr>
          <p:nvPr/>
        </p:nvSpPr>
        <p:spPr bwMode="auto">
          <a:xfrm>
            <a:off x="971550" y="4797425"/>
            <a:ext cx="431800" cy="430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27662" name="Oval 23"/>
          <p:cNvSpPr>
            <a:spLocks noChangeArrowheads="1"/>
          </p:cNvSpPr>
          <p:nvPr/>
        </p:nvSpPr>
        <p:spPr bwMode="auto">
          <a:xfrm>
            <a:off x="2843213" y="5229225"/>
            <a:ext cx="433387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27663" name="Oval 24"/>
          <p:cNvSpPr>
            <a:spLocks noChangeArrowheads="1"/>
          </p:cNvSpPr>
          <p:nvPr/>
        </p:nvSpPr>
        <p:spPr bwMode="auto">
          <a:xfrm>
            <a:off x="3563938" y="4797425"/>
            <a:ext cx="503237" cy="5032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</a:t>
            </a:r>
          </a:p>
        </p:txBody>
      </p:sp>
      <p:sp>
        <p:nvSpPr>
          <p:cNvPr id="27664" name="Oval 26"/>
          <p:cNvSpPr>
            <a:spLocks noChangeArrowheads="1"/>
          </p:cNvSpPr>
          <p:nvPr/>
        </p:nvSpPr>
        <p:spPr bwMode="auto">
          <a:xfrm>
            <a:off x="2195513" y="3573463"/>
            <a:ext cx="79216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самость</a:t>
            </a:r>
          </a:p>
        </p:txBody>
      </p:sp>
      <p:sp>
        <p:nvSpPr>
          <p:cNvPr id="27665" name="Rectangle 29"/>
          <p:cNvSpPr>
            <a:spLocks noChangeArrowheads="1"/>
          </p:cNvSpPr>
          <p:nvPr/>
        </p:nvSpPr>
        <p:spPr bwMode="auto">
          <a:xfrm>
            <a:off x="6227763" y="1557338"/>
            <a:ext cx="2376487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3798888" y="1052513"/>
            <a:ext cx="5040312" cy="5976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170EC8"/>
                </a:solidFill>
              </a:rPr>
              <a:t>Персона </a:t>
            </a:r>
            <a:r>
              <a:rPr lang="ru-RU" b="1" smtClean="0">
                <a:solidFill>
                  <a:schemeClr val="tx2"/>
                </a:solidFill>
              </a:rPr>
              <a:t>– это маска, которую исполняет человек.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170EC8"/>
                </a:solidFill>
              </a:rPr>
              <a:t>Персона</a:t>
            </a:r>
            <a:r>
              <a:rPr lang="ru-RU" b="1" smtClean="0">
                <a:solidFill>
                  <a:schemeClr val="tx2"/>
                </a:solidFill>
              </a:rPr>
              <a:t>- это лицо, которое человек показывает миру, её цель производить впечатление на других и утаивать то, что человек хочет скрыть от посторонних глаз.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170EC8"/>
                </a:solidFill>
              </a:rPr>
              <a:t>Персона</a:t>
            </a:r>
            <a:r>
              <a:rPr lang="ru-RU" b="1" smtClean="0">
                <a:solidFill>
                  <a:schemeClr val="tx2"/>
                </a:solidFill>
              </a:rPr>
              <a:t> формируется постепенно в процессе социализации.</a:t>
            </a:r>
          </a:p>
        </p:txBody>
      </p:sp>
      <p:pic>
        <p:nvPicPr>
          <p:cNvPr id="28674" name="Picture 5" descr="&amp;Fcy;&amp;ocy;&amp;tcy;&amp;ocy;&amp;gcy;&amp;acy;&amp;lcy;&amp;iecy;&amp;rcy;&amp;iecy;&amp;yacy; &amp;bcy;&amp;iecy;&amp;zcy; &amp;vcy;&amp;ycy;&amp;vcy;&amp;iecy;&amp;scy;&amp;kcy;&amp;icy; &quot;&amp;Pcy;&amp;iecy;&amp;rcy;&amp;scy;&amp;ocy;&amp;n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38227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&amp;rcy;&amp;ucy;&amp;kcy;&amp;ocy;&amp;dcy;&amp;iecy;&amp;lcy;&amp;icy;&amp;iecy; &amp;Zcy;&amp;acy;&amp;pcy;&amp;icy;&amp;scy;&amp;icy; &amp;vcy; &amp;rcy;&amp;ucy;&amp;bcy;&amp;rcy;&amp;icy;&amp;kcy;&amp;iecy; &amp;rcy;&amp;ucy;&amp;kcy;&amp;ocy;&amp;dcy;&amp;iecy;&amp;lcy;&amp;icy;&amp;iecy; &amp;Dcy;&amp;ncy;&amp;iecy;&amp;vcy;&amp;ncy;&amp;icy;&amp;kcy; sanetik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48593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9" descr="Searching &quot;black&quot; wallpapers for Sony Ericsson C510 ordered by top rated - page 4 of 173 Ze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989138"/>
            <a:ext cx="34337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4"/>
          <p:cNvSpPr>
            <a:spLocks noGrp="1"/>
          </p:cNvSpPr>
          <p:nvPr>
            <p:ph type="subTitle" idx="1"/>
          </p:nvPr>
        </p:nvSpPr>
        <p:spPr>
          <a:xfrm>
            <a:off x="5148263" y="1052513"/>
            <a:ext cx="3995737" cy="1752600"/>
          </a:xfrm>
        </p:spPr>
        <p:txBody>
          <a:bodyPr/>
          <a:lstStyle/>
          <a:p>
            <a:pPr eaLnBrk="1" hangingPunct="1"/>
            <a:r>
              <a:rPr lang="ru-RU" sz="4600" b="1" smtClean="0">
                <a:solidFill>
                  <a:schemeClr val="tx2"/>
                </a:solidFill>
              </a:rPr>
              <a:t>ТЕНЬ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684213" y="549275"/>
            <a:ext cx="3467100" cy="636588"/>
          </a:xfrm>
        </p:spPr>
        <p:txBody>
          <a:bodyPr/>
          <a:lstStyle/>
          <a:p>
            <a:pPr algn="ctr" eaLnBrk="1" hangingPunct="1"/>
            <a:r>
              <a:rPr lang="ru-RU" sz="3800" b="1" smtClean="0">
                <a:latin typeface="Times New Roman" pitchFamily="18" charset="0"/>
              </a:rPr>
              <a:t>САМОСТЬ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96975"/>
            <a:ext cx="8353425" cy="530383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6B07CF"/>
                </a:solidFill>
              </a:rPr>
              <a:t> </a:t>
            </a:r>
            <a:r>
              <a:rPr lang="ru-RU" sz="2200" b="1" smtClean="0">
                <a:solidFill>
                  <a:srgbClr val="6B07CF"/>
                </a:solidFill>
                <a:latin typeface="Times New Roman" pitchFamily="18" charset="0"/>
              </a:rPr>
              <a:t>САМОСТЬ -</a:t>
            </a:r>
            <a:r>
              <a:rPr lang="ru-RU" sz="2200" b="1" smtClean="0">
                <a:solidFill>
                  <a:srgbClr val="170EC8"/>
                </a:solidFill>
                <a:latin typeface="Times New Roman" pitchFamily="18" charset="0"/>
              </a:rPr>
              <a:t> </a:t>
            </a:r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</a:rPr>
              <a:t>это центральный архетип целостности, она охватывает психику в целом, включая сознание и бессознательное и одновременно служит центром, упорядочившим и регулирующим психическое.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2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2200" b="1" smtClean="0">
                <a:solidFill>
                  <a:srgbClr val="170EC8"/>
                </a:solidFill>
                <a:latin typeface="Times New Roman" pitchFamily="18" charset="0"/>
              </a:rPr>
              <a:t>Самость</a:t>
            </a:r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</a:rPr>
              <a:t> постоянно направляет развитие и созревание личности  в соответствии с архетипическим замыслом.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2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2200" b="1" smtClean="0">
                <a:solidFill>
                  <a:srgbClr val="170EC8"/>
                </a:solidFill>
                <a:latin typeface="Times New Roman" pitchFamily="18" charset="0"/>
              </a:rPr>
              <a:t>Самость </a:t>
            </a:r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</a:rPr>
              <a:t>можно сравнить с божественным образом, который присутствует внутри человека.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200" b="1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</a:rPr>
              <a:t>Процесс реализации собственной уникальности человека называется </a:t>
            </a:r>
            <a:r>
              <a:rPr lang="ru-RU" sz="2200" b="1" smtClean="0">
                <a:solidFill>
                  <a:srgbClr val="170EC8"/>
                </a:solidFill>
                <a:latin typeface="Times New Roman" pitchFamily="18" charset="0"/>
              </a:rPr>
              <a:t>индивидуацией.</a:t>
            </a:r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</a:rPr>
              <a:t> Она возможна при установлении сбалансированных отношений ЭГО и САМОСТИ.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ПРОЦЕСС ТРАНСФОРМАЦИИ И ПЕСОЧНАЯ КОМПОЗИЦИЯ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1.стадия.     Проблемы и решения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стадия.    Спуск в глубину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стадия.   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Центрация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стадия.    Эго, соотнесенное с Самость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5.стадия.    Активизация обновленного ЭГО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стадия.    Активация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Анимы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Анимуса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стадия.     Развитие ЭГО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166688"/>
            <a:ext cx="8229600" cy="885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и решения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4038" y="4941888"/>
            <a:ext cx="8001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композиция  дает представление о том, как клиент видит себя и свою жизнь. В первых картинах есть при­знаки существующих проблем, способов защит и потенциала клиента, в них отражается соотношение комплексов Эго и Персоны. То, что находится в центре композиции, зачастую говорит о представлении клиента о самом себе.</a:t>
            </a:r>
          </a:p>
        </p:txBody>
      </p:sp>
      <p:sp>
        <p:nvSpPr>
          <p:cNvPr id="33795" name="Содержимое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379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1389063"/>
            <a:ext cx="5940425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8229600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Спуск в глубину</a:t>
            </a:r>
            <a:endParaRPr lang="ru-RU" sz="4400" dirty="0"/>
          </a:p>
        </p:txBody>
      </p:sp>
      <p:pic>
        <p:nvPicPr>
          <p:cNvPr id="34818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125538"/>
            <a:ext cx="3455987" cy="2592387"/>
          </a:xfrm>
        </p:spPr>
      </p:pic>
      <p:sp>
        <p:nvSpPr>
          <p:cNvPr id="34819" name="Прямоугольник 5"/>
          <p:cNvSpPr>
            <a:spLocks noChangeArrowheads="1"/>
          </p:cNvSpPr>
          <p:nvPr/>
        </p:nvSpPr>
        <p:spPr bwMode="auto">
          <a:xfrm>
            <a:off x="468313" y="3789363"/>
            <a:ext cx="8208962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</a:t>
            </a:r>
            <a:r>
              <a:rPr lang="ru-RU" b="1">
                <a:solidFill>
                  <a:srgbClr val="115964"/>
                </a:solidFill>
                <a:latin typeface="Times New Roman" pitchFamily="18" charset="0"/>
                <a:cs typeface="Times New Roman" pitchFamily="18" charset="0"/>
              </a:rPr>
              <a:t>Композиции указывают на проникновение клиента в более глубокие уровни психики, появляется комплекс Тени. Часто картины выглядят хаотичными, поскольку на этой стадии человек входит в свой собственный «подземный» мир и соприкасается с неиспользовавшимися ранее необработанными энергиями. </a:t>
            </a:r>
          </a:p>
          <a:p>
            <a:pPr algn="just"/>
            <a:r>
              <a:rPr lang="ru-RU" sz="1600" b="1">
                <a:solidFill>
                  <a:srgbClr val="115964"/>
                </a:solidFill>
                <a:latin typeface="Times New Roman" pitchFamily="18" charset="0"/>
              </a:rPr>
              <a:t>На этой стадии клиенты становятся уязвимыми, поскольку соприкосновение с Тенью в себе вызывает чувства вины и стыда, переживание своей ущербности, однако инте­грация Тени приводит к появлению новой энергии.</a:t>
            </a:r>
          </a:p>
        </p:txBody>
      </p:sp>
      <p:pic>
        <p:nvPicPr>
          <p:cNvPr id="34820" name="Рисунок 3"/>
          <p:cNvPicPr>
            <a:picLocks noChangeAspect="1"/>
          </p:cNvPicPr>
          <p:nvPr/>
        </p:nvPicPr>
        <p:blipFill>
          <a:blip r:embed="rId3"/>
          <a:srcRect t="19511"/>
          <a:stretch>
            <a:fillRect/>
          </a:stretch>
        </p:blipFill>
        <p:spPr bwMode="auto">
          <a:xfrm>
            <a:off x="5219700" y="1412875"/>
            <a:ext cx="35290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http://sandplay.ro/sites/all/images/lowenfeld/lowenfeld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307181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685800" y="514350"/>
            <a:ext cx="171450" cy="1285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14750" y="1285875"/>
            <a:ext cx="5111750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 началась  с «Техники мир», разработанной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Маргарет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Ловенфельд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специалиста Лондонского института Детской психологии в 20-х годах 20 века.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«Техника Мира» - это спонтанное расположение миниатюр во влажном и сухом песке для создания картины или мира.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Центрация</a:t>
            </a:r>
            <a:endParaRPr lang="ru-RU" sz="4400" dirty="0"/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557338"/>
            <a:ext cx="5905500" cy="3317875"/>
          </a:xfrm>
        </p:spPr>
      </p:pic>
      <p:sp>
        <p:nvSpPr>
          <p:cNvPr id="5" name="Прямоугольник 4"/>
          <p:cNvSpPr/>
          <p:nvPr/>
        </p:nvSpPr>
        <p:spPr>
          <a:xfrm>
            <a:off x="395288" y="5097463"/>
            <a:ext cx="8424862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стадии манифестируется Самость. В композиции Самость может быть представлена разными способами, но обычно появляется в централь­ных образах, отражающих целостность, союз противоположностей, в Религиозных символах, таких как Христос, Будда,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мандала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 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8" y="5786438"/>
            <a:ext cx="900112" cy="2238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5500688"/>
            <a:ext cx="4676775" cy="928687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Карл Густав ЮНГ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7" descr="http://etoposanagnosis.files.wordpress.com/2008/12/jung_carl_gustav-1_.jpg?w=4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000125"/>
            <a:ext cx="3786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357188"/>
            <a:ext cx="4038600" cy="650081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«Фантазия     – мать всех возможностей, где подобно всем противоположностям внутренний и внешний миры соединяются вместе»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Юнг утверждал, что процесс «игры в песок»  высвобождает заблокированную энергию и «активизирует возможности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самоисцеления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заложенные в человеческой психике».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Через свои ощущения, через прикосновения рук к песку, человек ощущает покой и одновременно огромные возможности.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3" y="5357813"/>
            <a:ext cx="3400425" cy="785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latin typeface="Monotype Corsiva" pitchFamily="66" charset="0"/>
                <a:cs typeface="Times New Roman" pitchFamily="18" charset="0"/>
              </a:rPr>
              <a:t>Дора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Monotype Corsiva" pitchFamily="66" charset="0"/>
                <a:cs typeface="Times New Roman" pitchFamily="18" charset="0"/>
              </a:rPr>
              <a:t>Калфф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642938"/>
            <a:ext cx="3857625" cy="5643562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«Картина на песке изображение     душевного  состояния.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Неосознанная проблема разыгрывается в песочнице, конфликт переносится и внутреннего мира во внешний и делается зримым»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9" name="Содержимое 4" descr="http://www.zarya.crimea.ua/wp-content/plugins/nextgen-gallery/sand-play-therapy-training-i16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714375"/>
            <a:ext cx="3724275" cy="424815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88"/>
            <a:ext cx="8258175" cy="54260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удивительных методов терапии – в контексте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арттерапии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невербальную форму психотерапии.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способов общения с самим собой и с окружающим миром; уникальный способ снятия внутреннего напряжения, воплощения его на бессознательно-символическом уровне, что позволяет повысить уверенность в себе и открыть новые пути развития.</a:t>
            </a:r>
          </a:p>
          <a:p>
            <a:pPr algn="just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58175" cy="2160587"/>
          </a:xfrm>
        </p:spPr>
        <p:txBody>
          <a:bodyPr/>
          <a:lstStyle/>
          <a:p>
            <a:pPr algn="just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Sandplay –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это метод направленный на разрешение личностных проблем через работу с образами личного и коллективного бессознательного.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3857625"/>
            <a:ext cx="8358187" cy="22828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достижение клиентом эффекта самоисцеления, которое происходит спонтанно через творческое самовыражение личного и коллективного бессознательного.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3"/>
          <p:cNvSpPr>
            <a:spLocks noGrp="1"/>
          </p:cNvSpPr>
          <p:nvPr>
            <p:ph sz="half" idx="2"/>
          </p:nvPr>
        </p:nvSpPr>
        <p:spPr>
          <a:xfrm>
            <a:off x="10287000" y="8143875"/>
            <a:ext cx="285750" cy="682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357313"/>
            <a:ext cx="8115300" cy="5214937"/>
          </a:xfrm>
        </p:spPr>
        <p:txBody>
          <a:bodyPr/>
          <a:lstStyle/>
          <a:p>
            <a:pPr marL="514350" indent="-514350" algn="just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Возвращение клиента в состояние играющего свободно творящего «ребенка» посредством глубокой возрастной регрессии.</a:t>
            </a:r>
          </a:p>
          <a:p>
            <a:pPr marL="514350" indent="-514350" algn="just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Соприкосновение с вытесненным и подавленным материалом личного бессознательного и затем включение его в сознание.</a:t>
            </a:r>
          </a:p>
          <a:p>
            <a:pPr marL="514350" indent="-514350" algn="just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Соприкосновение с архетипами коллективного бессознательного. </a:t>
            </a:r>
          </a:p>
          <a:p>
            <a:pPr marL="514350" indent="-514350" algn="just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Проработка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архетипических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содержаний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индивидуальной психики, выведение их из глубин бессознательного и интеграции в сознание.</a:t>
            </a:r>
          </a:p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Sandplay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3894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различные формы нарушений поведения; 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сложности во взаимоотношениях со взрослыми (родителями, воспитателями, учителями) и сверстниками; 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психосоматические заболевания; 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 повышенная тревожность, страхи; 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сложности, связанные с изменениями в семейной (развод, появление младшего ребенка, и т.д.) и в социальных ситуациях (детский сад, школа); </a:t>
            </a:r>
          </a:p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неврозы…     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0" y="704850"/>
            <a:ext cx="400050" cy="809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704850"/>
            <a:ext cx="4210050" cy="3143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tx2"/>
                </a:solidFill>
              </a:rPr>
              <a:t>Цель такой терапии</a:t>
            </a:r>
            <a:r>
              <a:rPr lang="ru-RU" sz="2400" smtClean="0">
                <a:solidFill>
                  <a:schemeClr val="tx2"/>
                </a:solidFill>
              </a:rPr>
              <a:t> — не менять и переделывать ребенка, не учить его каким-то специальным поведенческим навыкам, а дать ему возможность быть самим собой.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chemeClr val="tx2"/>
              </a:solidFill>
            </a:endParaRPr>
          </a:p>
        </p:txBody>
      </p:sp>
      <p:sp>
        <p:nvSpPr>
          <p:cNvPr id="2457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55675"/>
            <a:ext cx="4038600" cy="57832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chemeClr val="tx2"/>
                </a:solidFill>
              </a:rPr>
              <a:t>Задачи песочной терапии ориентированы на то, чтобы помочь ребенку: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    - выработать большую способность к самопринятию;</a:t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/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- в большей степени полагаться на самого себя;</a:t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/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- овладеть чувством контроля;</a:t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/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- развить сензитивность к процессу преодоления трудностей;</a:t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/>
            </a:r>
            <a:br>
              <a:rPr lang="ru-RU" sz="2000" smtClean="0">
                <a:solidFill>
                  <a:schemeClr val="tx2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- развить самооценку и обрести веру в самого себя;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tx2"/>
                </a:solidFill>
              </a:rPr>
              <a:t>     -пробудить доверие к миру</a:t>
            </a:r>
            <a:r>
              <a:rPr lang="ru-RU" sz="2000" smtClean="0">
                <a:solidFill>
                  <a:srgbClr val="170EC8"/>
                </a:solidFill>
              </a:rPr>
              <a:t>.</a:t>
            </a:r>
            <a:br>
              <a:rPr lang="ru-RU" sz="2000" smtClean="0">
                <a:solidFill>
                  <a:srgbClr val="170EC8"/>
                </a:solidFill>
              </a:rPr>
            </a:br>
            <a:endParaRPr lang="ru-RU" sz="2200" smtClean="0">
              <a:solidFill>
                <a:srgbClr val="170EC8"/>
              </a:solidFill>
            </a:endParaRPr>
          </a:p>
        </p:txBody>
      </p:sp>
      <p:pic>
        <p:nvPicPr>
          <p:cNvPr id="24580" name="Содержимое 4" descr="http://im2-tub-ru.yandex.net/i?id=134262235-08-72&amp;n=2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71813"/>
            <a:ext cx="385762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1199</TotalTime>
  <Words>697</Words>
  <Application>Microsoft Office PowerPoint</Application>
  <PresentationFormat>Экран (4:3)</PresentationFormat>
  <Paragraphs>91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Times New Roman</vt:lpstr>
      <vt:lpstr>Monotype Corsiva</vt:lpstr>
      <vt:lpstr>Wingdings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Дора Калфф</vt:lpstr>
      <vt:lpstr>Слайд 5</vt:lpstr>
      <vt:lpstr>Sandplay – это метод направленный на разрешение личностных проблем через работу с образами личного и коллективного бессознательного.</vt:lpstr>
      <vt:lpstr>   ЗАДАЧИ</vt:lpstr>
      <vt:lpstr>Возможности Sandplay</vt:lpstr>
      <vt:lpstr>Слайд 9</vt:lpstr>
      <vt:lpstr>Условия для песочной терапии</vt:lpstr>
      <vt:lpstr>Слайд 11</vt:lpstr>
      <vt:lpstr>Слайд 12</vt:lpstr>
      <vt:lpstr>Слайд 13</vt:lpstr>
      <vt:lpstr>Слайд 14</vt:lpstr>
      <vt:lpstr>Слайд 15</vt:lpstr>
      <vt:lpstr>САМОСТЬ</vt:lpstr>
      <vt:lpstr>ПРОЦЕСС ТРАНСФОРМАЦИИ И ПЕСОЧНАЯ КОМПОЗИЦИЯ</vt:lpstr>
      <vt:lpstr> Проблемы и решения</vt:lpstr>
      <vt:lpstr>Спуск в глубину</vt:lpstr>
      <vt:lpstr>Центрация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КОРРЕКЦИИ  РАССТРОЙСТВ АУТИСТИЧЕСКОГО СПЕКТРА </dc:title>
  <dc:subject/>
  <dc:creator>Admin</dc:creator>
  <cp:keywords/>
  <dc:description/>
  <cp:lastModifiedBy>user</cp:lastModifiedBy>
  <cp:revision>104</cp:revision>
  <dcterms:created xsi:type="dcterms:W3CDTF">2011-09-29T12:44:33Z</dcterms:created>
  <dcterms:modified xsi:type="dcterms:W3CDTF">2015-11-21T20:36:32Z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TC030007633</vt:lpwstr>
  </property>
</Properties>
</file>