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15.11.2015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ommons.wikimedia.org/wiki/File:%D0%94%D0%BE%D0%BC,_%D0%B3%D0%B4%D0%B5_%D1%80%D0%BE%D0%B4%D0%B8%D0%BB%D1%81%D1%8F_%D0%A1.%D0%90._%D0%95%D1%81%D0%B5%D0%BD%D0%B8%D0%BD._%D0%9A%D0%BE%D0%BD%D1%81%D1%82%D0%B0%D0%BD%D1%82%D0%B8%D0%BD%D0%BE%D0%B2%D0%BE..JPG?uselang=ru"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20"/>
            <a:ext cx="7056784" cy="5184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dirty="0" smtClean="0">
                <a:solidFill>
                  <a:schemeClr val="tx1"/>
                </a:solidFill>
                <a:latin typeface="Times New Roman" pitchFamily="18" charset="0"/>
                <a:cs typeface="Times New Roman" pitchFamily="18" charset="0"/>
              </a:rPr>
              <a:t>Сергей Александрович Есенин</a:t>
            </a:r>
          </a:p>
          <a:p>
            <a:pPr algn="ctr"/>
            <a:r>
              <a:rPr lang="ru-RU" sz="5400" dirty="0" smtClean="0">
                <a:solidFill>
                  <a:schemeClr val="tx1"/>
                </a:solidFill>
                <a:latin typeface="Times New Roman" pitchFamily="18" charset="0"/>
                <a:cs typeface="Times New Roman" pitchFamily="18" charset="0"/>
              </a:rPr>
              <a:t>(биография)</a:t>
            </a:r>
          </a:p>
          <a:p>
            <a:pPr algn="ctr"/>
            <a:endParaRPr lang="ru-RU" sz="5400" dirty="0" smtClean="0">
              <a:solidFill>
                <a:schemeClr val="tx1"/>
              </a:solidFill>
              <a:latin typeface="Times New Roman" pitchFamily="18" charset="0"/>
              <a:cs typeface="Times New Roman" pitchFamily="18" charset="0"/>
            </a:endParaRPr>
          </a:p>
          <a:p>
            <a:pPr algn="ctr"/>
            <a:r>
              <a:rPr lang="ru-RU" sz="2800" dirty="0" err="1" smtClean="0">
                <a:solidFill>
                  <a:schemeClr val="tx1"/>
                </a:solidFill>
                <a:latin typeface="Times New Roman" pitchFamily="18" charset="0"/>
                <a:cs typeface="Times New Roman" pitchFamily="18" charset="0"/>
              </a:rPr>
              <a:t>Зайдуллина</a:t>
            </a:r>
            <a:r>
              <a:rPr lang="ru-RU" sz="2800" dirty="0" smtClean="0">
                <a:solidFill>
                  <a:schemeClr val="tx1"/>
                </a:solidFill>
                <a:latin typeface="Times New Roman" pitchFamily="18" charset="0"/>
                <a:cs typeface="Times New Roman" pitchFamily="18" charset="0"/>
              </a:rPr>
              <a:t> Елена Александровна, учитель начальных классов МБОУ СШ № 4</a:t>
            </a:r>
          </a:p>
          <a:p>
            <a:pPr algn="ctr"/>
            <a:r>
              <a:rPr lang="ru-RU" sz="2800" dirty="0" smtClean="0">
                <a:solidFill>
                  <a:schemeClr val="tx1"/>
                </a:solidFill>
                <a:latin typeface="Times New Roman" pitchFamily="18" charset="0"/>
                <a:cs typeface="Times New Roman" pitchFamily="18" charset="0"/>
              </a:rPr>
              <a:t>г. Щекино Тульской области</a:t>
            </a:r>
            <a:endParaRPr lang="ru-RU" sz="2800" dirty="0">
              <a:solidFill>
                <a:schemeClr val="tx1"/>
              </a:solidFill>
              <a:latin typeface="Times New Roman" pitchFamily="18" charset="0"/>
              <a:cs typeface="Times New Roman" pitchFamily="18"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836712"/>
            <a:ext cx="4572000" cy="4524315"/>
          </a:xfrm>
          <a:prstGeom prst="rect">
            <a:avLst/>
          </a:prstGeom>
        </p:spPr>
        <p:txBody>
          <a:bodyPr>
            <a:spAutoFit/>
          </a:bodyPr>
          <a:lstStyle/>
          <a:p>
            <a:pPr algn="just"/>
            <a:r>
              <a:rPr lang="ru-RU" sz="2400" dirty="0" smtClean="0">
                <a:latin typeface="Times New Roman" pitchFamily="18" charset="0"/>
                <a:cs typeface="Times New Roman" pitchFamily="18" charset="0"/>
              </a:rPr>
              <a:t>Есенин воспевая новую действительность и ее героев пытался соответствовать времени ("Кантата", 1919). В более поздние годы им были написаны "Песнь о великом походе", 1924, "Капитан земли", 1925, и др.). Размышляя, "куда несет нас рок событий", поэт обращается к истории (драматическая поэма "Пугачев", 1921). </a:t>
            </a:r>
            <a:endParaRPr lang="ru-RU" sz="2400" dirty="0">
              <a:latin typeface="Times New Roman" pitchFamily="18" charset="0"/>
              <a:cs typeface="Times New Roman" pitchFamily="18" charset="0"/>
            </a:endParaRPr>
          </a:p>
        </p:txBody>
      </p:sp>
      <p:pic>
        <p:nvPicPr>
          <p:cNvPr id="70658" name="Picture 2" descr="http://cs306210.vk.me/v306210444/2e45/Onw6vGpddOo.jpg"/>
          <p:cNvPicPr>
            <a:picLocks noChangeAspect="1" noChangeArrowheads="1"/>
          </p:cNvPicPr>
          <p:nvPr/>
        </p:nvPicPr>
        <p:blipFill>
          <a:blip r:embed="rId2" cstate="print"/>
          <a:srcRect/>
          <a:stretch>
            <a:fillRect/>
          </a:stretch>
        </p:blipFill>
        <p:spPr bwMode="auto">
          <a:xfrm>
            <a:off x="467544" y="980728"/>
            <a:ext cx="3428380" cy="4183316"/>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4572000" cy="4893647"/>
          </a:xfrm>
          <a:prstGeom prst="rect">
            <a:avLst/>
          </a:prstGeom>
        </p:spPr>
        <p:txBody>
          <a:bodyPr>
            <a:spAutoFit/>
          </a:bodyPr>
          <a:lstStyle/>
          <a:p>
            <a:pPr algn="just"/>
            <a:r>
              <a:rPr lang="ru-RU" sz="2400" dirty="0" smtClean="0">
                <a:latin typeface="Times New Roman" pitchFamily="18" charset="0"/>
                <a:cs typeface="Times New Roman" pitchFamily="18" charset="0"/>
              </a:rPr>
              <a:t>Поиски в сфере образности сближают Есенина с А. Б. </a:t>
            </a:r>
            <a:r>
              <a:rPr lang="ru-RU" sz="2400" dirty="0" err="1" smtClean="0">
                <a:latin typeface="Times New Roman" pitchFamily="18" charset="0"/>
                <a:cs typeface="Times New Roman" pitchFamily="18" charset="0"/>
              </a:rPr>
              <a:t>Мариенгофом</a:t>
            </a:r>
            <a:r>
              <a:rPr lang="ru-RU" sz="2400" dirty="0" smtClean="0">
                <a:latin typeface="Times New Roman" pitchFamily="18" charset="0"/>
                <a:cs typeface="Times New Roman" pitchFamily="18" charset="0"/>
              </a:rPr>
              <a:t>, В. Г. </a:t>
            </a:r>
            <a:r>
              <a:rPr lang="ru-RU" sz="2400" dirty="0" err="1" smtClean="0">
                <a:latin typeface="Times New Roman" pitchFamily="18" charset="0"/>
                <a:cs typeface="Times New Roman" pitchFamily="18" charset="0"/>
              </a:rPr>
              <a:t>Шершеневичем</a:t>
            </a:r>
            <a:r>
              <a:rPr lang="ru-RU" sz="2400" dirty="0" smtClean="0">
                <a:latin typeface="Times New Roman" pitchFamily="18" charset="0"/>
                <a:cs typeface="Times New Roman" pitchFamily="18" charset="0"/>
              </a:rPr>
              <a:t>, Р. Ивневым, в начале 1919 они объединяются в группу имажинистов; Есенин становится завсегдатаем "Стойла Пегаса" литературного кафе имажинистов у </a:t>
            </a:r>
            <a:r>
              <a:rPr lang="ru-RU" sz="2400" dirty="0" err="1" smtClean="0">
                <a:latin typeface="Times New Roman" pitchFamily="18" charset="0"/>
                <a:cs typeface="Times New Roman" pitchFamily="18" charset="0"/>
              </a:rPr>
              <a:t>Никитских</a:t>
            </a:r>
            <a:r>
              <a:rPr lang="ru-RU" sz="2400" dirty="0" smtClean="0">
                <a:latin typeface="Times New Roman" pitchFamily="18" charset="0"/>
                <a:cs typeface="Times New Roman" pitchFamily="18" charset="0"/>
              </a:rPr>
              <a:t> ворот в Москве. Однако поэт лишь отчасти разделял их платформу стремление очистить форму от "пыли содержания". </a:t>
            </a:r>
            <a:endParaRPr lang="ru-RU" sz="2400" dirty="0">
              <a:latin typeface="Times New Roman" pitchFamily="18" charset="0"/>
              <a:cs typeface="Times New Roman" pitchFamily="18" charset="0"/>
            </a:endParaRPr>
          </a:p>
        </p:txBody>
      </p:sp>
      <p:pic>
        <p:nvPicPr>
          <p:cNvPr id="73730" name="Picture 2" descr="http://cs625129.vk.me/v625129977/26d29/ER21_piBGM4.jpg"/>
          <p:cNvPicPr>
            <a:picLocks noChangeAspect="1" noChangeArrowheads="1"/>
          </p:cNvPicPr>
          <p:nvPr/>
        </p:nvPicPr>
        <p:blipFill>
          <a:blip r:embed="rId2" cstate="print"/>
          <a:srcRect/>
          <a:stretch>
            <a:fillRect/>
          </a:stretch>
        </p:blipFill>
        <p:spPr bwMode="auto">
          <a:xfrm>
            <a:off x="5220072" y="1412776"/>
            <a:ext cx="3644404" cy="3644404"/>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861048"/>
            <a:ext cx="8604448" cy="2677656"/>
          </a:xfrm>
          <a:prstGeom prst="rect">
            <a:avLst/>
          </a:prstGeom>
        </p:spPr>
        <p:txBody>
          <a:bodyPr wrap="square">
            <a:spAutoFit/>
          </a:bodyPr>
          <a:lstStyle/>
          <a:p>
            <a:pPr algn="just"/>
            <a:r>
              <a:rPr lang="ru-RU" sz="2400" dirty="0" smtClean="0">
                <a:latin typeface="Times New Roman" pitchFamily="18" charset="0"/>
                <a:cs typeface="Times New Roman" pitchFamily="18" charset="0"/>
              </a:rPr>
              <a:t>Его эстетические интересы обращены к патриархальному деревенскому укладу, народному творчеству духовной первооснове художественного образа (трактат "Ключи Марии", 1919). Уже в 1921 Есенин выступает в печати с критикой "шутовского кривляния ради самого кривляния" "собратьев"-имажинистов. Постепенно из его лирики уходят вычурные метафоры. </a:t>
            </a:r>
            <a:endParaRPr lang="ru-RU" sz="2400" dirty="0">
              <a:latin typeface="Times New Roman" pitchFamily="18" charset="0"/>
              <a:cs typeface="Times New Roman" pitchFamily="18" charset="0"/>
            </a:endParaRPr>
          </a:p>
        </p:txBody>
      </p:sp>
      <p:pic>
        <p:nvPicPr>
          <p:cNvPr id="72706" name="Picture 2" descr="http://otvet.imgsmail.ru/download/0112648fc905ace76cb9407ea9528d2c_i-2015.jpg"/>
          <p:cNvPicPr>
            <a:picLocks noChangeAspect="1" noChangeArrowheads="1"/>
          </p:cNvPicPr>
          <p:nvPr/>
        </p:nvPicPr>
        <p:blipFill>
          <a:blip r:embed="rId2" cstate="print"/>
          <a:srcRect/>
          <a:stretch>
            <a:fillRect/>
          </a:stretch>
        </p:blipFill>
        <p:spPr bwMode="auto">
          <a:xfrm>
            <a:off x="1979712" y="476672"/>
            <a:ext cx="4808058" cy="3277493"/>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548680"/>
            <a:ext cx="4572000" cy="5632311"/>
          </a:xfrm>
          <a:prstGeom prst="rect">
            <a:avLst/>
          </a:prstGeom>
        </p:spPr>
        <p:txBody>
          <a:bodyPr>
            <a:spAutoFit/>
          </a:bodyPr>
          <a:lstStyle/>
          <a:p>
            <a:pPr algn="just"/>
            <a:r>
              <a:rPr lang="ru-RU" sz="2400" dirty="0" smtClean="0">
                <a:latin typeface="Times New Roman" pitchFamily="18" charset="0"/>
                <a:cs typeface="Times New Roman" pitchFamily="18" charset="0"/>
              </a:rPr>
              <a:t>В начале 1920-х гг. в стихах Есенина появляются мотивы "развороченного бурей быта" (в 1920 распался длившийся около трех лет брак с З. Н. Рейх), пьяной удали, сменяющейся надрывной тоской. Поэт предстает хулиганом, скандалистом, пропойцей с окровавленной душой, ковыляющим "из притона в притон", где его окружает "чужой и хохочущий сброд" (сборники "Исповедь хулигана", 1921; "Москва кабацкая", 1924). </a:t>
            </a:r>
            <a:endParaRPr lang="ru-RU" sz="2400" dirty="0">
              <a:latin typeface="Times New Roman" pitchFamily="18" charset="0"/>
              <a:cs typeface="Times New Roman" pitchFamily="18" charset="0"/>
            </a:endParaRPr>
          </a:p>
        </p:txBody>
      </p:sp>
      <p:pic>
        <p:nvPicPr>
          <p:cNvPr id="74754" name="Picture 2" descr="http://i034.radikal.ru/0710/45/3e26cfeb2620.jpg"/>
          <p:cNvPicPr>
            <a:picLocks noChangeAspect="1" noChangeArrowheads="1"/>
          </p:cNvPicPr>
          <p:nvPr/>
        </p:nvPicPr>
        <p:blipFill>
          <a:blip r:embed="rId2" cstate="print"/>
          <a:srcRect/>
          <a:stretch>
            <a:fillRect/>
          </a:stretch>
        </p:blipFill>
        <p:spPr bwMode="auto">
          <a:xfrm>
            <a:off x="683568" y="908720"/>
            <a:ext cx="3315343" cy="4789661"/>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208912" cy="2308324"/>
          </a:xfrm>
          <a:prstGeom prst="rect">
            <a:avLst/>
          </a:prstGeom>
        </p:spPr>
        <p:txBody>
          <a:bodyPr wrap="square">
            <a:spAutoFit/>
          </a:bodyPr>
          <a:lstStyle/>
          <a:p>
            <a:pPr algn="just"/>
            <a:r>
              <a:rPr lang="ru-RU" dirty="0" smtClean="0">
                <a:latin typeface="Times New Roman" pitchFamily="18" charset="0"/>
                <a:cs typeface="Times New Roman" pitchFamily="18" charset="0"/>
              </a:rPr>
              <a:t>Событием в жизни Есенина явилась встреча с американской танцовщицей </a:t>
            </a:r>
            <a:r>
              <a:rPr lang="ru-RU" dirty="0" err="1" smtClean="0">
                <a:latin typeface="Times New Roman" pitchFamily="18" charset="0"/>
                <a:cs typeface="Times New Roman" pitchFamily="18" charset="0"/>
              </a:rPr>
              <a:t>Айседорой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Дункан</a:t>
            </a:r>
            <a:r>
              <a:rPr lang="ru-RU" dirty="0" smtClean="0">
                <a:latin typeface="Times New Roman" pitchFamily="18" charset="0"/>
                <a:cs typeface="Times New Roman" pitchFamily="18" charset="0"/>
              </a:rPr>
              <a:t> (осень 1921), которая через полгода стала его женой. Совместное путешествие по Европе (Германия, Бельгия, Франция, Италия) и Америке (май 1922 август 1923), сопровождавшееся шумными скандалами, эпатирующими выходками </a:t>
            </a:r>
            <a:r>
              <a:rPr lang="ru-RU" dirty="0" err="1" smtClean="0">
                <a:latin typeface="Times New Roman" pitchFamily="18" charset="0"/>
                <a:cs typeface="Times New Roman" pitchFamily="18" charset="0"/>
              </a:rPr>
              <a:t>Айседоры</a:t>
            </a:r>
            <a:r>
              <a:rPr lang="ru-RU" dirty="0" smtClean="0">
                <a:latin typeface="Times New Roman" pitchFamily="18" charset="0"/>
                <a:cs typeface="Times New Roman" pitchFamily="18" charset="0"/>
              </a:rPr>
              <a:t> и Есенина, обнажило их "взаимонепонимание", усугублявшееся и буквальным отсутствием общего языка (Есенин не владел иностранными языками, </a:t>
            </a:r>
            <a:r>
              <a:rPr lang="ru-RU" dirty="0" err="1" smtClean="0">
                <a:latin typeface="Times New Roman" pitchFamily="18" charset="0"/>
                <a:cs typeface="Times New Roman" pitchFamily="18" charset="0"/>
              </a:rPr>
              <a:t>Айседора</a:t>
            </a:r>
            <a:r>
              <a:rPr lang="ru-RU" dirty="0" smtClean="0">
                <a:latin typeface="Times New Roman" pitchFamily="18" charset="0"/>
                <a:cs typeface="Times New Roman" pitchFamily="18" charset="0"/>
              </a:rPr>
              <a:t> выучила несколько десятков русских слов). По возвращении в Россию они расстались. </a:t>
            </a:r>
            <a:endParaRPr lang="ru-RU" dirty="0">
              <a:latin typeface="Times New Roman" pitchFamily="18" charset="0"/>
              <a:cs typeface="Times New Roman" pitchFamily="18" charset="0"/>
            </a:endParaRPr>
          </a:p>
        </p:txBody>
      </p:sp>
      <p:pic>
        <p:nvPicPr>
          <p:cNvPr id="75778" name="Picture 2" descr="http://cdn.fishki.net/upload/post/201504/09/1496079/02d6060b497fd705ac2b50f584beb753-995x0-90.jpg"/>
          <p:cNvPicPr>
            <a:picLocks noChangeAspect="1" noChangeArrowheads="1"/>
          </p:cNvPicPr>
          <p:nvPr/>
        </p:nvPicPr>
        <p:blipFill>
          <a:blip r:embed="rId2" cstate="print"/>
          <a:srcRect/>
          <a:stretch>
            <a:fillRect/>
          </a:stretch>
        </p:blipFill>
        <p:spPr bwMode="auto">
          <a:xfrm>
            <a:off x="1187624" y="2708920"/>
            <a:ext cx="6740748" cy="3726042"/>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4572000" cy="4524315"/>
          </a:xfrm>
          <a:prstGeom prst="rect">
            <a:avLst/>
          </a:prstGeom>
        </p:spPr>
        <p:txBody>
          <a:bodyPr>
            <a:spAutoFit/>
          </a:bodyPr>
          <a:lstStyle/>
          <a:p>
            <a:pPr algn="just"/>
            <a:r>
              <a:rPr lang="ru-RU" sz="2400" dirty="0" smtClean="0">
                <a:latin typeface="Times New Roman" pitchFamily="18" charset="0"/>
                <a:cs typeface="Times New Roman" pitchFamily="18" charset="0"/>
              </a:rPr>
              <a:t>На родину Есенин вернулся с радостью, ощущением обновления, желанием "быть певцом и гражданином... в великих штатах СССР". В этот период (1923-25) создаются его лучшие строки: стихотворения "Отговорила роща золотая...", "Письмо к матери", "Мы теперь уходим понемногу...", цикл "Персидские мотивы", поэма "Анна </a:t>
            </a:r>
            <a:r>
              <a:rPr lang="ru-RU" sz="2400" dirty="0" err="1" smtClean="0">
                <a:latin typeface="Times New Roman" pitchFamily="18" charset="0"/>
                <a:cs typeface="Times New Roman" pitchFamily="18" charset="0"/>
              </a:rPr>
              <a:t>Cнегина</a:t>
            </a:r>
            <a:r>
              <a:rPr lang="ru-RU" sz="2400" dirty="0" smtClean="0">
                <a:latin typeface="Times New Roman" pitchFamily="18" charset="0"/>
                <a:cs typeface="Times New Roman" pitchFamily="18" charset="0"/>
              </a:rPr>
              <a:t>" и др. </a:t>
            </a:r>
            <a:endParaRPr lang="ru-RU" sz="2400" dirty="0">
              <a:latin typeface="Times New Roman" pitchFamily="18" charset="0"/>
              <a:cs typeface="Times New Roman" pitchFamily="18" charset="0"/>
            </a:endParaRPr>
          </a:p>
        </p:txBody>
      </p:sp>
      <p:pic>
        <p:nvPicPr>
          <p:cNvPr id="78850" name="Picture 2" descr="http://samsud.ru/upload/comments/2a1f8b5168819a52cefbf31308df72f3.jpeg.jpg"/>
          <p:cNvPicPr>
            <a:picLocks noChangeAspect="1" noChangeArrowheads="1"/>
          </p:cNvPicPr>
          <p:nvPr/>
        </p:nvPicPr>
        <p:blipFill>
          <a:blip r:embed="rId2" cstate="print"/>
          <a:srcRect/>
          <a:stretch>
            <a:fillRect/>
          </a:stretch>
        </p:blipFill>
        <p:spPr bwMode="auto">
          <a:xfrm>
            <a:off x="5364088" y="836712"/>
            <a:ext cx="3574106" cy="4608512"/>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117693"/>
            <a:ext cx="4572000" cy="6740307"/>
          </a:xfrm>
          <a:prstGeom prst="rect">
            <a:avLst/>
          </a:prstGeom>
        </p:spPr>
        <p:txBody>
          <a:bodyPr>
            <a:spAutoFit/>
          </a:bodyPr>
          <a:lstStyle/>
          <a:p>
            <a:pPr algn="just"/>
            <a:r>
              <a:rPr lang="ru-RU" sz="2400" dirty="0" smtClean="0">
                <a:latin typeface="Times New Roman" pitchFamily="18" charset="0"/>
                <a:cs typeface="Times New Roman" pitchFamily="18" charset="0"/>
              </a:rPr>
              <a:t>Главное место в его стихах по-прежнему принадлежит теме родины, которая теперь приобретает драматические оттенки. Некогда единый гармоничный мир есенинской Руси раздваивается: "Русь Советская" "Русь уходящая". Намеченный еще в стихотворении "Сорокоуст" (1920) мотив состязания старого и нового ("</a:t>
            </a:r>
            <a:r>
              <a:rPr lang="ru-RU" sz="2400" dirty="0" err="1" smtClean="0">
                <a:latin typeface="Times New Roman" pitchFamily="18" charset="0"/>
                <a:cs typeface="Times New Roman" pitchFamily="18" charset="0"/>
              </a:rPr>
              <a:t>красногривый</a:t>
            </a:r>
            <a:r>
              <a:rPr lang="ru-RU" sz="2400" dirty="0" smtClean="0">
                <a:latin typeface="Times New Roman" pitchFamily="18" charset="0"/>
                <a:cs typeface="Times New Roman" pitchFamily="18" charset="0"/>
              </a:rPr>
              <a:t> жеребенок" и "на лапах чугунных поезд") получает развитие в стихах последних лет: фиксируя приметы новой жизни, приветствуя «каменное и стальное». </a:t>
            </a:r>
            <a:endParaRPr lang="ru-RU" sz="2400" dirty="0">
              <a:latin typeface="Times New Roman" pitchFamily="18" charset="0"/>
              <a:cs typeface="Times New Roman" pitchFamily="18" charset="0"/>
            </a:endParaRPr>
          </a:p>
        </p:txBody>
      </p:sp>
      <p:pic>
        <p:nvPicPr>
          <p:cNvPr id="77826" name="Picture 2" descr="http://static1.ozone.ru/multimedia/books_covers/1005805953.jpg"/>
          <p:cNvPicPr>
            <a:picLocks noChangeAspect="1" noChangeArrowheads="1"/>
          </p:cNvPicPr>
          <p:nvPr/>
        </p:nvPicPr>
        <p:blipFill>
          <a:blip r:embed="rId2" cstate="print"/>
          <a:srcRect/>
          <a:stretch>
            <a:fillRect/>
          </a:stretch>
        </p:blipFill>
        <p:spPr bwMode="auto">
          <a:xfrm>
            <a:off x="539552" y="476672"/>
            <a:ext cx="3494750" cy="5509741"/>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96752"/>
            <a:ext cx="4572000" cy="3785652"/>
          </a:xfrm>
          <a:prstGeom prst="rect">
            <a:avLst/>
          </a:prstGeom>
        </p:spPr>
        <p:txBody>
          <a:bodyPr>
            <a:spAutoFit/>
          </a:bodyPr>
          <a:lstStyle/>
          <a:p>
            <a:pPr algn="just"/>
            <a:r>
              <a:rPr lang="ru-RU" sz="2400" dirty="0" smtClean="0">
                <a:latin typeface="Times New Roman" pitchFamily="18" charset="0"/>
                <a:cs typeface="Times New Roman" pitchFamily="18" charset="0"/>
              </a:rPr>
              <a:t>Есенин все больше ощущает себя певцом "золотой бревенчатой избы", поэзия которого "здесь больше не нужна" (сборники "Русь Советская", "Страна Советская", оба 1925). Эмоциональной доминантой лирики этого периода становятся осенние пейзажи, мотивы подведения итогов, прощания. </a:t>
            </a:r>
            <a:endParaRPr lang="ru-RU" sz="2400" dirty="0">
              <a:latin typeface="Times New Roman" pitchFamily="18" charset="0"/>
              <a:cs typeface="Times New Roman" pitchFamily="18" charset="0"/>
            </a:endParaRPr>
          </a:p>
        </p:txBody>
      </p:sp>
      <p:pic>
        <p:nvPicPr>
          <p:cNvPr id="76802" name="Picture 2" descr="http://art.igorsidorov.com/wp-content/uploads/2015/07/Esenin-.jpg"/>
          <p:cNvPicPr>
            <a:picLocks noChangeAspect="1" noChangeArrowheads="1"/>
          </p:cNvPicPr>
          <p:nvPr/>
        </p:nvPicPr>
        <p:blipFill>
          <a:blip r:embed="rId2" cstate="print"/>
          <a:srcRect/>
          <a:stretch>
            <a:fillRect/>
          </a:stretch>
        </p:blipFill>
        <p:spPr bwMode="auto">
          <a:xfrm>
            <a:off x="5076056" y="764704"/>
            <a:ext cx="3684372" cy="4968552"/>
          </a:xfrm>
          <a:prstGeom prst="rect">
            <a:avLst/>
          </a:prstGeom>
          <a:noFill/>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640960" cy="3477875"/>
          </a:xfrm>
          <a:prstGeom prst="rect">
            <a:avLst/>
          </a:prstGeom>
        </p:spPr>
        <p:txBody>
          <a:bodyPr wrap="square">
            <a:spAutoFit/>
          </a:bodyPr>
          <a:lstStyle/>
          <a:p>
            <a:pPr algn="just"/>
            <a:r>
              <a:rPr lang="ru-RU" sz="2000" dirty="0" smtClean="0">
                <a:latin typeface="Times New Roman" pitchFamily="18" charset="0"/>
                <a:cs typeface="Times New Roman" pitchFamily="18" charset="0"/>
              </a:rPr>
              <a:t>Одним из последних его произведений стала поэма "Страна негодяев" в которой он обличал советскую власть. После этого на него началась травля в газетах, обвиняя его в пьянстве, драках и.т.д. Последние два года жизни Есенина прошли в постоянных разъездах: скрываясь от судебного преследования он трижды совершает путешествия на Кавказ, несколько раз ездит в Ленинград, семь раз в Константиново. При этом в очередной раз пытается начать семейную жизнь, но его союз с С.А. Толстой (внучкой Л. Н. Толстого) не был счастливым. В конце ноября 1925 из-за угрозы ареста ему пришлось лечь в психоневрологическую клинику. Софья Толстая договорилась с профессором П.Б. Ганнушкиным о госпитализации поэта в платную клинику Московского университета. </a:t>
            </a:r>
            <a:endParaRPr lang="ru-RU" sz="2000" dirty="0">
              <a:latin typeface="Times New Roman" pitchFamily="18" charset="0"/>
              <a:cs typeface="Times New Roman" pitchFamily="18" charset="0"/>
            </a:endParaRPr>
          </a:p>
        </p:txBody>
      </p:sp>
      <p:pic>
        <p:nvPicPr>
          <p:cNvPr id="80898" name="Picture 2" descr="http://www.ruscur.ru/photoes/0/01/11/11118/verybig.jpeg"/>
          <p:cNvPicPr>
            <a:picLocks noChangeAspect="1" noChangeArrowheads="1"/>
          </p:cNvPicPr>
          <p:nvPr/>
        </p:nvPicPr>
        <p:blipFill>
          <a:blip r:embed="rId2" cstate="print"/>
          <a:srcRect/>
          <a:stretch>
            <a:fillRect/>
          </a:stretch>
        </p:blipFill>
        <p:spPr bwMode="auto">
          <a:xfrm>
            <a:off x="2411760" y="3722365"/>
            <a:ext cx="4392488" cy="2928326"/>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501008"/>
            <a:ext cx="8784976" cy="3170099"/>
          </a:xfrm>
          <a:prstGeom prst="rect">
            <a:avLst/>
          </a:prstGeom>
        </p:spPr>
        <p:txBody>
          <a:bodyPr wrap="square">
            <a:spAutoFit/>
          </a:bodyPr>
          <a:lstStyle/>
          <a:p>
            <a:pPr algn="just"/>
            <a:r>
              <a:rPr lang="ru-RU" sz="2000" dirty="0" smtClean="0">
                <a:latin typeface="Times New Roman" pitchFamily="18" charset="0"/>
                <a:cs typeface="Times New Roman" pitchFamily="18" charset="0"/>
              </a:rPr>
              <a:t>Профессор обещал предоставить ему отдельную палату, где Есенин мог заниматься литературной работой. Сотрудники ГПУ и милиции сбились с ног, разыскивая поэта. О его госпитализации в клинику знали всего несколько человек, но осведомители нашлись. 28 ноября чекисты примчались к директору клиники профессору П.Б. Ганнушкину и потребовали выдачи Есенина, но он не выдал на расправу своего земляка. За клиникой устанавливается наблюдение. Выждав момент, Есенин </a:t>
            </a:r>
            <a:r>
              <a:rPr lang="ru-RU" sz="2000" dirty="0" err="1" smtClean="0">
                <a:latin typeface="Times New Roman" pitchFamily="18" charset="0"/>
                <a:cs typeface="Times New Roman" pitchFamily="18" charset="0"/>
              </a:rPr>
              <a:t>прерывавает</a:t>
            </a:r>
            <a:r>
              <a:rPr lang="ru-RU" sz="2000" dirty="0" smtClean="0">
                <a:latin typeface="Times New Roman" pitchFamily="18" charset="0"/>
                <a:cs typeface="Times New Roman" pitchFamily="18" charset="0"/>
              </a:rPr>
              <a:t> курс лечения (вышел из клиники в группе посетителей) и 23 декабря уезжает в Ленинград. В ночь на 28 декабря в гостинице "</a:t>
            </a:r>
            <a:r>
              <a:rPr lang="ru-RU" sz="2000" dirty="0" err="1" smtClean="0">
                <a:latin typeface="Times New Roman" pitchFamily="18" charset="0"/>
                <a:cs typeface="Times New Roman" pitchFamily="18" charset="0"/>
              </a:rPr>
              <a:t>Англетер</a:t>
            </a:r>
            <a:r>
              <a:rPr lang="ru-RU" sz="2000" dirty="0" smtClean="0">
                <a:latin typeface="Times New Roman" pitchFamily="18" charset="0"/>
                <a:cs typeface="Times New Roman" pitchFamily="18" charset="0"/>
              </a:rPr>
              <a:t>" Сергея Есенина убивают инсценировав самоубийство. </a:t>
            </a:r>
            <a:endParaRPr lang="ru-RU" sz="2000" dirty="0">
              <a:latin typeface="Times New Roman" pitchFamily="18" charset="0"/>
              <a:cs typeface="Times New Roman" pitchFamily="18" charset="0"/>
            </a:endParaRPr>
          </a:p>
        </p:txBody>
      </p:sp>
      <p:pic>
        <p:nvPicPr>
          <p:cNvPr id="79874" name="Picture 2" descr="http://sperepuga.com/img/picture/Apr/23/2370f3fe802474541c8fae58948167bb/1.jpg"/>
          <p:cNvPicPr>
            <a:picLocks noChangeAspect="1" noChangeArrowheads="1"/>
          </p:cNvPicPr>
          <p:nvPr/>
        </p:nvPicPr>
        <p:blipFill>
          <a:blip r:embed="rId2" cstate="print"/>
          <a:srcRect/>
          <a:stretch>
            <a:fillRect/>
          </a:stretch>
        </p:blipFill>
        <p:spPr bwMode="auto">
          <a:xfrm>
            <a:off x="2267744" y="188640"/>
            <a:ext cx="4508500" cy="3378710"/>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aratov-segodnya.ru/files/pages/17220/1442566343general_pages_18_September_2015_i17220_v_saratove_proidet_literaturnyi_vecher_pamyati_esenina.jpg"/>
          <p:cNvPicPr>
            <a:picLocks noChangeAspect="1" noChangeArrowheads="1"/>
          </p:cNvPicPr>
          <p:nvPr/>
        </p:nvPicPr>
        <p:blipFill>
          <a:blip r:embed="rId2" cstate="print"/>
          <a:srcRect/>
          <a:stretch>
            <a:fillRect/>
          </a:stretch>
        </p:blipFill>
        <p:spPr bwMode="auto">
          <a:xfrm>
            <a:off x="611560" y="1484784"/>
            <a:ext cx="3744416" cy="3744416"/>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4499992" y="548680"/>
            <a:ext cx="4427984" cy="5693866"/>
          </a:xfrm>
          <a:prstGeom prst="rect">
            <a:avLst/>
          </a:prstGeom>
        </p:spPr>
        <p:txBody>
          <a:bodyPr wrap="square">
            <a:spAutoFit/>
          </a:bodyPr>
          <a:lstStyle/>
          <a:p>
            <a:pPr algn="just"/>
            <a:r>
              <a:rPr lang="ru-RU" sz="2800" b="1" dirty="0" smtClean="0">
                <a:latin typeface="Times New Roman" pitchFamily="18" charset="0"/>
                <a:cs typeface="Times New Roman" pitchFamily="18" charset="0"/>
              </a:rPr>
              <a:t>Сергей </a:t>
            </a:r>
            <a:r>
              <a:rPr lang="ru-RU" sz="2800" b="1" smtClean="0">
                <a:latin typeface="Times New Roman" pitchFamily="18" charset="0"/>
                <a:cs typeface="Times New Roman" pitchFamily="18" charset="0"/>
              </a:rPr>
              <a:t>Александрович Есенин</a:t>
            </a:r>
            <a:r>
              <a:rPr lang="ru-RU" sz="280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(21 сентября (3 октября) 1895, Константиново, Рязанский уезд, Рязанская губерния, Российская империя — 28 декабря 1925, Ленинград, СССР) — русский поэт, представитель </a:t>
            </a:r>
            <a:r>
              <a:rPr lang="ru-RU" sz="2800" dirty="0" err="1" smtClean="0">
                <a:latin typeface="Times New Roman" pitchFamily="18" charset="0"/>
                <a:cs typeface="Times New Roman" pitchFamily="18" charset="0"/>
              </a:rPr>
              <a:t>новокрестьянской</a:t>
            </a:r>
            <a:r>
              <a:rPr lang="ru-RU" sz="2800" dirty="0" smtClean="0">
                <a:latin typeface="Times New Roman" pitchFamily="18" charset="0"/>
                <a:cs typeface="Times New Roman" pitchFamily="18" charset="0"/>
              </a:rPr>
              <a:t> поэзии и лирики, а в более позднем периоде творчества — имажинизма</a:t>
            </a:r>
            <a:endParaRPr lang="ru-RU" sz="2800" dirty="0">
              <a:latin typeface="Times New Roman" pitchFamily="18" charset="0"/>
              <a:cs typeface="Times New Roman" pitchFamily="18"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772816"/>
            <a:ext cx="8280920" cy="2246769"/>
          </a:xfrm>
          <a:prstGeom prst="rect">
            <a:avLst/>
          </a:prstGeom>
        </p:spPr>
        <p:txBody>
          <a:bodyPr wrap="square">
            <a:spAutoFit/>
          </a:bodyPr>
          <a:lstStyle/>
          <a:p>
            <a:pPr algn="just"/>
            <a:r>
              <a:rPr lang="ru-RU" sz="2800" dirty="0" smtClean="0">
                <a:latin typeface="Times New Roman" pitchFamily="18" charset="0"/>
                <a:cs typeface="Times New Roman" pitchFamily="18" charset="0"/>
              </a:rPr>
              <a:t>Список используемых источников:</a:t>
            </a:r>
          </a:p>
          <a:p>
            <a:pPr algn="just"/>
            <a:endParaRPr lang="ru-RU" sz="2800" dirty="0" smtClean="0">
              <a:latin typeface="Times New Roman" pitchFamily="18" charset="0"/>
              <a:cs typeface="Times New Roman" pitchFamily="18" charset="0"/>
            </a:endParaRPr>
          </a:p>
          <a:p>
            <a:pPr marL="342900" indent="-342900" algn="just">
              <a:buAutoNum type="arabicPeriod"/>
            </a:pPr>
            <a:r>
              <a:rPr lang="en-US" sz="2800" dirty="0" smtClean="0">
                <a:latin typeface="Times New Roman" pitchFamily="18" charset="0"/>
                <a:cs typeface="Times New Roman" pitchFamily="18" charset="0"/>
              </a:rPr>
              <a:t>http://www.sesenin.ru/ebiography</a:t>
            </a:r>
            <a:r>
              <a:rPr lang="ru-RU" sz="2800" dirty="0" smtClean="0">
                <a:latin typeface="Times New Roman" pitchFamily="18" charset="0"/>
                <a:cs typeface="Times New Roman" pitchFamily="18" charset="0"/>
              </a:rPr>
              <a:t>;</a:t>
            </a:r>
          </a:p>
          <a:p>
            <a:pPr marL="342900" indent="-342900" algn="just">
              <a:buAutoNum type="arabicPeriod"/>
            </a:pPr>
            <a:r>
              <a:rPr lang="en-US" sz="2800" dirty="0" smtClean="0">
                <a:latin typeface="Times New Roman" pitchFamily="18" charset="0"/>
                <a:cs typeface="Times New Roman" pitchFamily="18" charset="0"/>
              </a:rPr>
              <a:t>https://yandex.ru/images/search</a:t>
            </a:r>
            <a:r>
              <a:rPr lang="ru-RU" sz="2800" dirty="0" smtClean="0">
                <a:latin typeface="Times New Roman" pitchFamily="18" charset="0"/>
                <a:cs typeface="Times New Roman" pitchFamily="18" charset="0"/>
              </a:rPr>
              <a:t>.</a:t>
            </a:r>
          </a:p>
          <a:p>
            <a:pPr marL="342900" indent="-342900" algn="just">
              <a:buAutoNum type="arabicPeriod"/>
            </a:pPr>
            <a:endParaRPr lang="ru-RU" sz="2800" dirty="0">
              <a:latin typeface="Times New Roman" pitchFamily="18" charset="0"/>
              <a:cs typeface="Times New Roman" pitchFamily="18"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251520" y="476672"/>
            <a:ext cx="6336704" cy="5918265"/>
          </a:xfrm>
          <a:prstGeom prst="rect">
            <a:avLst/>
          </a:prstGeom>
          <a:noFill/>
          <a:ln w="9525">
            <a:noFill/>
            <a:miter lim="800000"/>
            <a:headEnd/>
            <a:tailEnd/>
          </a:ln>
          <a:effectLst/>
        </p:spPr>
        <p:txBody>
          <a:bodyPr vert="horz" wrap="square" lIns="153939" tIns="34914" rIns="153939" bIns="3491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effectLst/>
                <a:latin typeface="Times New Roman" pitchFamily="18" charset="0"/>
                <a:cs typeface="Times New Roman" pitchFamily="18" charset="0"/>
              </a:rPr>
              <a:t>Родился в селе Константиново </a:t>
            </a:r>
            <a:r>
              <a:rPr kumimoji="0" lang="ru-RU" sz="2000" u="none" strike="noStrike" cap="none" normalizeH="0" baseline="0" dirty="0" err="1" smtClean="0">
                <a:ln>
                  <a:noFill/>
                </a:ln>
                <a:effectLst/>
                <a:latin typeface="Times New Roman" pitchFamily="18" charset="0"/>
                <a:cs typeface="Times New Roman" pitchFamily="18" charset="0"/>
              </a:rPr>
              <a:t>Кузьминской</a:t>
            </a:r>
            <a:r>
              <a:rPr kumimoji="0" lang="ru-RU" sz="2000" u="none" strike="noStrike" cap="none" normalizeH="0" baseline="0" dirty="0" smtClean="0">
                <a:ln>
                  <a:noFill/>
                </a:ln>
                <a:effectLst/>
                <a:latin typeface="Times New Roman" pitchFamily="18" charset="0"/>
                <a:cs typeface="Times New Roman" pitchFamily="18" charset="0"/>
              </a:rPr>
              <a:t> волости Рязанского уезда Рязанской губернии, в крестьянской семье. Отец — Александр Никитич Есенин (1873—1931), мать — Татьяна Фёдоровна Титова (1875—1955). Сёстры — Екатерина (1905—1977), Александра (1911—1981).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effectLst/>
                <a:latin typeface="Times New Roman" pitchFamily="18" charset="0"/>
                <a:cs typeface="Times New Roman" pitchFamily="18" charset="0"/>
              </a:rPr>
              <a:t>Дом, где родился С. А. Есенин. Константиново</a:t>
            </a:r>
          </a:p>
          <a:p>
            <a:pPr marL="0" marR="0" lvl="0" indent="0" eaLnBrk="0" fontAlgn="base" latinLnBrk="0" hangingPunct="0">
              <a:lnSpc>
                <a:spcPct val="100000"/>
              </a:lnSpc>
              <a:spcBef>
                <a:spcPct val="0"/>
              </a:spcBef>
              <a:spcAft>
                <a:spcPct val="0"/>
              </a:spcAft>
              <a:tabLst/>
            </a:pPr>
            <a:r>
              <a:rPr kumimoji="0" lang="ru-RU" sz="2000" u="none" strike="noStrike" cap="none" normalizeH="0" baseline="0" dirty="0" smtClean="0">
                <a:ln>
                  <a:noFill/>
                </a:ln>
                <a:effectLst/>
                <a:latin typeface="Times New Roman" pitchFamily="18" charset="0"/>
                <a:cs typeface="Times New Roman" pitchFamily="18" charset="0"/>
              </a:rPr>
              <a:t>В 1904 году Есенин пошёл в </a:t>
            </a:r>
            <a:r>
              <a:rPr kumimoji="0" lang="ru-RU" sz="2000" u="none" strike="noStrike" cap="none" normalizeH="0" baseline="0" dirty="0" err="1" smtClean="0">
                <a:ln>
                  <a:noFill/>
                </a:ln>
                <a:effectLst/>
                <a:latin typeface="Times New Roman" pitchFamily="18" charset="0"/>
                <a:cs typeface="Times New Roman" pitchFamily="18" charset="0"/>
              </a:rPr>
              <a:t>Константиновское</a:t>
            </a:r>
            <a:r>
              <a:rPr kumimoji="0" lang="ru-RU" sz="2000" u="none" strike="noStrike" cap="none" normalizeH="0" baseline="0" dirty="0" smtClean="0">
                <a:ln>
                  <a:noFill/>
                </a:ln>
                <a:effectLst/>
                <a:latin typeface="Times New Roman" pitchFamily="18" charset="0"/>
                <a:cs typeface="Times New Roman" pitchFamily="18" charset="0"/>
              </a:rPr>
              <a:t> земское училище, по окончании которого в 1909 году начал учёбу в церковно-приходской второклассной учительской школе (ныне музей С. А. Есенина) в Спас-Клепиках. По окончании школы, осенью 1912 года Есенин ушёл из дома, после прибыл в Москву, работал в мясной лавке, а потом — в типографии И. Д. Сытина. В 1913 году поступил вольнослушателем на историко-философское отделение в Московский городской народный университет имени А. Л. Шанявского. Работал в типографии, был дружен с поэтами </a:t>
            </a:r>
            <a:r>
              <a:rPr kumimoji="0" lang="ru-RU" sz="2000" u="none" strike="noStrike" cap="none" normalizeH="0" baseline="0" dirty="0" err="1" smtClean="0">
                <a:ln>
                  <a:noFill/>
                </a:ln>
                <a:effectLst/>
                <a:latin typeface="Times New Roman" pitchFamily="18" charset="0"/>
                <a:cs typeface="Times New Roman" pitchFamily="18" charset="0"/>
              </a:rPr>
              <a:t>Суриковского</a:t>
            </a:r>
            <a:r>
              <a:rPr kumimoji="0" lang="ru-RU" sz="2000" u="none" strike="noStrike" cap="none" normalizeH="0" baseline="0" dirty="0" smtClean="0">
                <a:ln>
                  <a:noFill/>
                </a:ln>
                <a:effectLst/>
                <a:latin typeface="Times New Roman" pitchFamily="18" charset="0"/>
                <a:cs typeface="Times New Roman" pitchFamily="18" charset="0"/>
              </a:rPr>
              <a:t> литературно-музыкального кружка.</a:t>
            </a:r>
          </a:p>
        </p:txBody>
      </p:sp>
      <p:pic>
        <p:nvPicPr>
          <p:cNvPr id="63490" name="Picture 2" descr="https://upload.wikimedia.org/wikipedia/commons/thumb/7/70/%D0%94%D0%BE%D0%BC%2C_%D0%B3%D0%B4%D0%B5_%D1%80%D0%BE%D0%B4%D0%B8%D0%BB%D1%81%D1%8F_%D0%A1.%D0%90._%D0%95%D1%81%D0%B5%D0%BD%D0%B8%D0%BD._%D0%9A%D0%BE%D0%BD%D1%81%D1%82%D0%B0%D0%BD%D1%82%D0%B8%D0%BD%D0%BE%D0%B2%D0%BE..JPG/220px-%D0%94%D0%BE%D0%BC%2C_%D0%B3%D0%B4%D0%B5_%D1%80%D0%BE%D0%B4%D0%B8%D0%BB%D1%81%D1%8F_%D0%A1.%D0%90._%D0%95%D1%81%D0%B5%D0%BD%D0%B8%D0%BD._%D0%9A%D0%BE%D0%BD%D1%81%D1%82%D0%B0%D0%BD%D1%82%D0%B8%D0%BD%D0%BE%D0%B2%D0%BE..JPG">
            <a:hlinkClick r:id="rId2"/>
          </p:cNvPr>
          <p:cNvPicPr>
            <a:picLocks noChangeAspect="1" noChangeArrowheads="1"/>
          </p:cNvPicPr>
          <p:nvPr/>
        </p:nvPicPr>
        <p:blipFill>
          <a:blip r:embed="rId3" cstate="print"/>
          <a:srcRect/>
          <a:stretch>
            <a:fillRect/>
          </a:stretch>
        </p:blipFill>
        <p:spPr bwMode="auto">
          <a:xfrm>
            <a:off x="2147483647" y="-1170439938"/>
            <a:ext cx="2095500" cy="1571625"/>
          </a:xfrm>
          <a:prstGeom prst="rect">
            <a:avLst/>
          </a:prstGeom>
          <a:noFill/>
        </p:spPr>
      </p:pic>
      <p:pic>
        <p:nvPicPr>
          <p:cNvPr id="63492" name="Picture 4" descr="http://cs624230.vk.me/v624230410/17aa0/7HRJR69duqE.jpg"/>
          <p:cNvPicPr>
            <a:picLocks noChangeAspect="1" noChangeArrowheads="1"/>
          </p:cNvPicPr>
          <p:nvPr/>
        </p:nvPicPr>
        <p:blipFill>
          <a:blip r:embed="rId4" cstate="print"/>
          <a:srcRect/>
          <a:stretch>
            <a:fillRect/>
          </a:stretch>
        </p:blipFill>
        <p:spPr bwMode="auto">
          <a:xfrm>
            <a:off x="6444208" y="1628800"/>
            <a:ext cx="2564284" cy="2564284"/>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11960" y="548680"/>
            <a:ext cx="4572000" cy="5632311"/>
          </a:xfrm>
          <a:prstGeom prst="rect">
            <a:avLst/>
          </a:prstGeom>
        </p:spPr>
        <p:txBody>
          <a:bodyPr>
            <a:spAutoFit/>
          </a:bodyPr>
          <a:lstStyle/>
          <a:p>
            <a:pPr algn="just"/>
            <a:r>
              <a:rPr lang="ru-RU" dirty="0" smtClean="0">
                <a:latin typeface="Times New Roman" pitchFamily="18" charset="0"/>
                <a:cs typeface="Times New Roman" pitchFamily="18" charset="0"/>
              </a:rPr>
              <a:t>С детства слагавший стихи (в основном в подражание А. В. Кольцову, И. С. Никитину, С. Д. Дрожжину), Есенин обретает единомышленников в "</a:t>
            </a:r>
            <a:r>
              <a:rPr lang="ru-RU" dirty="0" err="1" smtClean="0">
                <a:latin typeface="Times New Roman" pitchFamily="18" charset="0"/>
                <a:cs typeface="Times New Roman" pitchFamily="18" charset="0"/>
              </a:rPr>
              <a:t>Суриковском</a:t>
            </a:r>
            <a:r>
              <a:rPr lang="ru-RU" dirty="0" smtClean="0">
                <a:latin typeface="Times New Roman" pitchFamily="18" charset="0"/>
                <a:cs typeface="Times New Roman" pitchFamily="18" charset="0"/>
              </a:rPr>
              <a:t> литературно-музыкальном кружке", членом которого он становится в 1912. Печататься начинает в 1914 в московских детских журналах (дебют стихотворение "Береза"). Весной 1915 Есенин приезжает в Петроград, где знакомится с А. А. Блоком, С. М. Городецким, А. М. Ремизовым, Н. С. Гумилевым и др., сближается с Н. А. Клюевым, оказавшим на него значительное влияние. Их совместные выступления со стихами и частушками, стилизованными под "крестьянскую", "народную" манеру (Есенин являлся публике златокудрым молодцем в расшитой рубашке и сафьяновых сапожках), имели большой успех. </a:t>
            </a:r>
            <a:endParaRPr lang="ru-RU" dirty="0">
              <a:latin typeface="Times New Roman" pitchFamily="18" charset="0"/>
              <a:cs typeface="Times New Roman" pitchFamily="18" charset="0"/>
            </a:endParaRPr>
          </a:p>
        </p:txBody>
      </p:sp>
      <p:pic>
        <p:nvPicPr>
          <p:cNvPr id="65539" name="Picture 3" descr="http://cs627926.vk.me/v627926326/faf2/Puqkf8eeZlk.jpg"/>
          <p:cNvPicPr>
            <a:picLocks noChangeAspect="1" noChangeArrowheads="1"/>
          </p:cNvPicPr>
          <p:nvPr/>
        </p:nvPicPr>
        <p:blipFill>
          <a:blip r:embed="rId2" cstate="print"/>
          <a:srcRect/>
          <a:stretch>
            <a:fillRect/>
          </a:stretch>
        </p:blipFill>
        <p:spPr bwMode="auto">
          <a:xfrm>
            <a:off x="323528" y="980728"/>
            <a:ext cx="3644404" cy="4585875"/>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4320480" cy="5940088"/>
          </a:xfrm>
          <a:prstGeom prst="rect">
            <a:avLst/>
          </a:prstGeom>
        </p:spPr>
        <p:txBody>
          <a:bodyPr wrap="square">
            <a:spAutoFit/>
          </a:bodyPr>
          <a:lstStyle/>
          <a:p>
            <a:pPr algn="just"/>
            <a:r>
              <a:rPr lang="ru-RU" sz="2000" dirty="0" smtClean="0">
                <a:latin typeface="Times New Roman" pitchFamily="18" charset="0"/>
                <a:cs typeface="Times New Roman" pitchFamily="18" charset="0"/>
              </a:rPr>
              <a:t>В первой половине 1916 г. Есенин призывается в армию, но благодаря хлопотам друзей получает назначение ("с высочайшего соизволения") санитаром в Царскосельский военно-санитарный поезд № 143 Ее Императорского Величества Государыни Императрицы Александры Федоровны, что позволяет ему беспрепятственно посещать литературные салоны, бывать на приемах у меценатов, выступать на концертах. На одном из концертов в лазарете, к которому он был прикомандирован (здесь же несли службу сестер милосердия императрица и царевны), происходит его встреча с царской семьей. </a:t>
            </a:r>
            <a:endParaRPr lang="ru-RU" sz="2000" dirty="0">
              <a:latin typeface="Times New Roman" pitchFamily="18" charset="0"/>
              <a:cs typeface="Times New Roman" pitchFamily="18" charset="0"/>
            </a:endParaRPr>
          </a:p>
        </p:txBody>
      </p:sp>
      <p:pic>
        <p:nvPicPr>
          <p:cNvPr id="67586" name="Picture 2" descr="http://img-fotki.yandex.ru/get/15503/22264419.200/0_8818f_7ba2aac0_XL.jpg"/>
          <p:cNvPicPr>
            <a:picLocks noChangeAspect="1" noChangeArrowheads="1"/>
          </p:cNvPicPr>
          <p:nvPr/>
        </p:nvPicPr>
        <p:blipFill>
          <a:blip r:embed="rId2" cstate="print"/>
          <a:srcRect/>
          <a:stretch>
            <a:fillRect/>
          </a:stretch>
        </p:blipFill>
        <p:spPr bwMode="auto">
          <a:xfrm>
            <a:off x="4974238" y="476672"/>
            <a:ext cx="3931637" cy="5184576"/>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3968" y="404664"/>
            <a:ext cx="4572000" cy="5632311"/>
          </a:xfrm>
          <a:prstGeom prst="rect">
            <a:avLst/>
          </a:prstGeom>
        </p:spPr>
        <p:txBody>
          <a:bodyPr>
            <a:spAutoFit/>
          </a:bodyPr>
          <a:lstStyle/>
          <a:p>
            <a:pPr algn="just"/>
            <a:r>
              <a:rPr lang="ru-RU" sz="2400" dirty="0" smtClean="0">
                <a:latin typeface="Times New Roman" pitchFamily="18" charset="0"/>
                <a:cs typeface="Times New Roman" pitchFamily="18" charset="0"/>
              </a:rPr>
              <a:t>Тогда же вместе с Н. Клюевым они выступают, одетые в древнерусские костюмы, сшитые по эскизам В. Васнецова, на вечерах "Общества возрождения художественной Руси" при </a:t>
            </a:r>
            <a:r>
              <a:rPr lang="ru-RU" sz="2400" dirty="0" err="1" smtClean="0">
                <a:latin typeface="Times New Roman" pitchFamily="18" charset="0"/>
                <a:cs typeface="Times New Roman" pitchFamily="18" charset="0"/>
              </a:rPr>
              <a:t>Феодоровском</a:t>
            </a:r>
            <a:r>
              <a:rPr lang="ru-RU" sz="2400" dirty="0" smtClean="0">
                <a:latin typeface="Times New Roman" pitchFamily="18" charset="0"/>
                <a:cs typeface="Times New Roman" pitchFamily="18" charset="0"/>
              </a:rPr>
              <a:t> городке в Царском Селе, а также приглашаются в Москве к великой княгине Елизавете. Вместе с монаршей четой в мае 1916 года Есенин в качестве санитара поезда посещает Евпаторию. Это была последняя поездка Николая II в Крым. </a:t>
            </a:r>
            <a:endParaRPr lang="ru-RU" sz="2400" dirty="0">
              <a:latin typeface="Times New Roman" pitchFamily="18" charset="0"/>
              <a:cs typeface="Times New Roman" pitchFamily="18" charset="0"/>
            </a:endParaRPr>
          </a:p>
        </p:txBody>
      </p:sp>
      <p:pic>
        <p:nvPicPr>
          <p:cNvPr id="66562" name="Picture 2" descr="http://cs629107.vk.me/v629107559/7dbd/2GiB3QBtAY0.jpg"/>
          <p:cNvPicPr>
            <a:picLocks noChangeAspect="1" noChangeArrowheads="1"/>
          </p:cNvPicPr>
          <p:nvPr/>
        </p:nvPicPr>
        <p:blipFill>
          <a:blip r:embed="rId2" cstate="print"/>
          <a:srcRect/>
          <a:stretch>
            <a:fillRect/>
          </a:stretch>
        </p:blipFill>
        <p:spPr bwMode="auto">
          <a:xfrm>
            <a:off x="179512" y="548680"/>
            <a:ext cx="4010025" cy="5753100"/>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4572000" cy="5324535"/>
          </a:xfrm>
          <a:prstGeom prst="rect">
            <a:avLst/>
          </a:prstGeom>
        </p:spPr>
        <p:txBody>
          <a:bodyPr>
            <a:spAutoFit/>
          </a:bodyPr>
          <a:lstStyle/>
          <a:p>
            <a:pPr algn="just"/>
            <a:r>
              <a:rPr lang="ru-RU" sz="2000" dirty="0" smtClean="0">
                <a:latin typeface="Times New Roman" pitchFamily="18" charset="0"/>
                <a:cs typeface="Times New Roman" pitchFamily="18" charset="0"/>
              </a:rPr>
              <a:t>Первый сборник стихов Есенина "Радуница" (1916) восторженно приветствуется критикой, обнаружившей в нем свежую струю, отмечавшей юную непосредственность и природный вкус автора. В стихах "Радуницы" и последующих сборников ("</a:t>
            </a:r>
            <a:r>
              <a:rPr lang="ru-RU" sz="2000" dirty="0" err="1" smtClean="0">
                <a:latin typeface="Times New Roman" pitchFamily="18" charset="0"/>
                <a:cs typeface="Times New Roman" pitchFamily="18" charset="0"/>
              </a:rPr>
              <a:t>Голубень</a:t>
            </a:r>
            <a:r>
              <a:rPr lang="ru-RU" sz="2000" dirty="0" smtClean="0">
                <a:latin typeface="Times New Roman" pitchFamily="18" charset="0"/>
                <a:cs typeface="Times New Roman" pitchFamily="18" charset="0"/>
              </a:rPr>
              <a:t>", "Преображение", "Сельский часослов", все 1918, и др.) складывается особый есенинский "антропоморфизм": животные, растения, явления природы и пр. очеловечиваются поэтом, образуя вместе с людьми, связанными корнями и всем своим естеством с природой, гармоничный, целостный, прекрасный мир. </a:t>
            </a:r>
            <a:endParaRPr lang="ru-RU" sz="2000" dirty="0">
              <a:latin typeface="Times New Roman" pitchFamily="18" charset="0"/>
              <a:cs typeface="Times New Roman" pitchFamily="18" charset="0"/>
            </a:endParaRPr>
          </a:p>
        </p:txBody>
      </p:sp>
      <p:pic>
        <p:nvPicPr>
          <p:cNvPr id="69634" name="Picture 2" descr="http://static.diary.ru/userdir/2/9/3/0/293046/15391358.jpg"/>
          <p:cNvPicPr>
            <a:picLocks noChangeAspect="1" noChangeArrowheads="1"/>
          </p:cNvPicPr>
          <p:nvPr/>
        </p:nvPicPr>
        <p:blipFill>
          <a:blip r:embed="rId2" cstate="print"/>
          <a:srcRect/>
          <a:stretch>
            <a:fillRect/>
          </a:stretch>
        </p:blipFill>
        <p:spPr bwMode="auto">
          <a:xfrm>
            <a:off x="5508104" y="1052736"/>
            <a:ext cx="3190875" cy="4572000"/>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692696"/>
            <a:ext cx="4572000" cy="5632311"/>
          </a:xfrm>
          <a:prstGeom prst="rect">
            <a:avLst/>
          </a:prstGeom>
        </p:spPr>
        <p:txBody>
          <a:bodyPr>
            <a:spAutoFit/>
          </a:bodyPr>
          <a:lstStyle/>
          <a:p>
            <a:pPr algn="just"/>
            <a:r>
              <a:rPr lang="ru-RU" sz="2400" dirty="0" smtClean="0">
                <a:latin typeface="Times New Roman" pitchFamily="18" charset="0"/>
                <a:cs typeface="Times New Roman" pitchFamily="18" charset="0"/>
              </a:rPr>
              <a:t>На стыке христианской образности, языческой символики и фольклорной стилистики рождаются окрашенные тонким восприятием природы картины есенинской Руси, где все: топящаяся печка и собачий закут, некошеный сенокос и болотные топи, гомон косарей и храп табуна становится объектом благоговейного, почти религиозного чувства поэта ("Я молюсь на алы зори, Причащаюсь у ручья"). </a:t>
            </a:r>
            <a:endParaRPr lang="ru-RU" sz="2400" dirty="0">
              <a:latin typeface="Times New Roman" pitchFamily="18" charset="0"/>
              <a:cs typeface="Times New Roman" pitchFamily="18" charset="0"/>
            </a:endParaRPr>
          </a:p>
        </p:txBody>
      </p:sp>
      <p:pic>
        <p:nvPicPr>
          <p:cNvPr id="68610" name="Picture 2" descr="http://i.viewy.ru/data/photo/42/ba/42badcce27JJGHAXE_50023_f88918565b.jpg"/>
          <p:cNvPicPr>
            <a:picLocks noChangeAspect="1" noChangeArrowheads="1"/>
          </p:cNvPicPr>
          <p:nvPr/>
        </p:nvPicPr>
        <p:blipFill>
          <a:blip r:embed="rId2" cstate="print"/>
          <a:srcRect/>
          <a:stretch>
            <a:fillRect/>
          </a:stretch>
        </p:blipFill>
        <p:spPr bwMode="auto">
          <a:xfrm>
            <a:off x="539552" y="1196752"/>
            <a:ext cx="3212356" cy="4394503"/>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4572000" cy="5632311"/>
          </a:xfrm>
          <a:prstGeom prst="rect">
            <a:avLst/>
          </a:prstGeom>
        </p:spPr>
        <p:txBody>
          <a:bodyPr>
            <a:spAutoFit/>
          </a:bodyPr>
          <a:lstStyle/>
          <a:p>
            <a:pPr algn="just"/>
            <a:r>
              <a:rPr lang="ru-RU" sz="2400" dirty="0" smtClean="0">
                <a:latin typeface="Times New Roman" pitchFamily="18" charset="0"/>
                <a:cs typeface="Times New Roman" pitchFamily="18" charset="0"/>
              </a:rPr>
              <a:t>В начале 1918 Есенин переезжает в Москву. С воодушевлением встретив революцию, он пишет несколько небольших поэм ("Иорданская голубица", "</a:t>
            </a:r>
            <a:r>
              <a:rPr lang="ru-RU" sz="2400" dirty="0" err="1" smtClean="0">
                <a:latin typeface="Times New Roman" pitchFamily="18" charset="0"/>
                <a:cs typeface="Times New Roman" pitchFamily="18" charset="0"/>
              </a:rPr>
              <a:t>Инония</a:t>
            </a:r>
            <a:r>
              <a:rPr lang="ru-RU" sz="2400" dirty="0" smtClean="0">
                <a:latin typeface="Times New Roman" pitchFamily="18" charset="0"/>
                <a:cs typeface="Times New Roman" pitchFamily="18" charset="0"/>
              </a:rPr>
              <a:t>", "Небесный барабанщик", все 1918, и др.), проникнутых радостным предчувствием "преображения" жизни. Богоборческие настроения сочетаются в них с библейской образностью для обозначения масштаба и значимости происходящих событий. </a:t>
            </a:r>
            <a:endParaRPr lang="ru-RU" sz="2400" dirty="0">
              <a:latin typeface="Times New Roman" pitchFamily="18" charset="0"/>
              <a:cs typeface="Times New Roman" pitchFamily="18" charset="0"/>
            </a:endParaRPr>
          </a:p>
        </p:txBody>
      </p:sp>
      <p:pic>
        <p:nvPicPr>
          <p:cNvPr id="71682" name="Picture 2" descr="http://userdocs.ru/pars_docs/refs/111/110914/110914_html_3b4d4390.jpg"/>
          <p:cNvPicPr>
            <a:picLocks noChangeAspect="1" noChangeArrowheads="1"/>
          </p:cNvPicPr>
          <p:nvPr/>
        </p:nvPicPr>
        <p:blipFill>
          <a:blip r:embed="rId2" cstate="print"/>
          <a:srcRect/>
          <a:stretch>
            <a:fillRect/>
          </a:stretch>
        </p:blipFill>
        <p:spPr bwMode="auto">
          <a:xfrm>
            <a:off x="5004048" y="1484784"/>
            <a:ext cx="3810000" cy="2857500"/>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TotalTime>
  <Words>1456</Words>
  <Application>Microsoft Office PowerPoint</Application>
  <PresentationFormat>Экран (4:3)</PresentationFormat>
  <Paragraphs>29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cp:revision>
  <dcterms:created xsi:type="dcterms:W3CDTF">2015-10-21T02:42:43Z</dcterms:created>
  <dcterms:modified xsi:type="dcterms:W3CDTF">2015-11-15T12:15:55Z</dcterms:modified>
</cp:coreProperties>
</file>