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7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89" r:id="rId9"/>
    <p:sldId id="262" r:id="rId10"/>
    <p:sldId id="266" r:id="rId11"/>
    <p:sldId id="264" r:id="rId12"/>
    <p:sldId id="265" r:id="rId13"/>
    <p:sldId id="267" r:id="rId14"/>
    <p:sldId id="268" r:id="rId15"/>
    <p:sldId id="290" r:id="rId16"/>
    <p:sldId id="269" r:id="rId17"/>
    <p:sldId id="291" r:id="rId18"/>
    <p:sldId id="292" r:id="rId19"/>
    <p:sldId id="270" r:id="rId20"/>
    <p:sldId id="271" r:id="rId21"/>
    <p:sldId id="285" r:id="rId22"/>
    <p:sldId id="294" r:id="rId23"/>
    <p:sldId id="263" r:id="rId24"/>
    <p:sldId id="295" r:id="rId25"/>
    <p:sldId id="296" r:id="rId26"/>
    <p:sldId id="286" r:id="rId27"/>
    <p:sldId id="297" r:id="rId28"/>
    <p:sldId id="288" r:id="rId29"/>
    <p:sldId id="287" r:id="rId30"/>
    <p:sldId id="293" r:id="rId31"/>
    <p:sldId id="284" r:id="rId32"/>
    <p:sldId id="298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598" autoAdjust="0"/>
  </p:normalViewPr>
  <p:slideViewPr>
    <p:cSldViewPr>
      <p:cViewPr varScale="1">
        <p:scale>
          <a:sx n="52" d="100"/>
          <a:sy n="5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7052C-B6EA-49CE-B923-3A11D9F767C1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EFA1F-4E0B-40EA-8AA6-78C572DBC5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FA1F-4E0B-40EA-8AA6-78C572DBC5D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6ADAD1-3DF1-4ED5-9EF8-845DB26B8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D62D2-57B3-4BC3-86ED-8920D531C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A361-97E6-4B6D-AC37-5645BF7DD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DAFE-22A5-4257-9CC0-103E5309A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7463-807A-427A-9501-153787ECE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6F91-531E-4EEB-8D1E-B5B14B24D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14243F-CC09-4A0F-8A90-BDA14F4AD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C521D-7C7B-4881-BD55-2E596E4B6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0130A-8FA7-4DF3-BDF9-EC22B8E31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EC96-E20F-4190-8606-6251845BD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CA55-732C-40AD-9766-33C512BDB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639F2A-7C37-412D-8F0B-5DF768680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9" r:id="rId2"/>
    <p:sldLayoutId id="2147483770" r:id="rId3"/>
    <p:sldLayoutId id="2147483771" r:id="rId4"/>
    <p:sldLayoutId id="2147483779" r:id="rId5"/>
    <p:sldLayoutId id="2147483780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57158" y="714356"/>
            <a:ext cx="8786842" cy="2928958"/>
          </a:xfrm>
        </p:spPr>
        <p:txBody>
          <a:bodyPr/>
          <a:lstStyle/>
          <a:p>
            <a:pPr algn="ctr" eaLnBrk="1" hangingPunct="1"/>
            <a:r>
              <a:rPr lang="ru-RU" sz="4000" dirty="0" smtClean="0"/>
              <a:t>Лексические</a:t>
            </a:r>
            <a:r>
              <a:rPr lang="ru-RU" sz="4000" dirty="0" smtClean="0"/>
              <a:t>, морфологические, синтаксические средства </a:t>
            </a:r>
            <a:br>
              <a:rPr lang="ru-RU" sz="4000" dirty="0" smtClean="0"/>
            </a:br>
            <a:r>
              <a:rPr lang="ru-RU" sz="4000" dirty="0" smtClean="0"/>
              <a:t>речевой выразительности.</a:t>
            </a:r>
            <a:br>
              <a:rPr lang="ru-RU" sz="4000" dirty="0" smtClean="0"/>
            </a:br>
            <a:r>
              <a:rPr lang="ru-RU" sz="4000" dirty="0" smtClean="0"/>
              <a:t>Фигуры речи. Тропы.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mtClean="0"/>
              <a:t>Антитеза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buFont typeface="Wingdings" pitchFamily="2" charset="2"/>
              <a:buNone/>
            </a:pPr>
            <a:r>
              <a:rPr lang="ru-RU" dirty="0" smtClean="0"/>
              <a:t>Противопоставление понятий, характеров, образов, создающее эффект резкого контраста.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i="1" dirty="0" smtClean="0"/>
              <a:t>Ничем не жертвуя </a:t>
            </a:r>
            <a:r>
              <a:rPr lang="ru-RU" sz="2400" i="1" u="sng" dirty="0" smtClean="0"/>
              <a:t>ни злобе, ни  любви</a:t>
            </a:r>
            <a:r>
              <a:rPr lang="ru-RU" sz="2400" i="1" dirty="0" smtClean="0"/>
              <a:t>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                         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2400" i="1" dirty="0" smtClean="0"/>
              <a:t>Они сошлись. </a:t>
            </a:r>
            <a:r>
              <a:rPr lang="ru-RU" sz="2400" i="1" u="sng" dirty="0" smtClean="0"/>
              <a:t>Волна и камень</a:t>
            </a:r>
            <a:r>
              <a:rPr lang="ru-RU" sz="2400" i="1" dirty="0" smtClean="0"/>
              <a:t>,                                   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 </a:t>
            </a:r>
            <a:r>
              <a:rPr lang="ru-RU" sz="2400" i="1" u="sng" dirty="0" smtClean="0"/>
              <a:t>Стихи и проза</a:t>
            </a:r>
            <a:r>
              <a:rPr lang="ru-RU" sz="2400" i="1" dirty="0" smtClean="0"/>
              <a:t>, </a:t>
            </a:r>
            <a:r>
              <a:rPr lang="ru-RU" sz="2400" i="1" u="sng" dirty="0" smtClean="0"/>
              <a:t>лёд и пламень</a:t>
            </a:r>
            <a:r>
              <a:rPr lang="ru-RU" sz="24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42919"/>
            <a:ext cx="8229600" cy="642941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Параллелизм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5073664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      Одинаковое синтаксическое построение предложений. Повтор смежных грамматических конструкций для подчёркивания их единства и образности.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Не сияет на небе солнце красное,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Не любуются им тучки синие…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Коль любить, так без рассудку.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Коль грозить, так не на шутку.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Коль ругнуть, так сгоряча.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Коль рубить, так уж сплеча.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229600" cy="928688"/>
          </a:xfrm>
        </p:spPr>
        <p:txBody>
          <a:bodyPr/>
          <a:lstStyle/>
          <a:p>
            <a:pPr algn="ctr" eaLnBrk="1" hangingPunct="1"/>
            <a:r>
              <a:rPr lang="ru-RU" smtClean="0"/>
              <a:t>Градация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85938"/>
            <a:ext cx="8137525" cy="4300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Синтаксическая конструкция, внутри которой однородные выразительные средства  располагаются в порядке усиления или ослабления признака. 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dirty="0" smtClean="0"/>
              <a:t> </a:t>
            </a:r>
            <a:r>
              <a:rPr lang="ru-RU" i="1" dirty="0" smtClean="0"/>
              <a:t>Сейте </a:t>
            </a:r>
            <a:r>
              <a:rPr lang="ru-RU" i="1" u="sng" dirty="0" smtClean="0"/>
              <a:t>разумное, доброе, вечное</a:t>
            </a:r>
            <a:r>
              <a:rPr lang="ru-RU" i="1" dirty="0" smtClean="0"/>
              <a:t>…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u="sng" dirty="0" smtClean="0"/>
              <a:t>Не жалею, не зову, не плачу…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u="sng" dirty="0" smtClean="0"/>
              <a:t>Ни позвать, ни крикнуть, ни помочь.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928687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Инверсия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28813"/>
            <a:ext cx="8054975" cy="4524375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Необычный, обратный порядок слов. 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При необычном порядке слов: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а) подлежащее стоит после сказуемого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б) прилагательное после существительного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в) наречие после глагола.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dirty="0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sz="2400" b="1" i="1" dirty="0" smtClean="0"/>
              <a:t> </a:t>
            </a:r>
            <a:r>
              <a:rPr lang="ru-RU" sz="2400" u="sng" dirty="0" smtClean="0"/>
              <a:t>Белеет парус одинокий</a:t>
            </a:r>
            <a:r>
              <a:rPr lang="ru-RU" sz="2400" dirty="0" smtClean="0"/>
              <a:t>.</a:t>
            </a:r>
            <a:endParaRPr lang="ru-RU" sz="2400" b="1" i="1" dirty="0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i="1" dirty="0" smtClean="0"/>
              <a:t>                          Вот </a:t>
            </a:r>
            <a:r>
              <a:rPr lang="ru-RU" sz="2400" i="1" u="sng" dirty="0" smtClean="0"/>
              <a:t>нахмурил царь брови чёрные</a:t>
            </a:r>
            <a:r>
              <a:rPr lang="ru-RU" sz="2400" i="1" dirty="0" smtClean="0"/>
              <a:t>.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i="1" dirty="0" smtClean="0"/>
              <a:t>(</a:t>
            </a:r>
            <a:r>
              <a:rPr lang="ru-RU" sz="2400" dirty="0" smtClean="0"/>
              <a:t> </a:t>
            </a:r>
            <a:r>
              <a:rPr lang="ru-RU" sz="1800" b="1" dirty="0" smtClean="0">
                <a:solidFill>
                  <a:schemeClr val="accent6"/>
                </a:solidFill>
              </a:rPr>
              <a:t>Обычный порядок слов:   </a:t>
            </a:r>
            <a:r>
              <a:rPr lang="ru-RU" sz="1800" dirty="0" smtClean="0"/>
              <a:t>Одинокий парус белеет.</a:t>
            </a:r>
            <a:endParaRPr lang="ru-RU" sz="1800" dirty="0" smtClean="0">
              <a:solidFill>
                <a:schemeClr val="accent6"/>
              </a:solidFill>
            </a:endParaRP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accent6"/>
                </a:solidFill>
              </a:rPr>
              <a:t>                                                        </a:t>
            </a:r>
            <a:r>
              <a:rPr lang="ru-RU" sz="1800" dirty="0" smtClean="0">
                <a:solidFill>
                  <a:schemeClr val="accent6"/>
                </a:solidFill>
              </a:rPr>
              <a:t> </a:t>
            </a:r>
            <a:r>
              <a:rPr lang="ru-RU" sz="1800" i="1" dirty="0" smtClean="0"/>
              <a:t>Вот царь нахмурил чёрные брови</a:t>
            </a:r>
            <a:r>
              <a:rPr lang="ru-RU" sz="2400" i="1" dirty="0" smtClean="0"/>
              <a:t>).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mtClean="0"/>
              <a:t>Риторический вопрос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Стилистическая фигура. Это вопрос, который ставится с целью усиления утверждения, и на него не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требуется ответа. 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sz="2400" dirty="0" smtClean="0"/>
              <a:t> Где мне взять силы, чтобы вернуть     утраченный покой?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                      Знаете ли вы украинскую ночь?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 На кого не действует новизна?</a:t>
            </a:r>
            <a:r>
              <a:rPr lang="ru-RU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928687"/>
          </a:xfrm>
        </p:spPr>
        <p:txBody>
          <a:bodyPr/>
          <a:lstStyle/>
          <a:p>
            <a:pPr algn="ctr" eaLnBrk="1" hangingPunct="1"/>
            <a:r>
              <a:rPr lang="ru-RU" smtClean="0"/>
              <a:t>Риторическое восклицание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ru-RU" dirty="0" smtClean="0"/>
              <a:t>   Выражение утверждения в восклицательной форме.</a:t>
            </a:r>
          </a:p>
          <a:p>
            <a:pPr eaLnBrk="1" hangingPunct="1">
              <a:buFont typeface="Georgia" pitchFamily="18" charset="0"/>
              <a:buNone/>
              <a:defRPr/>
            </a:pPr>
            <a:endParaRPr lang="ru-RU" dirty="0" smtClean="0"/>
          </a:p>
          <a:p>
            <a:pPr eaLnBrk="1" hangingPunct="1"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accent6"/>
                </a:solidFill>
              </a:rPr>
              <a:t>Например:  </a:t>
            </a:r>
            <a:r>
              <a:rPr lang="ru-RU" sz="2400" b="1" dirty="0" smtClean="0"/>
              <a:t>«</a:t>
            </a:r>
            <a:r>
              <a:rPr lang="ru-RU" sz="2400" i="1" dirty="0" smtClean="0"/>
              <a:t>Какая магия, доброта, свет в слове учитель! И как велика его роль в жизни каждого из нас!» (В. Солоухин)</a:t>
            </a:r>
            <a:endParaRPr lang="ru-RU" sz="24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928688"/>
          </a:xfrm>
        </p:spPr>
        <p:txBody>
          <a:bodyPr/>
          <a:lstStyle/>
          <a:p>
            <a:pPr algn="ctr" eaLnBrk="1" hangingPunct="1"/>
            <a:r>
              <a:rPr lang="ru-RU" smtClean="0"/>
              <a:t>Риторическое обращение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      Стилистическая фигура. Подчёркнутое обращение к кому-нибудь или чему-нибудь с целью усиления выразительности речи.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i="1" u="sng" dirty="0" smtClean="0"/>
              <a:t>Родная земля! </a:t>
            </a:r>
            <a:r>
              <a:rPr lang="ru-RU" sz="2400" i="1" dirty="0" smtClean="0"/>
              <a:t>Прими и прости нас,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твоих блудных сыновей!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                      </a:t>
            </a:r>
            <a:r>
              <a:rPr lang="ru-RU" sz="2400" dirty="0" smtClean="0"/>
              <a:t> </a:t>
            </a:r>
            <a:r>
              <a:rPr lang="ru-RU" sz="2400" i="1" u="sng" dirty="0" smtClean="0"/>
              <a:t>О Русь моя! Жена моя!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928688"/>
          </a:xfrm>
        </p:spPr>
        <p:txBody>
          <a:bodyPr/>
          <a:lstStyle/>
          <a:p>
            <a:pPr algn="ctr" eaLnBrk="1" hangingPunct="1"/>
            <a:r>
              <a:rPr lang="ru-RU" smtClean="0"/>
              <a:t>Контекстуальные антонимы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64502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ru-RU" dirty="0" smtClean="0"/>
              <a:t>   Слова, которые в языке не противопоставлены по значению и являются антонимами только в исходном тексте.</a:t>
            </a:r>
          </a:p>
          <a:p>
            <a:pPr eaLnBrk="1" hangingPunct="1">
              <a:buFont typeface="Georgia" pitchFamily="18" charset="0"/>
              <a:buNone/>
              <a:defRPr/>
            </a:pPr>
            <a:endParaRPr lang="ru-RU" dirty="0" smtClean="0"/>
          </a:p>
          <a:p>
            <a:pPr eaLnBrk="1" hangingPunct="1"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Например: </a:t>
            </a:r>
            <a:r>
              <a:rPr lang="ru-RU" sz="2400" i="1" dirty="0" smtClean="0"/>
              <a:t>Комплекс неполноценности способен </a:t>
            </a:r>
            <a:r>
              <a:rPr lang="ru-RU" sz="2400" i="1" u="sng" dirty="0" smtClean="0"/>
              <a:t>загубить</a:t>
            </a:r>
            <a:r>
              <a:rPr lang="ru-RU" sz="2400" i="1" dirty="0" smtClean="0"/>
              <a:t> человеческую душу. А может </a:t>
            </a:r>
            <a:r>
              <a:rPr lang="ru-RU" sz="2400" i="1" u="sng" dirty="0" smtClean="0"/>
              <a:t>возвысить</a:t>
            </a:r>
            <a:r>
              <a:rPr lang="ru-RU" sz="2400" i="1" dirty="0" smtClean="0"/>
              <a:t> до небес.</a:t>
            </a:r>
          </a:p>
          <a:p>
            <a:pPr eaLnBrk="1" hangingPunct="1">
              <a:buFont typeface="Georgia" pitchFamily="18" charset="0"/>
              <a:buNone/>
              <a:defRPr/>
            </a:pPr>
            <a:endParaRPr lang="ru-RU" dirty="0" smtClean="0"/>
          </a:p>
          <a:p>
            <a:pPr eaLnBrk="1" hangingPunct="1">
              <a:buFont typeface="Georgia" pitchFamily="18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mtClean="0"/>
              <a:t>Контекстуальные синонимы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  <a:defRPr/>
            </a:pPr>
            <a:r>
              <a:rPr lang="ru-RU" dirty="0" smtClean="0"/>
              <a:t>   Слова, которые в языке не имеют близкого лексического значения и являются синонимами только в исходном тексте.</a:t>
            </a:r>
          </a:p>
          <a:p>
            <a:pPr eaLnBrk="1" hangingPunct="1">
              <a:buFont typeface="Georgia" pitchFamily="18" charset="0"/>
              <a:buNone/>
              <a:defRPr/>
            </a:pPr>
            <a:endParaRPr lang="ru-RU" dirty="0" smtClean="0"/>
          </a:p>
          <a:p>
            <a:pPr eaLnBrk="1" hangingPunct="1"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Например</a:t>
            </a:r>
            <a:r>
              <a:rPr lang="ru-RU" sz="2400" dirty="0" smtClean="0"/>
              <a:t>: </a:t>
            </a:r>
            <a:r>
              <a:rPr lang="ru-RU" sz="2400" i="1" u="sng" dirty="0" smtClean="0"/>
              <a:t>Передо мной появились два ангела…два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ru-RU" sz="2400" i="1" dirty="0" smtClean="0"/>
              <a:t>                         </a:t>
            </a:r>
            <a:r>
              <a:rPr lang="ru-RU" sz="2400" i="1" u="sng" dirty="0" smtClean="0"/>
              <a:t>  гения.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ru-RU" sz="2400" i="1" u="sng" dirty="0" smtClean="0"/>
              <a:t>   Была, правда, старая настольная лампа, купленная в комиссионном, чужая старина, не вызывающая никаких воспоминаний, поэтому ничем не дорогая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785813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Перифраз (перифраза)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507366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Оборот, состоящий в замене названия предмета или явления описанием их существенных признаков или указанием на их характерные черты. Косвенное упоминание объекта путем не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называния, а описания.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</a:t>
            </a:r>
            <a:endParaRPr lang="ru-RU" b="1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dirty="0" smtClean="0"/>
              <a:t> </a:t>
            </a:r>
            <a:r>
              <a:rPr lang="ru-RU" i="1" u="sng" dirty="0" smtClean="0"/>
              <a:t>ночное светило</a:t>
            </a:r>
            <a:r>
              <a:rPr lang="ru-RU" i="1" dirty="0" smtClean="0"/>
              <a:t> = луна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или</a:t>
            </a:r>
            <a:r>
              <a:rPr lang="ru-RU" i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 smtClean="0"/>
              <a:t>           Люблю тебя, </a:t>
            </a:r>
            <a:r>
              <a:rPr lang="ru-RU" i="1" u="sng" dirty="0" smtClean="0"/>
              <a:t>Петра творенье</a:t>
            </a:r>
            <a:r>
              <a:rPr lang="ru-RU" i="1" dirty="0" smtClean="0"/>
              <a:t>! =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dirty="0" smtClean="0"/>
              <a:t>          Люблю тебя, Санкт-Петербург!"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42939"/>
            <a:ext cx="8229600" cy="428607"/>
          </a:xfrm>
        </p:spPr>
        <p:txBody>
          <a:bodyPr/>
          <a:lstStyle/>
          <a:p>
            <a:pPr algn="ctr" eaLnBrk="1" hangingPunct="1"/>
            <a:r>
              <a:rPr lang="ru-RU" sz="2400" dirty="0" smtClean="0"/>
              <a:t>Перечень понятий, которые необходимо знать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2984"/>
            <a:ext cx="8543925" cy="5632466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Гипербола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Гротеск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Метафора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Олицетворение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Эпитет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Сравнение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Литота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Антитеза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Лексический повтор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Анафора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Эпифора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Подхват (анадиплосис)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Рефрен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Градация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Ирония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Сарказм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Парцелляция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Сравнительный оборот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Метонимия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Синекдоха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16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29124" y="857232"/>
            <a:ext cx="4246564" cy="578647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Инверсия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Композиционный стык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Риторическое восклицание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Риторический вопрос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Риторическое обращение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Перифраз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Лексика разговорного стиля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Однокоренные слова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Оксюморон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Фразеологизмы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Контекстные антонимы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Контекстные синонимы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Синтаксический параллелизм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Параллелизм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Асиндетон (бессоюзие)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Полисиндетон (многосоюзие)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Эллипсис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Перенос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анжанбеман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71481"/>
            <a:ext cx="8229600" cy="50006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Метонимия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502292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названия с одного предмета на другой,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перенаименование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основе смежности явлений. Образное обозначение предмета по одному из его признаков.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Смежность может быть проявлением связи:</a:t>
            </a:r>
          </a:p>
          <a:p>
            <a:pPr marL="533400" indent="-533400"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содержанием и содержащим;</a:t>
            </a:r>
          </a:p>
          <a:p>
            <a:pPr marL="533400" indent="-533400"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«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Ну, скушай же ещё тарелочку, мой милый!»</a:t>
            </a:r>
          </a:p>
          <a:p>
            <a:pPr marL="533400" indent="-533400" eaLnBrk="1" hangingPunct="1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ежду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автором и произведением;</a:t>
            </a:r>
          </a:p>
          <a:p>
            <a:pPr marL="533400" indent="-533400" eaLnBrk="1" hangingPunct="1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«Ругал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Гомера, </a:t>
            </a:r>
            <a:r>
              <a:rPr lang="ru-RU" sz="1800" i="1" u="sng" dirty="0" err="1" smtClean="0">
                <a:latin typeface="Times New Roman" pitchFamily="18" charset="0"/>
                <a:cs typeface="Times New Roman" pitchFamily="18" charset="0"/>
              </a:rPr>
              <a:t>Феокрита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//Зато читал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Адама Смита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действием и орудием этого действия;</a:t>
            </a:r>
          </a:p>
          <a:p>
            <a:pPr marL="533400" indent="-533400" eaLnBrk="1" hangingPunct="1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«Их сёла и нивы за буйный набег обрёк он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мечам и пожарам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 marL="533400" indent="-533400" eaLnBrk="1" hangingPunct="1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предметом и материалом, из которого предмет сделан;</a:t>
            </a:r>
          </a:p>
          <a:p>
            <a:pPr marL="533400" indent="-533400" eaLnBrk="1" hangingPunct="1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Янтарь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на трубах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Цареграда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//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Фарфор и бронза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на столе…»</a:t>
            </a:r>
          </a:p>
          <a:p>
            <a:pPr marL="533400" indent="-533400" eaLnBrk="1" hangingPunct="1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местом и людьми;</a:t>
            </a:r>
          </a:p>
          <a:p>
            <a:pPr marL="533400" indent="-533400" eaLnBrk="1" hangingPunct="1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«Не до сна! Вся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столица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молилась, // Чтоб Нева в берега воротилась.»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mtClean="0"/>
              <a:t>Лексика разговорного стиля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43125"/>
            <a:ext cx="8229600" cy="4324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Слова, используемые в повседневно-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бытовой сфере общения.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accent2"/>
                </a:solidFill>
              </a:rPr>
              <a:t>Например: </a:t>
            </a:r>
            <a:r>
              <a:rPr lang="ru-RU" sz="2400" i="1" smtClean="0"/>
              <a:t>реветь, дочурка, продажный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642942"/>
          </a:xfrm>
        </p:spPr>
        <p:txBody>
          <a:bodyPr/>
          <a:lstStyle/>
          <a:p>
            <a:pPr algn="ctr"/>
            <a:r>
              <a:rPr lang="ru-RU" dirty="0" smtClean="0"/>
              <a:t>Повтор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65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Одна из самых распространённых стилистических фигур. Существуют разнообразные виды повтора: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Анафора;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Эпифора;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Подхват (анадиплосис);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Лексический повтор;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Рефрен;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1071562"/>
          </a:xfrm>
        </p:spPr>
        <p:txBody>
          <a:bodyPr/>
          <a:lstStyle/>
          <a:p>
            <a:pPr algn="ctr" eaLnBrk="1" hangingPunct="1"/>
            <a:r>
              <a:rPr lang="ru-RU" smtClean="0"/>
              <a:t>Анафора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49488"/>
            <a:ext cx="8472488" cy="432435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Единоначалие. Повтор звуков, слов или оборотов в начале строк,  отрывков, из которых состоит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Высказывание, в начале предложений.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sz="2400" dirty="0" smtClean="0"/>
              <a:t> </a:t>
            </a:r>
            <a:r>
              <a:rPr lang="ru-RU" sz="2400" i="1" u="sng" dirty="0" smtClean="0"/>
              <a:t>Имя твоё</a:t>
            </a:r>
            <a:r>
              <a:rPr lang="ru-RU" sz="2400" i="1" dirty="0" smtClean="0"/>
              <a:t> – птица в руке,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 </a:t>
            </a:r>
            <a:r>
              <a:rPr lang="ru-RU" sz="2400" i="1" u="sng" dirty="0" smtClean="0"/>
              <a:t>Имя твоё</a:t>
            </a:r>
            <a:r>
              <a:rPr lang="ru-RU" sz="2400" i="1" dirty="0" smtClean="0"/>
              <a:t> – льдинка на языке…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/>
          <a:lstStyle/>
          <a:p>
            <a:pPr algn="ctr"/>
            <a:r>
              <a:rPr lang="ru-RU" dirty="0" smtClean="0"/>
              <a:t>Эпифора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65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Повторение выражения, слова в конце строки.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Например: </a:t>
            </a:r>
            <a:r>
              <a:rPr lang="ru-RU" sz="2400" i="1" dirty="0" smtClean="0"/>
              <a:t>Не станет нас!- </a:t>
            </a:r>
            <a:r>
              <a:rPr lang="ru-RU" sz="2400" i="1" u="sng" dirty="0" smtClean="0"/>
              <a:t>А миру хоть бы что!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ru-RU" sz="2400" i="1" dirty="0" smtClean="0"/>
              <a:t>Исчезнет след!- </a:t>
            </a:r>
            <a:r>
              <a:rPr lang="ru-RU" sz="2400" i="1" u="sng" dirty="0" smtClean="0"/>
              <a:t>А миру хоть бы что!</a:t>
            </a:r>
          </a:p>
          <a:p>
            <a:pPr>
              <a:buNone/>
            </a:pPr>
            <a:r>
              <a:rPr lang="ru-RU" sz="2400" i="1" dirty="0" smtClean="0"/>
              <a:t>                       Нас не было, а он сиял и будет.</a:t>
            </a:r>
          </a:p>
          <a:p>
            <a:pPr>
              <a:buNone/>
            </a:pPr>
            <a:r>
              <a:rPr lang="ru-RU" sz="2400" i="1" dirty="0" smtClean="0"/>
              <a:t>                       Исчезнем мы,- </a:t>
            </a:r>
            <a:r>
              <a:rPr lang="ru-RU" sz="2400" i="1" u="sng" dirty="0" smtClean="0"/>
              <a:t>а миру хоть бы что!</a:t>
            </a:r>
            <a:endParaRPr lang="ru-RU" sz="2400" i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/>
          <a:lstStyle/>
          <a:p>
            <a:pPr algn="ctr"/>
            <a:r>
              <a:rPr lang="ru-RU" dirty="0" smtClean="0"/>
              <a:t>Подхват (анадиплосис)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51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Повтор последнего слова, группы слов предыдущего предложения в начале следующего предложения.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i="1" dirty="0" smtClean="0"/>
              <a:t>«Тогда он тихонько запел </a:t>
            </a:r>
            <a:r>
              <a:rPr lang="ru-RU" sz="2400" b="1" i="1" u="sng" dirty="0" smtClean="0"/>
              <a:t>песню.</a:t>
            </a:r>
          </a:p>
          <a:p>
            <a:pPr>
              <a:buNone/>
            </a:pPr>
            <a:r>
              <a:rPr lang="ru-RU" sz="2400" b="1" i="1" dirty="0" smtClean="0"/>
              <a:t>                         </a:t>
            </a:r>
            <a:r>
              <a:rPr lang="ru-RU" sz="2400" b="1" i="1" u="sng" dirty="0" smtClean="0"/>
              <a:t> Песню</a:t>
            </a:r>
            <a:r>
              <a:rPr lang="ru-RU" sz="2400" i="1" dirty="0" smtClean="0"/>
              <a:t>, которой его научила мать»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28605"/>
            <a:ext cx="8229600" cy="571504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Лексический повтор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00109"/>
            <a:ext cx="7837488" cy="538164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Намеренное повторение в тексте одних и тех же выражений, слов, звуков, которые автор считает наиболее значимыми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endParaRPr lang="ru-RU" sz="2400" b="1" i="1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i="1" dirty="0" smtClean="0"/>
              <a:t>- Эти </a:t>
            </a:r>
            <a:r>
              <a:rPr lang="ru-RU" sz="2400" b="1" i="1" u="sng" dirty="0" smtClean="0"/>
              <a:t>люди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– ваши родственники?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i="1" dirty="0" smtClean="0"/>
              <a:t>- Да,- сказал он.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i="1" dirty="0" smtClean="0"/>
              <a:t>- Все эти </a:t>
            </a:r>
            <a:r>
              <a:rPr lang="ru-RU" sz="2400" b="1" i="1" u="sng" dirty="0" smtClean="0"/>
              <a:t>люди</a:t>
            </a:r>
            <a:r>
              <a:rPr lang="ru-RU" sz="2400" i="1" dirty="0" smtClean="0"/>
              <a:t> – родственники?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i="1" dirty="0" smtClean="0"/>
              <a:t>- Безусловно,- сказал он.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400" i="1" dirty="0" smtClean="0"/>
              <a:t>- </a:t>
            </a:r>
            <a:r>
              <a:rPr lang="ru-RU" sz="2400" b="1" i="1" u="sng" dirty="0" smtClean="0"/>
              <a:t>Люди</a:t>
            </a:r>
            <a:r>
              <a:rPr lang="ru-RU" sz="2400" i="1" dirty="0" smtClean="0"/>
              <a:t> всего мира? Всех национальностей</a:t>
            </a:r>
            <a:r>
              <a:rPr lang="ru-RU" sz="2400" i="1" u="sng" dirty="0" smtClean="0"/>
              <a:t>? </a:t>
            </a:r>
            <a:r>
              <a:rPr lang="ru-RU" sz="2400" b="1" i="1" u="sng" dirty="0" smtClean="0"/>
              <a:t>Люди</a:t>
            </a:r>
            <a:r>
              <a:rPr lang="ru-RU" sz="2400" i="1" u="sng" dirty="0" smtClean="0"/>
              <a:t> </a:t>
            </a:r>
            <a:r>
              <a:rPr lang="ru-RU" sz="2400" i="1" dirty="0" smtClean="0"/>
              <a:t>всех эпох? (С. Довлатов)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/>
          <a:lstStyle/>
          <a:p>
            <a:pPr algn="ctr"/>
            <a:r>
              <a:rPr lang="ru-RU" dirty="0" smtClean="0"/>
              <a:t>Рефрен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65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Повтор самостоятельного предложения, логически обособленного от основного текста.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sz="2400" i="1" dirty="0" smtClean="0"/>
              <a:t> «Страшный бой идет, кровавый,</a:t>
            </a:r>
          </a:p>
          <a:p>
            <a:pPr>
              <a:buNone/>
            </a:pPr>
            <a:r>
              <a:rPr lang="ru-RU" sz="2400" i="1" dirty="0" smtClean="0"/>
              <a:t>                           Смертный бой не ради славы,</a:t>
            </a:r>
          </a:p>
          <a:p>
            <a:pPr>
              <a:buNone/>
            </a:pPr>
            <a:r>
              <a:rPr lang="ru-RU" sz="2400" i="1" dirty="0" smtClean="0"/>
              <a:t>                           Ради жизни на земле.»</a:t>
            </a:r>
          </a:p>
          <a:p>
            <a:pPr>
              <a:buNone/>
            </a:pPr>
            <a:r>
              <a:rPr lang="ru-RU" sz="2400" i="1" dirty="0" smtClean="0"/>
              <a:t>                         ( А.Т. Твардовский «Василий Тёркин»)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928687"/>
          </a:xfrm>
        </p:spPr>
        <p:txBody>
          <a:bodyPr/>
          <a:lstStyle/>
          <a:p>
            <a:pPr algn="ctr" eaLnBrk="1" hangingPunct="1"/>
            <a:r>
              <a:rPr lang="ru-RU" smtClean="0"/>
              <a:t>Однокоренные слова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Слова с одинаковым корнем, имеющим общее лексическое значение.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                       </a:t>
            </a:r>
            <a:r>
              <a:rPr lang="ru-RU" sz="2400" i="1" dirty="0" smtClean="0"/>
              <a:t>Добрый, доброта, добродетель, добреть.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mtClean="0"/>
              <a:t>Оксюморон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Сочетание несочетаемого, соединение в образе или явлении несовместимых понятий.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chemeClr val="accent2"/>
                </a:solidFill>
              </a:rPr>
              <a:t>Например: </a:t>
            </a:r>
            <a:r>
              <a:rPr lang="ru-RU" sz="2400" i="1" u="sng" smtClean="0"/>
              <a:t>Сладостные мучения </a:t>
            </a:r>
            <a:r>
              <a:rPr lang="ru-RU" sz="2400" i="1" smtClean="0"/>
              <a:t>испытал он, изгнанник, вернувшись  в Россию.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u="sng" smtClean="0"/>
              <a:t>Живой труп, пленница свободы, светлая тьма</a:t>
            </a:r>
            <a:r>
              <a:rPr lang="ru-RU" sz="2400" i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428625" y="642938"/>
            <a:ext cx="8229600" cy="714375"/>
          </a:xfrm>
        </p:spPr>
        <p:txBody>
          <a:bodyPr/>
          <a:lstStyle/>
          <a:p>
            <a:pPr algn="ctr" eaLnBrk="1" hangingPunct="1"/>
            <a:r>
              <a:rPr lang="ru-RU" smtClean="0"/>
              <a:t>Метафора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229600" cy="514508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Скрытое сравнение, слово или выражение в переносном значении. Чаще всего выражается глаголами, существительными.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Развёрнутая метафора</a:t>
            </a:r>
            <a:r>
              <a:rPr lang="ru-RU" dirty="0" smtClean="0"/>
              <a:t> – </a:t>
            </a:r>
            <a:r>
              <a:rPr lang="ru-RU" dirty="0" err="1" smtClean="0"/>
              <a:t>метафора</a:t>
            </a:r>
            <a:r>
              <a:rPr lang="ru-RU" dirty="0" smtClean="0"/>
              <a:t>, последовательно осуществляемая на протяжении большого фрагмента сообщения или всего сообщения в целом.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2400" b="1" i="1" dirty="0" smtClean="0">
                <a:solidFill>
                  <a:schemeClr val="accent2"/>
                </a:solidFill>
              </a:rPr>
              <a:t>Например</a:t>
            </a:r>
            <a:r>
              <a:rPr lang="ru-RU" sz="2400" dirty="0" smtClean="0">
                <a:solidFill>
                  <a:schemeClr val="accent2"/>
                </a:solidFill>
              </a:rPr>
              <a:t>:</a:t>
            </a:r>
            <a:r>
              <a:rPr lang="ru-RU" sz="2400" dirty="0" smtClean="0"/>
              <a:t>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i="1" dirty="0" smtClean="0"/>
              <a:t>    </a:t>
            </a:r>
            <a:r>
              <a:rPr lang="ru-RU" sz="2400" i="1" dirty="0" smtClean="0"/>
              <a:t>Ночь </a:t>
            </a:r>
            <a:r>
              <a:rPr lang="ru-RU" sz="2400" i="1" u="sng" dirty="0" smtClean="0"/>
              <a:t>металась</a:t>
            </a:r>
            <a:r>
              <a:rPr lang="ru-RU" sz="2400" i="1" dirty="0" smtClean="0"/>
              <a:t> за окнами, то </a:t>
            </a:r>
            <a:r>
              <a:rPr lang="ru-RU" sz="2400" i="1" u="sng" dirty="0" smtClean="0"/>
              <a:t>распахиваясь </a:t>
            </a:r>
            <a:r>
              <a:rPr lang="ru-RU" sz="2400" i="1" dirty="0" smtClean="0"/>
              <a:t>стремительным белым огнём, то </a:t>
            </a:r>
            <a:r>
              <a:rPr lang="ru-RU" sz="2400" i="1" u="sng" dirty="0" smtClean="0"/>
              <a:t>сжимаясь</a:t>
            </a:r>
            <a:r>
              <a:rPr lang="ru-RU" sz="2400" i="1" dirty="0" smtClean="0"/>
              <a:t> в непроглядную тьму.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785812"/>
          </a:xfrm>
        </p:spPr>
        <p:txBody>
          <a:bodyPr/>
          <a:lstStyle/>
          <a:p>
            <a:pPr algn="ctr" eaLnBrk="1" hangingPunct="1"/>
            <a:r>
              <a:rPr lang="ru-RU" smtClean="0"/>
              <a:t>Ирония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7879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dirty="0" smtClean="0"/>
              <a:t>   Вид иносказания, когда за внешне положительной оценкой скрывается насмешка.  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Например</a:t>
            </a:r>
            <a:r>
              <a:rPr lang="ru-RU" sz="2400" dirty="0" smtClean="0"/>
              <a:t>: </a:t>
            </a:r>
            <a:r>
              <a:rPr lang="ru-RU" sz="2400" i="1" dirty="0" smtClean="0"/>
              <a:t>« Сказал деспот: „Мои сыны,</a:t>
            </a:r>
            <a:br>
              <a:rPr lang="ru-RU" sz="2400" i="1" dirty="0" smtClean="0"/>
            </a:br>
            <a:r>
              <a:rPr lang="ru-RU" sz="2400" i="1" dirty="0" smtClean="0"/>
              <a:t>                       Законы будут вам даны,</a:t>
            </a:r>
            <a:br>
              <a:rPr lang="ru-RU" sz="2400" i="1" dirty="0" smtClean="0"/>
            </a:br>
            <a:r>
              <a:rPr lang="ru-RU" sz="2400" i="1" dirty="0" smtClean="0"/>
              <a:t>                       Я возвращу вам дни златые</a:t>
            </a:r>
          </a:p>
          <a:p>
            <a:pPr>
              <a:buNone/>
            </a:pPr>
            <a:r>
              <a:rPr lang="ru-RU" sz="2400" i="1" dirty="0" smtClean="0"/>
              <a:t>                          Благословенной тишины“.</a:t>
            </a:r>
            <a:br>
              <a:rPr lang="ru-RU" sz="2400" i="1" dirty="0" smtClean="0"/>
            </a:br>
            <a:r>
              <a:rPr lang="ru-RU" sz="2400" i="1" dirty="0" smtClean="0"/>
              <a:t>                      И обновленная Россия</a:t>
            </a:r>
            <a:br>
              <a:rPr lang="ru-RU" sz="2400" i="1" dirty="0" smtClean="0"/>
            </a:br>
            <a:r>
              <a:rPr lang="ru-RU" sz="2400" i="1" dirty="0" smtClean="0"/>
              <a:t>                      Надела с выпушкой штаны.»</a:t>
            </a:r>
          </a:p>
          <a:p>
            <a:pPr>
              <a:buNone/>
            </a:pPr>
            <a:r>
              <a:rPr lang="ru-RU" sz="2400" i="1" dirty="0" smtClean="0"/>
              <a:t>           (Эпиграмма, приписываемая А.С. Пушкину)</a:t>
            </a:r>
          </a:p>
          <a:p>
            <a:pPr eaLnBrk="1" hangingPunct="1">
              <a:buFont typeface="Georgia" pitchFamily="18" charset="0"/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928688"/>
          </a:xfrm>
        </p:spPr>
        <p:txBody>
          <a:bodyPr/>
          <a:lstStyle/>
          <a:p>
            <a:pPr algn="ctr" eaLnBrk="1" hangingPunct="1"/>
            <a:r>
              <a:rPr lang="ru-RU" smtClean="0"/>
              <a:t>Фразеологизмы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Устойчивые, неделимые, сочетания слов.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b="1" i="1" dirty="0" smtClean="0"/>
              <a:t>«</a:t>
            </a:r>
            <a:r>
              <a:rPr lang="ru-RU" sz="2400" i="1" u="sng" dirty="0" smtClean="0"/>
              <a:t>за тридевять земель»;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 «</a:t>
            </a:r>
            <a:r>
              <a:rPr lang="ru-RU" sz="2400" i="1" u="sng" dirty="0" smtClean="0"/>
              <a:t>скрепя сердце»; «засучив рукава»;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 «</a:t>
            </a:r>
            <a:r>
              <a:rPr lang="ru-RU" sz="2400" i="1" u="sng" dirty="0" smtClean="0"/>
              <a:t>во весь дух»; «не разгибая спины».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85818"/>
          </a:xfrm>
        </p:spPr>
        <p:txBody>
          <a:bodyPr/>
          <a:lstStyle/>
          <a:p>
            <a:pPr algn="ctr"/>
            <a:r>
              <a:rPr lang="ru-RU" dirty="0" smtClean="0"/>
              <a:t>Асиндетон (бессоюзие)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0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Построение предложений, при котором однородные члены предложения или части сложного предложения связываются без помощи союзов.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i="1" dirty="0" smtClean="0"/>
              <a:t>«Мелькают мимо </a:t>
            </a:r>
            <a:r>
              <a:rPr lang="ru-RU" sz="2400" i="1" u="sng" dirty="0" smtClean="0"/>
              <a:t>будки, бабы, </a:t>
            </a:r>
          </a:p>
          <a:p>
            <a:pPr>
              <a:buNone/>
            </a:pPr>
            <a:r>
              <a:rPr lang="ru-RU" sz="2400" i="1" dirty="0" smtClean="0"/>
              <a:t>                          </a:t>
            </a:r>
            <a:r>
              <a:rPr lang="ru-RU" sz="2400" i="1" u="sng" dirty="0" smtClean="0"/>
              <a:t> мальчишки, лавки, фонари</a:t>
            </a:r>
            <a:r>
              <a:rPr lang="ru-RU" sz="2400" i="1" dirty="0" smtClean="0"/>
              <a:t>…»</a:t>
            </a:r>
            <a:endParaRPr lang="ru-RU" sz="2400" dirty="0" smtClean="0"/>
          </a:p>
          <a:p>
            <a:pPr>
              <a:buNone/>
            </a:pPr>
            <a:r>
              <a:rPr lang="ru-RU" sz="2400" b="1" i="1" u="sng" dirty="0" smtClean="0"/>
              <a:t>«</a:t>
            </a:r>
            <a:r>
              <a:rPr lang="ru-RU" sz="2400" i="1" u="sng" dirty="0" smtClean="0"/>
              <a:t>Швед, русский</a:t>
            </a:r>
            <a:r>
              <a:rPr lang="ru-RU" sz="2400" i="1" dirty="0" smtClean="0"/>
              <a:t> — </a:t>
            </a:r>
            <a:r>
              <a:rPr lang="ru-RU" sz="2400" i="1" u="sng" dirty="0" smtClean="0"/>
              <a:t>колет, рубит, режет</a:t>
            </a:r>
            <a:r>
              <a:rPr lang="ru-RU" sz="2400" i="1" dirty="0" smtClean="0"/>
              <a:t>.</a:t>
            </a:r>
          </a:p>
          <a:p>
            <a:pPr>
              <a:buNone/>
            </a:pPr>
            <a:r>
              <a:rPr lang="ru-RU" sz="2400" i="1" u="sng" dirty="0" smtClean="0"/>
              <a:t>Бой барабанный, клики, скрежет,</a:t>
            </a:r>
          </a:p>
          <a:p>
            <a:pPr>
              <a:buNone/>
            </a:pPr>
            <a:r>
              <a:rPr lang="ru-RU" sz="2400" i="1" u="sng" dirty="0" smtClean="0"/>
              <a:t>Гром пушек, топот, ржанье, стон</a:t>
            </a:r>
            <a:r>
              <a:rPr lang="ru-RU" sz="2400" i="1" dirty="0" smtClean="0"/>
              <a:t>,</a:t>
            </a:r>
          </a:p>
          <a:p>
            <a:pPr>
              <a:buNone/>
            </a:pPr>
            <a:r>
              <a:rPr lang="ru-RU" sz="2400" i="1" u="sng" dirty="0" smtClean="0"/>
              <a:t>И смерть и ад </a:t>
            </a:r>
            <a:r>
              <a:rPr lang="ru-RU" sz="2400" i="1" dirty="0" smtClean="0"/>
              <a:t>со всех сторон.»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/>
          <a:lstStyle/>
          <a:p>
            <a:pPr algn="ctr"/>
            <a:r>
              <a:rPr lang="ru-RU" dirty="0" smtClean="0"/>
              <a:t>Полисиндетон (многосоюзие)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3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Повтор союза, ощущаемый как избыточный и употребляемый как выразительное средство. Чаще всего используется в положении анафоры.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i="1" dirty="0" smtClean="0"/>
              <a:t>«Тонкий дождь сеялся 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на леса, 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на</a:t>
            </a:r>
          </a:p>
          <a:p>
            <a:pPr>
              <a:buNone/>
            </a:pPr>
            <a:r>
              <a:rPr lang="ru-RU" sz="2400" i="1" dirty="0" smtClean="0"/>
              <a:t>                            поля, 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на широкий Днепр».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    «Перед глазами ходил океан, 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колыхался</a:t>
            </a:r>
            <a:r>
              <a:rPr lang="ru-RU" sz="2400" b="1" i="1" u="sng" dirty="0" smtClean="0"/>
              <a:t>, и </a:t>
            </a:r>
            <a:r>
              <a:rPr lang="ru-RU" sz="2400" i="1" dirty="0" smtClean="0"/>
              <a:t>гремел, 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сверкал, </a:t>
            </a:r>
            <a:r>
              <a:rPr lang="ru-RU" sz="2400" b="1" i="1" u="sng" dirty="0" smtClean="0"/>
              <a:t>и </a:t>
            </a:r>
            <a:r>
              <a:rPr lang="ru-RU" sz="2400" i="1" dirty="0" smtClean="0"/>
              <a:t>угасал, 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светился, </a:t>
            </a:r>
            <a:r>
              <a:rPr lang="ru-RU" sz="2400" b="1" i="1" u="sng" dirty="0" smtClean="0"/>
              <a:t>и</a:t>
            </a:r>
            <a:r>
              <a:rPr lang="ru-RU" sz="2400" i="1" dirty="0" smtClean="0"/>
              <a:t> уходил куда-то в бесконечность». </a:t>
            </a:r>
            <a:endParaRPr lang="ru-RU" sz="2400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/>
          <a:lstStyle/>
          <a:p>
            <a:pPr algn="ctr"/>
            <a:r>
              <a:rPr lang="ru-RU" dirty="0" smtClean="0"/>
              <a:t>Эллипсис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79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Состоит в пропуске подразумеваемого слова. В зависимости от контекста создаёт эффект бытовой небрежности, мудрого лаконизма, «телеграфной» деловитости, лирической взволнованности, разговорного просторечия.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</a:p>
          <a:p>
            <a:pPr>
              <a:buNone/>
            </a:pPr>
            <a:r>
              <a:rPr lang="ru-RU" sz="2400" dirty="0" smtClean="0"/>
              <a:t>   «Не тут – то</a:t>
            </a:r>
            <a:r>
              <a:rPr lang="ru-RU" sz="2400" u="sng" dirty="0" smtClean="0"/>
              <a:t>   </a:t>
            </a:r>
            <a:r>
              <a:rPr lang="ru-RU" sz="1600" dirty="0" smtClean="0"/>
              <a:t>: </a:t>
            </a:r>
            <a:r>
              <a:rPr lang="ru-RU" sz="2400" dirty="0" smtClean="0"/>
              <a:t>море не горит». (И. А. Крылов).</a:t>
            </a:r>
          </a:p>
          <a:p>
            <a:pPr>
              <a:buNone/>
            </a:pPr>
            <a:r>
              <a:rPr lang="ru-RU" sz="1600" dirty="0" smtClean="0"/>
              <a:t>          (Можно восстановить слово «было»)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«Пороша. Мы встаем, и тотчас на коня, И рысью</a:t>
            </a:r>
            <a:r>
              <a:rPr lang="ru-RU" sz="2400" u="sng" dirty="0" smtClean="0"/>
              <a:t>     </a:t>
            </a:r>
            <a:r>
              <a:rPr lang="ru-RU" sz="2400" dirty="0" smtClean="0"/>
              <a:t>по полю при первом свете дня». ( А. С. Пушкин).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1600" dirty="0" smtClean="0"/>
              <a:t>(Можно вставить слово «скачем»)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/>
          <a:lstStyle/>
          <a:p>
            <a:pPr algn="ctr"/>
            <a:r>
              <a:rPr lang="ru-RU" dirty="0" smtClean="0"/>
              <a:t>Перенос (</a:t>
            </a:r>
            <a:r>
              <a:rPr lang="ru-RU" dirty="0" err="1" smtClean="0"/>
              <a:t>анжанбеман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165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Приём рассогласования   ритмически   обособленного и синтаксически законченного речевых отрезков в стихотворном тексте. Предложение не укладывается в стихотворную строку и занимает часть следующей.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</a:p>
          <a:p>
            <a:pPr>
              <a:buNone/>
            </a:pPr>
            <a:r>
              <a:rPr lang="ru-RU" sz="2400" dirty="0" smtClean="0"/>
              <a:t>                                   </a:t>
            </a:r>
            <a:r>
              <a:rPr lang="ru-RU" sz="2000" dirty="0" smtClean="0"/>
              <a:t>О чём же думал он</a:t>
            </a:r>
            <a:r>
              <a:rPr lang="ru-RU" sz="2000" b="1" i="1" dirty="0" smtClean="0"/>
              <a:t>? </a:t>
            </a:r>
            <a:r>
              <a:rPr lang="ru-RU" sz="2000" b="1" i="1" u="sng" dirty="0" smtClean="0"/>
              <a:t>О том</a:t>
            </a:r>
            <a:r>
              <a:rPr lang="ru-RU" sz="2000" u="sng" dirty="0" smtClean="0"/>
              <a:t>,</a:t>
            </a:r>
            <a:br>
              <a:rPr lang="ru-RU" sz="2000" u="sng" dirty="0" smtClean="0"/>
            </a:br>
            <a:r>
              <a:rPr lang="ru-RU" sz="2000" dirty="0" smtClean="0"/>
              <a:t>                                    </a:t>
            </a:r>
            <a:r>
              <a:rPr lang="ru-RU" sz="2000" u="sng" dirty="0" smtClean="0"/>
              <a:t> </a:t>
            </a:r>
            <a:r>
              <a:rPr lang="ru-RU" sz="2000" b="1" i="1" u="sng" dirty="0" smtClean="0"/>
              <a:t>Что был он беден</a:t>
            </a:r>
            <a:r>
              <a:rPr lang="ru-RU" sz="2000" dirty="0" smtClean="0"/>
              <a:t>, </a:t>
            </a:r>
            <a:r>
              <a:rPr lang="ru-RU" sz="2000" i="1" dirty="0" smtClean="0"/>
              <a:t>что трудом</a:t>
            </a:r>
            <a:br>
              <a:rPr lang="ru-RU" sz="2000" i="1" dirty="0" smtClean="0"/>
            </a:br>
            <a:r>
              <a:rPr lang="ru-RU" sz="2000" i="1" dirty="0" smtClean="0"/>
              <a:t>                                     Он должен был себе доставить</a:t>
            </a:r>
            <a:br>
              <a:rPr lang="ru-RU" sz="2000" i="1" dirty="0" smtClean="0"/>
            </a:br>
            <a:r>
              <a:rPr lang="ru-RU" sz="2000" b="1" i="1" dirty="0" smtClean="0"/>
              <a:t>                                    </a:t>
            </a:r>
            <a:r>
              <a:rPr lang="ru-RU" sz="2000" i="1" dirty="0" smtClean="0"/>
              <a:t>И независимость и честь </a:t>
            </a:r>
            <a:r>
              <a:rPr lang="ru-RU" sz="2000" dirty="0" smtClean="0"/>
              <a:t>&lt;…&gt;</a:t>
            </a:r>
            <a:br>
              <a:rPr lang="ru-RU" sz="2000" dirty="0" smtClean="0"/>
            </a:br>
            <a:r>
              <a:rPr lang="ru-RU" sz="2000" dirty="0" smtClean="0"/>
              <a:t>                                   (А. С. Пушкин, «Медный всадник»)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42875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Олицетворение</a:t>
            </a:r>
            <a:br>
              <a:rPr lang="ru-RU" dirty="0" smtClean="0"/>
            </a:br>
            <a:r>
              <a:rPr lang="ru-RU" dirty="0" smtClean="0"/>
              <a:t>(персонификация)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i="1" dirty="0" smtClean="0"/>
              <a:t>Наделение неодушевлённых предметов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i="1" dirty="0" smtClean="0"/>
              <a:t>признаками и свойствами живых существ.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</a:t>
            </a:r>
            <a:r>
              <a:rPr lang="ru-RU" sz="2400" i="1" dirty="0" smtClean="0">
                <a:solidFill>
                  <a:schemeClr val="accent2"/>
                </a:solidFill>
              </a:rPr>
              <a:t>: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Ветер </a:t>
            </a:r>
            <a:r>
              <a:rPr lang="ru-RU" sz="2400" i="1" u="sng" dirty="0" smtClean="0"/>
              <a:t>всхлипывал</a:t>
            </a:r>
            <a:r>
              <a:rPr lang="ru-RU" sz="2400" i="1" dirty="0" smtClean="0"/>
              <a:t>, словно дитя.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Вечор, ты помнишь, </a:t>
            </a:r>
            <a:r>
              <a:rPr lang="ru-RU" sz="2400" i="1" u="sng" dirty="0" smtClean="0"/>
              <a:t>вьюга</a:t>
            </a:r>
            <a:r>
              <a:rPr lang="ru-RU" sz="2400" i="1" dirty="0" smtClean="0"/>
              <a:t> </a:t>
            </a:r>
            <a:r>
              <a:rPr lang="ru-RU" sz="2400" i="1" u="sng" dirty="0" smtClean="0"/>
              <a:t>злилась.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u="sng" dirty="0" smtClean="0"/>
              <a:t>Отговорила</a:t>
            </a:r>
            <a:r>
              <a:rPr lang="ru-RU" sz="2400" i="1" dirty="0" smtClean="0"/>
              <a:t> роща золотая</a:t>
            </a:r>
            <a:r>
              <a:rPr lang="ru-RU" sz="2400" i="1" u="sng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785812"/>
          </a:xfrm>
        </p:spPr>
        <p:txBody>
          <a:bodyPr/>
          <a:lstStyle/>
          <a:p>
            <a:pPr algn="ctr" eaLnBrk="1" hangingPunct="1"/>
            <a:r>
              <a:rPr lang="ru-RU" smtClean="0"/>
              <a:t>Эпитет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785938"/>
            <a:ext cx="8715375" cy="4787900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   Художественное, образное определение предмета или действия. Чаще всего выражается прилагательными и наречиями.  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</a:t>
            </a:r>
            <a:r>
              <a:rPr lang="ru-RU" sz="2400" dirty="0" smtClean="0">
                <a:solidFill>
                  <a:schemeClr val="accent2"/>
                </a:solidFill>
              </a:rPr>
              <a:t>: </a:t>
            </a:r>
            <a:r>
              <a:rPr lang="ru-RU" sz="2400" dirty="0" smtClean="0"/>
              <a:t>Ночевала тучка </a:t>
            </a:r>
            <a:r>
              <a:rPr lang="ru-RU" sz="2400" u="sng" dirty="0" smtClean="0"/>
              <a:t>золотая</a:t>
            </a:r>
            <a:r>
              <a:rPr lang="ru-RU" sz="2400" dirty="0" smtClean="0"/>
              <a:t> на груди </a:t>
            </a:r>
            <a:r>
              <a:rPr lang="ru-RU" sz="2400" u="sng" dirty="0" smtClean="0"/>
              <a:t>утёса-  великана</a:t>
            </a:r>
            <a:r>
              <a:rPr lang="ru-RU" sz="2400" u="sng" dirty="0" smtClean="0">
                <a:solidFill>
                  <a:schemeClr val="accent2"/>
                </a:solidFill>
              </a:rPr>
              <a:t>. </a:t>
            </a:r>
            <a:endParaRPr lang="ru-RU" sz="2400" b="1" i="1" u="sng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FF3300"/>
                </a:solidFill>
              </a:rPr>
              <a:t>НО</a:t>
            </a:r>
            <a:r>
              <a:rPr lang="ru-RU" sz="2400" dirty="0" smtClean="0">
                <a:solidFill>
                  <a:srgbClr val="FF3300"/>
                </a:solidFill>
              </a:rPr>
              <a:t>:</a:t>
            </a:r>
            <a:r>
              <a:rPr lang="ru-RU" sz="2400" dirty="0" smtClean="0"/>
              <a:t> не являются эпитетами  прилагательные, указывающие на отличительные признаки предметов и не дающие их образной характеристики. </a:t>
            </a:r>
            <a:endParaRPr lang="ru-RU" sz="2400" b="1" i="1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  <a:r>
              <a:rPr lang="ru-RU" sz="2400" dirty="0" smtClean="0"/>
              <a:t> </a:t>
            </a:r>
            <a:r>
              <a:rPr lang="ru-RU" sz="2400" i="1" dirty="0" smtClean="0"/>
              <a:t>дубовый листок (дубовый – НЕ эпитет),                                         осенний день (осенний – НЕ эпитет)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Сравнение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43125"/>
            <a:ext cx="7981950" cy="43815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Сопоставление одного предмета с другим. Сравнение может быть представлено: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а)</a:t>
            </a:r>
            <a:r>
              <a:rPr lang="ru-RU" sz="1800" smtClean="0"/>
              <a:t> </a:t>
            </a:r>
            <a:r>
              <a:rPr lang="ru-RU" sz="1800" b="1" smtClean="0"/>
              <a:t>формой сравнительного оборота</a:t>
            </a:r>
            <a:r>
              <a:rPr lang="ru-RU" sz="1800" smtClean="0"/>
              <a:t>, присоединяемого с помощью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союзов КАК, ТОЧНО, СЛОВНО, БУДТО, КАК БУДТО, ЧТО (в значении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союза КАК)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Например:</a:t>
            </a:r>
            <a:r>
              <a:rPr lang="ru-RU" sz="1800" smtClean="0"/>
              <a:t> </a:t>
            </a:r>
            <a:r>
              <a:rPr lang="ru-RU" sz="1800" i="1" smtClean="0"/>
              <a:t>Хорошо и тепло, </a:t>
            </a:r>
            <a:r>
              <a:rPr lang="ru-RU" sz="1800" i="1" u="sng" smtClean="0"/>
              <a:t>как зимой у печки</a:t>
            </a:r>
            <a:r>
              <a:rPr lang="ru-RU" sz="1800" i="1" smtClean="0"/>
              <a:t>,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i="1" smtClean="0"/>
              <a:t>                    И берёзы стоят, </a:t>
            </a:r>
            <a:r>
              <a:rPr lang="ru-RU" sz="1800" i="1" u="sng" smtClean="0"/>
              <a:t>как большие свечки</a:t>
            </a:r>
            <a:r>
              <a:rPr lang="ru-RU" sz="1800" i="1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б)</a:t>
            </a:r>
            <a:r>
              <a:rPr lang="ru-RU" sz="1800" smtClean="0"/>
              <a:t> </a:t>
            </a:r>
            <a:r>
              <a:rPr lang="ru-RU" sz="1800" b="1" smtClean="0"/>
              <a:t>сравнительным придаточным предложением</a:t>
            </a:r>
            <a:endParaRPr lang="ru-RU" sz="1800" b="1" i="1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Например:</a:t>
            </a:r>
            <a:r>
              <a:rPr lang="ru-RU" sz="1800" smtClean="0"/>
              <a:t> </a:t>
            </a:r>
            <a:r>
              <a:rPr lang="ru-RU" sz="1800" i="1" smtClean="0"/>
              <a:t>Закружилась листва золотая в розоватой воде на пруду,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i="1" smtClean="0"/>
              <a:t>                  </a:t>
            </a:r>
            <a:r>
              <a:rPr lang="ru-RU" sz="1800" i="1" u="sng" smtClean="0"/>
              <a:t>словно бабочек лёгкая стая с замираньем летит на звезду.</a:t>
            </a:r>
            <a:endParaRPr lang="ru-RU" sz="1800" i="1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/>
              <a:t>в)</a:t>
            </a:r>
            <a:r>
              <a:rPr lang="ru-RU" sz="1800" smtClean="0"/>
              <a:t> </a:t>
            </a:r>
            <a:r>
              <a:rPr lang="ru-RU" sz="1800" b="1" smtClean="0"/>
              <a:t>существительным в Т.п.</a:t>
            </a:r>
            <a:r>
              <a:rPr lang="ru-RU" sz="18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i="1" smtClean="0">
                <a:solidFill>
                  <a:schemeClr val="accent2"/>
                </a:solidFill>
              </a:rPr>
              <a:t>Например:</a:t>
            </a:r>
            <a:r>
              <a:rPr lang="ru-RU" sz="1800" smtClean="0"/>
              <a:t> </a:t>
            </a:r>
            <a:r>
              <a:rPr lang="ru-RU" sz="1800" i="1" u="sng" smtClean="0"/>
              <a:t>Морозной пылью</a:t>
            </a:r>
            <a:r>
              <a:rPr lang="ru-RU" sz="1800" i="1" smtClean="0"/>
              <a:t> серебрится его бобровый воротник.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229600" cy="1071562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Гипербола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Художественное преувеличение размера, сил какого-либо явления.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dirty="0" smtClean="0"/>
              <a:t> </a:t>
            </a:r>
            <a:r>
              <a:rPr lang="ru-RU" sz="2400" u="sng" dirty="0" smtClean="0"/>
              <a:t>Редкая птица долетит до середины Днепра.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dirty="0" smtClean="0"/>
              <a:t>Я видывал, как она косит, </a:t>
            </a:r>
            <a:r>
              <a:rPr lang="ru-RU" sz="2400" u="sng" dirty="0" smtClean="0"/>
              <a:t>что взмах, то готова копна</a:t>
            </a:r>
            <a:r>
              <a:rPr lang="ru-RU" sz="2400" dirty="0" smtClean="0"/>
              <a:t>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Я тебе </a:t>
            </a:r>
            <a:r>
              <a:rPr lang="ru-RU" sz="2400" i="1" u="sng" dirty="0" smtClean="0"/>
              <a:t>миллион</a:t>
            </a:r>
            <a:r>
              <a:rPr lang="ru-RU" sz="2400" i="1" dirty="0" smtClean="0"/>
              <a:t> раз говорил</a:t>
            </a:r>
            <a:r>
              <a:rPr lang="ru-RU" i="1" dirty="0" smtClean="0"/>
              <a:t>.</a:t>
            </a:r>
          </a:p>
          <a:p>
            <a:pPr marL="533400" indent="-533400" eaLnBrk="1" hangingPunct="1"/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500047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Гротеск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797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dirty="0" smtClean="0"/>
              <a:t>   Художественное преувеличение до невероятного, причудливого, фантастического.</a:t>
            </a:r>
          </a:p>
          <a:p>
            <a:pPr eaLnBrk="1" hangingPunct="1">
              <a:buFont typeface="Georgia" pitchFamily="18" charset="0"/>
              <a:buNone/>
            </a:pPr>
            <a:endParaRPr lang="ru-RU" dirty="0" smtClean="0"/>
          </a:p>
          <a:p>
            <a:pPr eaLnBrk="1" hangingPunct="1">
              <a:buFont typeface="Georgia" pitchFamily="18" charset="0"/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   Например: </a:t>
            </a:r>
            <a:r>
              <a:rPr lang="ru-RU" sz="2400" dirty="0" smtClean="0"/>
              <a:t>Сказка М. Е. Салтыкова-Щедрина «Дикий помещик». Образ одичавшего помещика:</a:t>
            </a:r>
          </a:p>
          <a:p>
            <a:pPr eaLnBrk="1" hangingPunct="1">
              <a:buNone/>
            </a:pPr>
            <a:r>
              <a:rPr lang="ru-RU" sz="2000" i="1" dirty="0" smtClean="0"/>
              <a:t>    «Сначала оброс волосами... ногти у него сделались, как железные... ходил все больше на четвереньках... Утратил даже способность произносить членораздельные звуки... Но хвоста еще не приобрел. Хищная натура его проявилась в том, как он охотился: словно стрела, соскочит с дерева, вцепится в свою добычу, разорвет ее ногтями да так со всеми внутренностями, даже со шкурой, и съест. На днях чуть капитана-исправника не задрал.»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000125"/>
          </a:xfrm>
        </p:spPr>
        <p:txBody>
          <a:bodyPr/>
          <a:lstStyle/>
          <a:p>
            <a:pPr algn="ctr" eaLnBrk="1" hangingPunct="1"/>
            <a:r>
              <a:rPr lang="ru-RU" smtClean="0"/>
              <a:t>Литота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dirty="0" smtClean="0"/>
              <a:t>Художественное преуменьшение, непомерное преуменьшение силы, размеры, значения какого-либо явления, предмета 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i="1" dirty="0" smtClean="0">
                <a:solidFill>
                  <a:schemeClr val="accent2"/>
                </a:solidFill>
              </a:rPr>
              <a:t>Например: </a:t>
            </a:r>
            <a:r>
              <a:rPr lang="ru-RU" sz="2400" i="1" dirty="0" smtClean="0"/>
              <a:t>«Мы со своими амбициями – меньше 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  муравьёв лесных». (Астафьев В.П.)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i="1" dirty="0" smtClean="0"/>
              <a:t>                          « В больших сапогах…а сам </a:t>
            </a:r>
            <a:r>
              <a:rPr lang="ru-RU" sz="2400" i="1" u="sng" dirty="0" smtClean="0"/>
              <a:t>с ноготок</a:t>
            </a:r>
            <a:r>
              <a:rPr lang="ru-RU" sz="2400" i="1" dirty="0" smtClean="0"/>
              <a:t>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686</TotalTime>
  <Words>1689</Words>
  <Application>Microsoft Office PowerPoint</Application>
  <PresentationFormat>Экран (4:3)</PresentationFormat>
  <Paragraphs>281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Городская</vt:lpstr>
      <vt:lpstr>Лексические, морфологические, синтаксические средства  речевой выразительности. Фигуры речи. Тропы. </vt:lpstr>
      <vt:lpstr>Перечень понятий, которые необходимо знать</vt:lpstr>
      <vt:lpstr>Метафора </vt:lpstr>
      <vt:lpstr>Олицетворение (персонификация) </vt:lpstr>
      <vt:lpstr>Эпитет </vt:lpstr>
      <vt:lpstr>Сравнение </vt:lpstr>
      <vt:lpstr>Гипербола </vt:lpstr>
      <vt:lpstr>Гротеск</vt:lpstr>
      <vt:lpstr>Литота </vt:lpstr>
      <vt:lpstr>Антитеза </vt:lpstr>
      <vt:lpstr>Параллелизм </vt:lpstr>
      <vt:lpstr>Градация </vt:lpstr>
      <vt:lpstr>Инверсия </vt:lpstr>
      <vt:lpstr>Риторический вопрос </vt:lpstr>
      <vt:lpstr>Риторическое восклицание</vt:lpstr>
      <vt:lpstr>Риторическое обращение </vt:lpstr>
      <vt:lpstr>Контекстуальные антонимы</vt:lpstr>
      <vt:lpstr>Контекстуальные синонимы</vt:lpstr>
      <vt:lpstr>Перифраз (перифраза) </vt:lpstr>
      <vt:lpstr>Метонимия </vt:lpstr>
      <vt:lpstr>Лексика разговорного стиля</vt:lpstr>
      <vt:lpstr>Повтор</vt:lpstr>
      <vt:lpstr>Анафора </vt:lpstr>
      <vt:lpstr>Эпифора</vt:lpstr>
      <vt:lpstr>Подхват (анадиплосис)</vt:lpstr>
      <vt:lpstr>Лексический повтор</vt:lpstr>
      <vt:lpstr>Рефрен</vt:lpstr>
      <vt:lpstr>Однокоренные слова</vt:lpstr>
      <vt:lpstr>Оксюморон</vt:lpstr>
      <vt:lpstr>Ирония</vt:lpstr>
      <vt:lpstr>Фразеологизмы</vt:lpstr>
      <vt:lpstr>Асиндетон (бессоюзие)</vt:lpstr>
      <vt:lpstr>Полисиндетон (многосоюзие)</vt:lpstr>
      <vt:lpstr>Эллипсис</vt:lpstr>
      <vt:lpstr>Перенос (анжанбеман)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Художественные средства образности</dc:title>
  <dc:creator>Marina</dc:creator>
  <cp:lastModifiedBy>Admin</cp:lastModifiedBy>
  <cp:revision>80</cp:revision>
  <dcterms:created xsi:type="dcterms:W3CDTF">2010-06-13T09:11:49Z</dcterms:created>
  <dcterms:modified xsi:type="dcterms:W3CDTF">2013-04-11T16:55:39Z</dcterms:modified>
</cp:coreProperties>
</file>