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256" r:id="rId3"/>
    <p:sldId id="259" r:id="rId4"/>
    <p:sldId id="262" r:id="rId5"/>
    <p:sldId id="263" r:id="rId6"/>
    <p:sldId id="264" r:id="rId7"/>
    <p:sldId id="266" r:id="rId8"/>
    <p:sldId id="276" r:id="rId9"/>
    <p:sldId id="267" r:id="rId10"/>
    <p:sldId id="273" r:id="rId11"/>
    <p:sldId id="271" r:id="rId12"/>
    <p:sldId id="268" r:id="rId13"/>
    <p:sldId id="277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6" autoAdjust="0"/>
    <p:restoredTop sz="94624" autoAdjust="0"/>
  </p:normalViewPr>
  <p:slideViewPr>
    <p:cSldViewPr>
      <p:cViewPr>
        <p:scale>
          <a:sx n="75" d="100"/>
          <a:sy n="75" d="100"/>
        </p:scale>
        <p:origin x="-72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14A84-5D7F-47B7-AEFE-A8679EFD344C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2E0B2-5B3D-4F6C-910B-2E149E69D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4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2E0B2-5B3D-4F6C-910B-2E149E69DB7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76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C095-15F4-40AA-98A4-DA4E6B1B762A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F73D-AF24-4CCB-923A-F437B9D9B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C095-15F4-40AA-98A4-DA4E6B1B762A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F73D-AF24-4CCB-923A-F437B9D9B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C095-15F4-40AA-98A4-DA4E6B1B762A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F73D-AF24-4CCB-923A-F437B9D9B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C095-15F4-40AA-98A4-DA4E6B1B762A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F73D-AF24-4CCB-923A-F437B9D9B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C095-15F4-40AA-98A4-DA4E6B1B762A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F73D-AF24-4CCB-923A-F437B9D9B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C095-15F4-40AA-98A4-DA4E6B1B762A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F73D-AF24-4CCB-923A-F437B9D9B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C095-15F4-40AA-98A4-DA4E6B1B762A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F73D-AF24-4CCB-923A-F437B9D9B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C095-15F4-40AA-98A4-DA4E6B1B762A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F73D-AF24-4CCB-923A-F437B9D9B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C095-15F4-40AA-98A4-DA4E6B1B762A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F73D-AF24-4CCB-923A-F437B9D9B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C095-15F4-40AA-98A4-DA4E6B1B762A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F73D-AF24-4CCB-923A-F437B9D9B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C095-15F4-40AA-98A4-DA4E6B1B762A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F73D-AF24-4CCB-923A-F437B9D9B9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4C095-15F4-40AA-98A4-DA4E6B1B762A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3F73D-AF24-4CCB-923A-F437B9D9B9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776864" cy="642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628800"/>
            <a:ext cx="70567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0 – 1  </a:t>
            </a:r>
            <a:r>
              <a:rPr lang="ru-RU" sz="3200" dirty="0" smtClean="0">
                <a:solidFill>
                  <a:schemeClr val="bg1"/>
                </a:solidFill>
              </a:rPr>
              <a:t>ошибка                            -»5»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2 – 3 ошибки                             - «4»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Больше 3 ошибок                    - повтори   тему  «Личное местоимение»  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20688"/>
            <a:ext cx="7920880" cy="5400600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>
                <a:solidFill>
                  <a:srgbClr val="FFFF00"/>
                </a:solidFill>
              </a:rPr>
              <a:t>Answers:</a:t>
            </a: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 I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am good at English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He (</a:t>
            </a:r>
            <a:r>
              <a:rPr lang="en-US" dirty="0" smtClean="0">
                <a:solidFill>
                  <a:srgbClr val="FFFF00"/>
                </a:solidFill>
              </a:rPr>
              <a:t>she</a:t>
            </a:r>
            <a:r>
              <a:rPr lang="en-US" dirty="0">
                <a:solidFill>
                  <a:srgbClr val="FFFF00"/>
                </a:solidFill>
              </a:rPr>
              <a:t>)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likes riding a bike.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rgbClr val="FFFF00"/>
                </a:solidFill>
              </a:rPr>
              <a:t>You  (we, they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are strong.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rgbClr val="FFFF00"/>
                </a:solidFill>
              </a:rPr>
              <a:t> He (she)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plays tennis.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You (we, they</a:t>
            </a:r>
            <a:r>
              <a:rPr lang="en-US" dirty="0" smtClean="0">
                <a:solidFill>
                  <a:srgbClr val="FFFF00"/>
                </a:solidFill>
              </a:rPr>
              <a:t>) </a:t>
            </a:r>
            <a:r>
              <a:rPr lang="en-US" dirty="0">
                <a:solidFill>
                  <a:schemeClr val="bg1"/>
                </a:solidFill>
              </a:rPr>
              <a:t>are hiding now.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rgbClr val="FFFF00"/>
                </a:solidFill>
              </a:rPr>
              <a:t>He (she) </a:t>
            </a:r>
            <a:r>
              <a:rPr lang="en-US" dirty="0" smtClean="0">
                <a:solidFill>
                  <a:schemeClr val="bg1"/>
                </a:solidFill>
              </a:rPr>
              <a:t>watches </a:t>
            </a:r>
            <a:r>
              <a:rPr lang="en-US" dirty="0">
                <a:solidFill>
                  <a:schemeClr val="bg1"/>
                </a:solidFill>
              </a:rPr>
              <a:t>TV every day.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93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58246" cy="60722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endParaRPr lang="ru-RU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71472" y="1022132"/>
            <a:ext cx="778674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Жила – была сказка. Родилась сказка не 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в волшебном 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царстве, а на нашей земле. В старину сказку люди передавали из уст в уста. Ходили слухи о сказке, что сказка очень мудрая.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612068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Let’s </a:t>
            </a:r>
            <a:r>
              <a:rPr lang="en-US" sz="3600" b="1" dirty="0">
                <a:solidFill>
                  <a:srgbClr val="FFFF00"/>
                </a:solidFill>
              </a:rPr>
              <a:t>change the underlined nouns into the </a:t>
            </a:r>
            <a:r>
              <a:rPr lang="en-US" sz="3600" b="1" dirty="0" smtClean="0">
                <a:solidFill>
                  <a:srgbClr val="FFFF00"/>
                </a:solidFill>
              </a:rPr>
              <a:t>pronouns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a)	</a:t>
            </a:r>
            <a:r>
              <a:rPr lang="en-US" sz="3600" dirty="0" err="1">
                <a:solidFill>
                  <a:schemeClr val="bg1"/>
                </a:solidFill>
              </a:rPr>
              <a:t>Mr</a:t>
            </a:r>
            <a:r>
              <a:rPr lang="en-US" sz="3600" dirty="0">
                <a:solidFill>
                  <a:schemeClr val="bg1"/>
                </a:solidFill>
              </a:rPr>
              <a:t> Brown likes sport.  … plays football every </a:t>
            </a:r>
            <a:r>
              <a:rPr lang="en-US" sz="3600" dirty="0" smtClean="0">
                <a:solidFill>
                  <a:schemeClr val="bg1"/>
                </a:solidFill>
              </a:rPr>
              <a:t>day.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b</a:t>
            </a:r>
            <a:r>
              <a:rPr lang="en-US" sz="3600" dirty="0">
                <a:solidFill>
                  <a:schemeClr val="bg1"/>
                </a:solidFill>
              </a:rPr>
              <a:t>)	Jane and Kate are good at skating. … skate at the skating rink.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c)	My brother and I are fond of swimming. … go swimming twice a week. 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d)	His mum collects badges. … has got a lot of them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9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Segoe Script" pitchFamily="34" charset="0"/>
              </a:rPr>
              <a:t>Answers:</a:t>
            </a:r>
            <a:r>
              <a:rPr lang="en-US" sz="3600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endParaRPr lang="ru-RU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2636913"/>
            <a:ext cx="6624736" cy="3456384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He plays football every day.</a:t>
            </a:r>
          </a:p>
          <a:p>
            <a:pPr marL="514350" indent="-514350"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They skate at the skating rink.</a:t>
            </a:r>
          </a:p>
          <a:p>
            <a:pPr marL="514350" indent="-514350"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We go swimming twice a week.</a:t>
            </a:r>
          </a:p>
          <a:p>
            <a:pPr marL="514350" indent="-514350"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She has got a lot of them.</a:t>
            </a:r>
          </a:p>
          <a:p>
            <a:pPr marL="514350" indent="-514350">
              <a:buAutoNum type="alphaLcParenR"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58246" cy="60722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endParaRPr lang="ru-RU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595514"/>
            <a:ext cx="820891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Segoe Script" pitchFamily="34" charset="0"/>
                <a:cs typeface="Arial" pitchFamily="34" charset="0"/>
              </a:rPr>
              <a:t>Рефлексия </a:t>
            </a:r>
          </a:p>
          <a:p>
            <a:pPr lvl="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Segoe Script" pitchFamily="34" charset="0"/>
              </a:rPr>
              <a:t>Что </a:t>
            </a:r>
            <a:r>
              <a:rPr lang="ru-RU" sz="4000" dirty="0">
                <a:solidFill>
                  <a:schemeClr val="bg1"/>
                </a:solidFill>
                <a:latin typeface="Segoe Script" pitchFamily="34" charset="0"/>
              </a:rPr>
              <a:t>мы сегодня повторили на уроке?</a:t>
            </a:r>
          </a:p>
          <a:p>
            <a:pPr lvl="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Segoe Script" pitchFamily="34" charset="0"/>
              </a:rPr>
              <a:t>Что </a:t>
            </a:r>
            <a:r>
              <a:rPr lang="ru-RU" sz="4000" dirty="0">
                <a:solidFill>
                  <a:schemeClr val="bg1"/>
                </a:solidFill>
                <a:latin typeface="Segoe Script" pitchFamily="34" charset="0"/>
              </a:rPr>
              <a:t>было интересным?</a:t>
            </a:r>
          </a:p>
          <a:p>
            <a:pPr lvl="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Segoe Script" pitchFamily="34" charset="0"/>
              </a:rPr>
              <a:t>Какое </a:t>
            </a:r>
            <a:r>
              <a:rPr lang="ru-RU" sz="4000" dirty="0">
                <a:solidFill>
                  <a:schemeClr val="bg1"/>
                </a:solidFill>
                <a:latin typeface="Segoe Script" pitchFamily="34" charset="0"/>
              </a:rPr>
              <a:t>задание вызвало затруднение при его выполнении?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Segoe Script" pitchFamily="34" charset="0"/>
              </a:rPr>
              <a:t>Оцените </a:t>
            </a:r>
            <a:r>
              <a:rPr lang="ru-RU" sz="4000" dirty="0">
                <a:solidFill>
                  <a:schemeClr val="bg1"/>
                </a:solidFill>
                <a:latin typeface="Segoe Script" pitchFamily="34" charset="0"/>
              </a:rPr>
              <a:t>свою деятельность на </a:t>
            </a:r>
            <a:r>
              <a:rPr lang="ru-RU" sz="4000" dirty="0" smtClean="0">
                <a:solidFill>
                  <a:schemeClr val="bg1"/>
                </a:solidFill>
                <a:latin typeface="Segoe Script" pitchFamily="34" charset="0"/>
              </a:rPr>
              <a:t>уроке.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43306" y="1071546"/>
            <a:ext cx="5014890" cy="307183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0099"/>
                </a:solidFill>
                <a:latin typeface="Segoe Script" pitchFamily="34" charset="0"/>
              </a:rPr>
              <a:t>Урок русского языка и английского языка.</a:t>
            </a:r>
            <a:endParaRPr lang="ru-RU" i="1" dirty="0">
              <a:solidFill>
                <a:srgbClr val="000099"/>
              </a:solidFill>
              <a:latin typeface="Segoe Script" pitchFamily="34" charset="0"/>
            </a:endParaRPr>
          </a:p>
        </p:txBody>
      </p:sp>
      <p:pic>
        <p:nvPicPr>
          <p:cNvPr id="1026" name="Picture 2" descr="C:\Users\User\Pictures\Марина Алексеевна\7934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76295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Марина Алексеевна\f_185765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 smtClean="0"/>
              <a:t>                                                     Я       ТЫ</a:t>
            </a:r>
          </a:p>
          <a:p>
            <a:pPr>
              <a:buNone/>
            </a:pPr>
            <a:r>
              <a:rPr lang="en-US" b="1" dirty="0" smtClean="0"/>
              <a:t>                                          WE</a:t>
            </a:r>
            <a:endParaRPr lang="ru-RU" b="1" dirty="0"/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   ОН</a:t>
            </a:r>
          </a:p>
          <a:p>
            <a:pPr>
              <a:buNone/>
            </a:pPr>
            <a:r>
              <a:rPr lang="en-US" b="1" dirty="0" smtClean="0"/>
              <a:t>                                   YOU</a:t>
            </a:r>
            <a:endParaRPr lang="ru-RU" b="1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МЫ </a:t>
            </a:r>
          </a:p>
          <a:p>
            <a:pPr>
              <a:buNone/>
            </a:pPr>
            <a:r>
              <a:rPr lang="en-US" b="1" dirty="0" smtClean="0"/>
              <a:t>                                      HE</a:t>
            </a:r>
            <a:endParaRPr lang="ru-RU" b="1" dirty="0"/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  </a:t>
            </a:r>
            <a:r>
              <a:rPr lang="en-US" b="1" dirty="0" smtClean="0"/>
              <a:t>I</a:t>
            </a:r>
            <a:r>
              <a:rPr lang="ru-RU" b="1" dirty="0" smtClean="0"/>
              <a:t>        </a:t>
            </a:r>
            <a:r>
              <a:rPr lang="en-US" b="1" dirty="0" smtClean="0"/>
              <a:t>SHE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6880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Segoe Script" pitchFamily="34" charset="0"/>
              </a:rPr>
              <a:t>Двадцать восьмое февраля.</a:t>
            </a:r>
            <a:br>
              <a:rPr lang="ru-RU" i="1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Segoe Script" pitchFamily="34" charset="0"/>
              </a:rPr>
              <a:t>Классная работа.</a:t>
            </a:r>
            <a:r>
              <a:rPr lang="en-US" i="1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en-US" i="1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i="1" dirty="0" smtClean="0">
                <a:solidFill>
                  <a:schemeClr val="bg1"/>
                </a:solidFill>
                <a:latin typeface="Segoe Script" pitchFamily="34" charset="0"/>
              </a:rPr>
              <a:t>Личные местоимения.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bg1"/>
                </a:solidFill>
              </a:rPr>
              <a:t/>
            </a:r>
            <a:br>
              <a:rPr lang="ru-RU" sz="3600" i="1" dirty="0" smtClean="0">
                <a:solidFill>
                  <a:schemeClr val="bg1"/>
                </a:solidFill>
              </a:rPr>
            </a:br>
            <a:r>
              <a:rPr lang="ru-RU" sz="3600" b="1" i="1" u="sng" dirty="0" smtClean="0">
                <a:solidFill>
                  <a:srgbClr val="FFFF00"/>
                </a:solidFill>
              </a:rPr>
              <a:t>Верные </a:t>
            </a:r>
            <a:r>
              <a:rPr lang="ru-RU" sz="3600" b="1" i="1" u="sng" dirty="0">
                <a:solidFill>
                  <a:srgbClr val="FFFF00"/>
                </a:solidFill>
              </a:rPr>
              <a:t>и неверные утверждения</a:t>
            </a:r>
            <a:r>
              <a:rPr lang="ru-RU" sz="2700" b="1" u="sng" dirty="0" smtClean="0">
                <a:solidFill>
                  <a:srgbClr val="FFFF00"/>
                </a:solidFill>
              </a:rPr>
              <a:t/>
            </a:r>
            <a:br>
              <a:rPr lang="ru-RU" sz="2700" b="1" u="sng" dirty="0" smtClean="0">
                <a:solidFill>
                  <a:srgbClr val="FFFF00"/>
                </a:solidFill>
              </a:rPr>
            </a:br>
            <a:r>
              <a:rPr lang="ru-RU" sz="3600" b="1" u="sng" dirty="0" smtClean="0">
                <a:solidFill>
                  <a:srgbClr val="FFFF00"/>
                </a:solidFill>
              </a:rPr>
              <a:t>Утверждения</a:t>
            </a:r>
            <a:r>
              <a:rPr lang="ru-RU" sz="3600" b="1" u="sng" dirty="0">
                <a:solidFill>
                  <a:srgbClr val="FFFF00"/>
                </a:solidFill>
              </a:rPr>
              <a:t>:</a:t>
            </a:r>
            <a:r>
              <a:rPr lang="ru-RU" sz="3600" dirty="0">
                <a:solidFill>
                  <a:srgbClr val="FFFF00"/>
                </a:solidFill>
              </a:rPr>
              <a:t/>
            </a:r>
            <a:br>
              <a:rPr lang="ru-RU" sz="3600" dirty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1. Личные </a:t>
            </a:r>
            <a:r>
              <a:rPr lang="ru-RU" sz="3600" dirty="0">
                <a:solidFill>
                  <a:schemeClr val="bg1"/>
                </a:solidFill>
              </a:rPr>
              <a:t>местоимения указывают на лицо или предмет, но не называют его.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2. Личные </a:t>
            </a:r>
            <a:r>
              <a:rPr lang="ru-RU" sz="3600" dirty="0">
                <a:solidFill>
                  <a:schemeClr val="bg1"/>
                </a:solidFill>
              </a:rPr>
              <a:t>местоимения имеют постоянные морфологические     признаки – лицо, род и непостоянные – падеж и число.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3. Я</a:t>
            </a:r>
            <a:r>
              <a:rPr lang="ru-RU" sz="3600" dirty="0">
                <a:solidFill>
                  <a:schemeClr val="bg1"/>
                </a:solidFill>
              </a:rPr>
              <a:t>, ты – личные местоимения 1 лица.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4. При </a:t>
            </a:r>
            <a:r>
              <a:rPr lang="ru-RU" sz="3600" dirty="0">
                <a:solidFill>
                  <a:schemeClr val="bg1"/>
                </a:solidFill>
              </a:rPr>
              <a:t>склонении личных местоимений иногда меняется всё слово (мы – нас).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5. Местоимения  </a:t>
            </a:r>
            <a:r>
              <a:rPr lang="ru-RU" sz="3600" dirty="0">
                <a:solidFill>
                  <a:schemeClr val="bg1"/>
                </a:solidFill>
              </a:rPr>
              <a:t>Вы никогда не пишется с заглавной буквы.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6408712"/>
          </a:xfrm>
        </p:spPr>
        <p:txBody>
          <a:bodyPr>
            <a:normAutofit fontScale="90000"/>
          </a:bodyPr>
          <a:lstStyle/>
          <a:p>
            <a:r>
              <a:rPr lang="ru-RU" sz="3600" i="1" dirty="0">
                <a:solidFill>
                  <a:schemeClr val="bg1"/>
                </a:solidFill>
              </a:rPr>
              <a:t/>
            </a:r>
            <a:br>
              <a:rPr lang="ru-RU" sz="3600" i="1" dirty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True or False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1. Местоимение </a:t>
            </a:r>
            <a:r>
              <a:rPr lang="en-US" sz="3600" dirty="0">
                <a:solidFill>
                  <a:schemeClr val="bg1"/>
                </a:solidFill>
              </a:rPr>
              <a:t>I</a:t>
            </a:r>
            <a:r>
              <a:rPr lang="ru-RU" sz="3600" dirty="0" smtClean="0">
                <a:solidFill>
                  <a:schemeClr val="bg1"/>
                </a:solidFill>
              </a:rPr>
              <a:t> всегда пишется </a:t>
            </a:r>
            <a:r>
              <a:rPr lang="ru-RU" sz="3600" dirty="0" smtClean="0">
                <a:solidFill>
                  <a:schemeClr val="bg1"/>
                </a:solidFill>
              </a:rPr>
              <a:t>с </a:t>
            </a:r>
            <a:r>
              <a:rPr lang="ru-RU" sz="3600" dirty="0" smtClean="0">
                <a:solidFill>
                  <a:schemeClr val="bg1"/>
                </a:solidFill>
              </a:rPr>
              <a:t>строчной буквы.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2. Для местоимений «ты» и «вы» используется форма «</a:t>
            </a:r>
            <a:r>
              <a:rPr lang="en-US" sz="3600" dirty="0" smtClean="0">
                <a:solidFill>
                  <a:schemeClr val="bg1"/>
                </a:solidFill>
              </a:rPr>
              <a:t>you</a:t>
            </a:r>
            <a:r>
              <a:rPr lang="ru-RU" sz="3600" dirty="0" smtClean="0">
                <a:solidFill>
                  <a:schemeClr val="bg1"/>
                </a:solidFill>
              </a:rPr>
              <a:t>».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3. </a:t>
            </a:r>
            <a:r>
              <a:rPr lang="ru-RU" sz="3600" dirty="0">
                <a:solidFill>
                  <a:schemeClr val="bg1"/>
                </a:solidFill>
              </a:rPr>
              <a:t>М</a:t>
            </a:r>
            <a:r>
              <a:rPr lang="ru-RU" sz="3600" dirty="0" smtClean="0">
                <a:solidFill>
                  <a:schemeClr val="bg1"/>
                </a:solidFill>
              </a:rPr>
              <a:t>естоимения</a:t>
            </a:r>
            <a:r>
              <a:rPr lang="en-US" sz="3600" dirty="0" smtClean="0">
                <a:solidFill>
                  <a:schemeClr val="bg1"/>
                </a:solidFill>
              </a:rPr>
              <a:t> “he/she” </a:t>
            </a:r>
            <a:r>
              <a:rPr lang="ru-RU" sz="3600" dirty="0" smtClean="0">
                <a:solidFill>
                  <a:schemeClr val="bg1"/>
                </a:solidFill>
              </a:rPr>
              <a:t>используются вместо названий одушевленных существ, а вместо названий неодушевленных предметов и животных используется </a:t>
            </a:r>
            <a:r>
              <a:rPr lang="en-US" sz="3600" dirty="0" smtClean="0">
                <a:solidFill>
                  <a:schemeClr val="bg1"/>
                </a:solidFill>
              </a:rPr>
              <a:t>“it”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4. Местоимение «</a:t>
            </a:r>
            <a:r>
              <a:rPr lang="en-US" sz="3600" dirty="0" smtClean="0">
                <a:solidFill>
                  <a:schemeClr val="bg1"/>
                </a:solidFill>
              </a:rPr>
              <a:t>they</a:t>
            </a:r>
            <a:r>
              <a:rPr lang="ru-RU" sz="3600" dirty="0" smtClean="0">
                <a:solidFill>
                  <a:schemeClr val="bg1"/>
                </a:solidFill>
              </a:rPr>
              <a:t>» используется для обозначения мн. числа как одушевленных так и неодушевленных лиц, предметов и животных.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58246" cy="60722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rgbClr val="FFFF00"/>
                </a:solidFill>
                <a:latin typeface="Segoe Script" pitchFamily="34" charset="0"/>
              </a:rPr>
              <a:t>Ответы</a:t>
            </a:r>
            <a:r>
              <a:rPr lang="en-US" dirty="0" smtClean="0">
                <a:solidFill>
                  <a:srgbClr val="FFFF00"/>
                </a:solidFill>
                <a:latin typeface="Segoe Script" pitchFamily="34" charset="0"/>
              </a:rPr>
              <a:t>: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Их (3л., мн. ч., р.п.)</a:t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Они (3л., мн. ч., и.п.) </a:t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Он (3л., ед. ч., и.п.)</a:t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Ему  (3л., ед. ч., д.п.)</a:t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Ты (2л., ед. ч., и.п.) </a:t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Вы (2л., мн. ч., и.п.) </a:t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Оно (3л., ед. ч., и.п.) </a:t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К нам (3л., мн. ч., д.п.)</a:t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Я (1л., ед. ч., и.п.) </a:t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endParaRPr lang="ru-RU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3"/>
            <a:ext cx="7776864" cy="100811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Answers:</a:t>
            </a:r>
            <a:r>
              <a:rPr lang="ru-RU" sz="3600" dirty="0">
                <a:solidFill>
                  <a:srgbClr val="FFFF00"/>
                </a:solidFill>
              </a:rPr>
              <a:t/>
            </a:r>
            <a:br>
              <a:rPr lang="ru-RU" sz="3600" dirty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280920" cy="475252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1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False.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Местоимение </a:t>
            </a:r>
            <a:r>
              <a:rPr lang="en-US" dirty="0">
                <a:solidFill>
                  <a:schemeClr val="bg1"/>
                </a:solidFill>
              </a:rPr>
              <a:t>I </a:t>
            </a:r>
            <a:r>
              <a:rPr lang="ru-RU" dirty="0">
                <a:solidFill>
                  <a:schemeClr val="bg1"/>
                </a:solidFill>
              </a:rPr>
              <a:t>пишется только с заглавной буквы.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2. </a:t>
            </a:r>
            <a:r>
              <a:rPr lang="en-US" dirty="0" smtClean="0">
                <a:solidFill>
                  <a:srgbClr val="FFFF00"/>
                </a:solidFill>
              </a:rPr>
              <a:t>True.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Местоимение </a:t>
            </a:r>
            <a:r>
              <a:rPr lang="ru-RU" dirty="0">
                <a:solidFill>
                  <a:schemeClr val="bg1"/>
                </a:solidFill>
              </a:rPr>
              <a:t>«ты/вы» имеют форму «</a:t>
            </a:r>
            <a:r>
              <a:rPr lang="en-US" dirty="0">
                <a:solidFill>
                  <a:schemeClr val="bg1"/>
                </a:solidFill>
              </a:rPr>
              <a:t>you</a:t>
            </a:r>
            <a:r>
              <a:rPr lang="ru-RU" dirty="0">
                <a:solidFill>
                  <a:schemeClr val="bg1"/>
                </a:solidFill>
              </a:rPr>
              <a:t>».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3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True.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en-US" dirty="0">
                <a:solidFill>
                  <a:schemeClr val="bg1"/>
                </a:solidFill>
              </a:rPr>
              <a:t>He/she</a:t>
            </a:r>
            <a:r>
              <a:rPr lang="ru-RU" dirty="0">
                <a:solidFill>
                  <a:schemeClr val="bg1"/>
                </a:solidFill>
              </a:rPr>
              <a:t>»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используются вместо названия </a:t>
            </a:r>
            <a:r>
              <a:rPr lang="ru-RU" dirty="0" smtClean="0">
                <a:solidFill>
                  <a:schemeClr val="bg1"/>
                </a:solidFill>
              </a:rPr>
              <a:t>одушевленных </a:t>
            </a:r>
            <a:r>
              <a:rPr lang="ru-RU" dirty="0">
                <a:solidFill>
                  <a:schemeClr val="bg1"/>
                </a:solidFill>
              </a:rPr>
              <a:t>предметов , а «</a:t>
            </a:r>
            <a:r>
              <a:rPr lang="en-US" dirty="0">
                <a:solidFill>
                  <a:schemeClr val="bg1"/>
                </a:solidFill>
              </a:rPr>
              <a:t>it</a:t>
            </a:r>
            <a:r>
              <a:rPr lang="ru-RU" dirty="0">
                <a:solidFill>
                  <a:schemeClr val="bg1"/>
                </a:solidFill>
              </a:rPr>
              <a:t>»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вместо названия неодушевленных предметов и животных.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4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True.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en-US" dirty="0">
                <a:solidFill>
                  <a:schemeClr val="bg1"/>
                </a:solidFill>
              </a:rPr>
              <a:t>They</a:t>
            </a:r>
            <a:r>
              <a:rPr lang="ru-RU" dirty="0">
                <a:solidFill>
                  <a:schemeClr val="bg1"/>
                </a:solidFill>
              </a:rPr>
              <a:t>»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используются для обозначения множественного числа как одушевленных, так и неодушевленных предметов, лиц и животных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3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sz="3600" dirty="0">
                <a:solidFill>
                  <a:srgbClr val="FFFF00"/>
                </a:solidFill>
              </a:rPr>
              <a:t>Вставьте местоимения по смыслу, обращая внимание на форму </a:t>
            </a:r>
            <a:r>
              <a:rPr lang="ru-RU" sz="3600" dirty="0" smtClean="0">
                <a:solidFill>
                  <a:srgbClr val="FFFF00"/>
                </a:solidFill>
              </a:rPr>
              <a:t>глагола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ru-RU" sz="3600" dirty="0">
                <a:solidFill>
                  <a:srgbClr val="FFFF00"/>
                </a:solidFill>
              </a:rPr>
              <a:t/>
            </a:r>
            <a:br>
              <a:rPr lang="ru-RU" sz="3600" dirty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Segoe Script" pitchFamily="34" charset="0"/>
              </a:rPr>
              <a:t>I</a:t>
            </a:r>
            <a:endParaRPr lang="ru-RU" dirty="0">
              <a:solidFill>
                <a:schemeClr val="bg1"/>
              </a:solidFill>
              <a:latin typeface="Segoe Script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7624" y="2348880"/>
            <a:ext cx="5904656" cy="363326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… </a:t>
            </a:r>
            <a:r>
              <a:rPr lang="en-US" dirty="0">
                <a:solidFill>
                  <a:schemeClr val="bg1"/>
                </a:solidFill>
              </a:rPr>
              <a:t>am good at English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… </a:t>
            </a:r>
            <a:r>
              <a:rPr lang="en-US" dirty="0">
                <a:solidFill>
                  <a:schemeClr val="bg1"/>
                </a:solidFill>
              </a:rPr>
              <a:t>likes riding a bike.</a:t>
            </a:r>
            <a:endParaRPr lang="ru-RU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… </a:t>
            </a:r>
            <a:r>
              <a:rPr lang="en-US" dirty="0">
                <a:solidFill>
                  <a:schemeClr val="bg1"/>
                </a:solidFill>
              </a:rPr>
              <a:t>are </a:t>
            </a:r>
            <a:r>
              <a:rPr lang="en-US" dirty="0" smtClean="0">
                <a:solidFill>
                  <a:schemeClr val="bg1"/>
                </a:solidFill>
              </a:rPr>
              <a:t>strong.</a:t>
            </a:r>
            <a:endParaRPr lang="ru-RU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…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plays tennis.</a:t>
            </a:r>
            <a:endParaRPr lang="ru-RU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… </a:t>
            </a:r>
            <a:r>
              <a:rPr lang="en-US" dirty="0">
                <a:solidFill>
                  <a:schemeClr val="bg1"/>
                </a:solidFill>
              </a:rPr>
              <a:t>are hiding now.</a:t>
            </a:r>
            <a:endParaRPr lang="ru-RU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… </a:t>
            </a:r>
            <a:r>
              <a:rPr lang="en-US" dirty="0">
                <a:solidFill>
                  <a:schemeClr val="bg1"/>
                </a:solidFill>
              </a:rPr>
              <a:t>watches TV every </a:t>
            </a:r>
            <a:r>
              <a:rPr lang="en-US" dirty="0" smtClean="0">
                <a:solidFill>
                  <a:schemeClr val="bg1"/>
                </a:solidFill>
              </a:rPr>
              <a:t>day.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246</Words>
  <Application>Microsoft Office PowerPoint</Application>
  <PresentationFormat>Экран (4:3)</PresentationFormat>
  <Paragraphs>50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Урок русского языка и английского языка.</vt:lpstr>
      <vt:lpstr>Презентация PowerPoint</vt:lpstr>
      <vt:lpstr>Двадцать восьмое февраля. Классная работа. Личные местоимения.</vt:lpstr>
      <vt:lpstr> Верные и неверные утверждения Утверждения: 1. Личные местоимения указывают на лицо или предмет, но не называют его. 2. Личные местоимения имеют постоянные морфологические     признаки – лицо, род и непостоянные – падеж и число. 3. Я, ты – личные местоимения 1 лица. 4. При склонении личных местоимений иногда меняется всё слово (мы – нас). 5. Местоимения  Вы никогда не пишется с заглавной буквы. </vt:lpstr>
      <vt:lpstr> True or False 1. Местоимение I всегда пишется с строчной буквы. 2. Для местоимений «ты» и «вы» используется форма «you». 3. Местоимения “he/she” используются вместо названий одушевленных существ, а вместо названий неодушевленных предметов и животных используется “it”. 4. Местоимение «they» используется для обозначения мн. числа как одушевленных так и неодушевленных лиц, предметов и животных.  </vt:lpstr>
      <vt:lpstr>             Ответы: Их (3л., мн. ч., р.п.) Они (3л., мн. ч., и.п.)   Он (3л., ед. ч., и.п.) Ему  (3л., ед. ч., д.п.) Ты (2л., ед. ч., и.п.)   Вы (2л., мн. ч., и.п.)   Оно (3л., ед. ч., и.п.)  К нам (3л., мн. ч., д.п.) Я (1л., ед. ч., и.п.)              </vt:lpstr>
      <vt:lpstr> Answers:  </vt:lpstr>
      <vt:lpstr>             Вставьте местоимения по смыслу, обращая внимание на форму глагола               I</vt:lpstr>
      <vt:lpstr>Презентация PowerPoint</vt:lpstr>
      <vt:lpstr>Презентация PowerPoint</vt:lpstr>
      <vt:lpstr>                          </vt:lpstr>
      <vt:lpstr> Let’s change the underlined nouns into the pronouns  a) Mr Brown likes sport.  … plays football every day. b) Jane and Kate are good at skating. … skate at the skating rink. c) My brother and I are fond of swimming. … go swimming twice a week.  d) His mum collects badges. … has got a lot of them. </vt:lpstr>
      <vt:lpstr>             Answers:              </vt:lpstr>
      <vt:lpstr>                         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42</cp:revision>
  <dcterms:created xsi:type="dcterms:W3CDTF">2013-02-19T16:02:00Z</dcterms:created>
  <dcterms:modified xsi:type="dcterms:W3CDTF">2013-03-25T12:37:14Z</dcterms:modified>
</cp:coreProperties>
</file>