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19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4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79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8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7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3100942-BDE7-4B51-AF1B-42EF02DC9A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0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D5A54E6-8B8D-4446-953B-3FBA4E0F5C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4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D23F5ED-5E3D-44B2-BFC3-C4AFE5F7AD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0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7706B55-ED23-4B3F-A3D2-5DF0F40A7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1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5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6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7AD6-A450-4C47-8524-B419100189E4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53E5F4-5B9C-4591-881D-9D60CE201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5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666633"/>
                </a:solidFill>
              </a:rPr>
              <a:t>Работа по </a:t>
            </a:r>
            <a:br>
              <a:rPr lang="ru-RU" sz="3600" b="1" dirty="0">
                <a:solidFill>
                  <a:srgbClr val="666633"/>
                </a:solidFill>
              </a:rPr>
            </a:br>
            <a:r>
              <a:rPr lang="ru-RU" sz="3600" b="1" dirty="0">
                <a:solidFill>
                  <a:srgbClr val="666633"/>
                </a:solidFill>
              </a:rPr>
              <a:t>реализации педагогических проектов</a:t>
            </a:r>
          </a:p>
        </p:txBody>
      </p:sp>
      <p:pic>
        <p:nvPicPr>
          <p:cNvPr id="46086" name="Picture 6" descr="SL3709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4" y="1846262"/>
            <a:ext cx="53848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29952" y="1600200"/>
            <a:ext cx="54102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>
                <a:solidFill>
                  <a:srgbClr val="993300"/>
                </a:solidFill>
              </a:rPr>
              <a:t>Работа с детьми: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специально организованные </a:t>
            </a:r>
            <a:r>
              <a:rPr lang="ru-RU" sz="2000" dirty="0" err="1"/>
              <a:t>эколо-гические</a:t>
            </a:r>
            <a:r>
              <a:rPr lang="ru-RU" sz="2000" dirty="0"/>
              <a:t> занятия;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наблюдения;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игровая деятельность;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чтение художественной </a:t>
            </a:r>
            <a:r>
              <a:rPr lang="ru-RU" sz="2000" dirty="0" err="1"/>
              <a:t>литерату-ры</a:t>
            </a:r>
            <a:r>
              <a:rPr lang="ru-RU" sz="20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рассматривание живых объектов;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изобразительная деятельность и т.д.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>
                <a:solidFill>
                  <a:srgbClr val="993300"/>
                </a:solidFill>
              </a:rPr>
              <a:t>Работа с родителями: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деловые </a:t>
            </a:r>
            <a:r>
              <a:rPr lang="ru-RU" sz="2000" dirty="0" err="1"/>
              <a:t>игры,мастер</a:t>
            </a:r>
            <a:r>
              <a:rPr lang="ru-RU" sz="2000" dirty="0"/>
              <a:t>-классы, кон-курсы, выставки, фоторепортажи, Дни открытых дверей, </a:t>
            </a:r>
            <a:r>
              <a:rPr lang="ru-RU" sz="2000" dirty="0" err="1"/>
              <a:t>экологичес</a:t>
            </a:r>
            <a:r>
              <a:rPr lang="ru-RU" sz="2000" dirty="0"/>
              <a:t>-кие акции, наглядная агитация, </a:t>
            </a:r>
            <a:r>
              <a:rPr lang="ru-RU" sz="2000" dirty="0" err="1"/>
              <a:t>ра-звлечения</a:t>
            </a:r>
            <a:r>
              <a:rPr lang="ru-RU" sz="2000" dirty="0"/>
              <a:t>, родительские собрания, совместные праздники и т.д.</a:t>
            </a:r>
          </a:p>
        </p:txBody>
      </p:sp>
    </p:spTree>
    <p:extLst>
      <p:ext uri="{BB962C8B-B14F-4D97-AF65-F5344CB8AC3E}">
        <p14:creationId xmlns:p14="http://schemas.microsoft.com/office/powerpoint/2010/main" val="3272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05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Предполагаемые итоги реализации проектов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1"/>
            <a:ext cx="65532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sz="2400"/>
          </a:p>
        </p:txBody>
      </p:sp>
      <p:pic>
        <p:nvPicPr>
          <p:cNvPr id="18439" name="Picture 7" descr="SL3709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524000"/>
            <a:ext cx="12192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SL3709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SL3709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P10407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208895"/>
            <a:ext cx="1285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AutoShape 11" descr="Газетная бумага"/>
          <p:cNvSpPr>
            <a:spLocks noChangeArrowheads="1"/>
          </p:cNvSpPr>
          <p:nvPr/>
        </p:nvSpPr>
        <p:spPr bwMode="auto">
          <a:xfrm>
            <a:off x="3657600" y="1524000"/>
            <a:ext cx="6553200" cy="990600"/>
          </a:xfrm>
          <a:prstGeom prst="wedgeRectCallout">
            <a:avLst>
              <a:gd name="adj1" fmla="val -49130"/>
              <a:gd name="adj2" fmla="val 62338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</a:rPr>
              <a:t>приобретение  дошкольниками представления о внешнем виде домашнего животного - кошки, ее среде обитания, образе жиз-ни, питания и т.д.</a:t>
            </a:r>
          </a:p>
        </p:txBody>
      </p:sp>
      <p:sp>
        <p:nvSpPr>
          <p:cNvPr id="18444" name="AutoShape 12" descr="Пергамент"/>
          <p:cNvSpPr>
            <a:spLocks noChangeArrowheads="1"/>
          </p:cNvSpPr>
          <p:nvPr/>
        </p:nvSpPr>
        <p:spPr bwMode="auto">
          <a:xfrm>
            <a:off x="3657600" y="2743200"/>
            <a:ext cx="6553200" cy="990600"/>
          </a:xfrm>
          <a:prstGeom prst="wedgeRectCallout">
            <a:avLst>
              <a:gd name="adj1" fmla="val -49130"/>
              <a:gd name="adj2" fmla="val 62338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</a:rPr>
              <a:t>приобретение детьми понятии «курица - домашняя птица»; навыков  общения с курицей; умение «кормить» живой объект (сыпать корм, наливать водичку). Фоторепортаж родителей.</a:t>
            </a:r>
          </a:p>
        </p:txBody>
      </p:sp>
      <p:sp>
        <p:nvSpPr>
          <p:cNvPr id="18445" name="AutoShape 13" descr="Упаковочная бумага"/>
          <p:cNvSpPr>
            <a:spLocks noChangeArrowheads="1"/>
          </p:cNvSpPr>
          <p:nvPr/>
        </p:nvSpPr>
        <p:spPr bwMode="auto">
          <a:xfrm>
            <a:off x="3657600" y="3962400"/>
            <a:ext cx="6553200" cy="1143000"/>
          </a:xfrm>
          <a:prstGeom prst="wedgeRectCallout">
            <a:avLst>
              <a:gd name="adj1" fmla="val -49130"/>
              <a:gd name="adj2" fmla="val 60694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</a:rPr>
              <a:t>формирование бережного отношения к елке на участке; прояв-ление интереса к походам к елке  в разное время года; понима-ние её значимости для людей и птиц, важность его сохранности,т.д. </a:t>
            </a:r>
          </a:p>
        </p:txBody>
      </p:sp>
      <p:sp>
        <p:nvSpPr>
          <p:cNvPr id="18447" name="AutoShape 15" descr="Голубая тисненая бумага"/>
          <p:cNvSpPr>
            <a:spLocks noChangeArrowheads="1"/>
          </p:cNvSpPr>
          <p:nvPr/>
        </p:nvSpPr>
        <p:spPr bwMode="auto">
          <a:xfrm>
            <a:off x="3657600" y="5334000"/>
            <a:ext cx="6553200" cy="990600"/>
          </a:xfrm>
          <a:prstGeom prst="wedgeRectCallout">
            <a:avLst>
              <a:gd name="adj1" fmla="val -49130"/>
              <a:gd name="adj2" fmla="val 62338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</a:rPr>
              <a:t>создание предметно-развивающей среды, способствующей фор-мированию мелкой моторики пальцев рук, влияющую на уро-вень развития речи и экологических знаний дошкольников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5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Плетенка"/>
          <p:cNvSpPr>
            <a:spLocks noGrp="1" noChangeArrowheads="1"/>
          </p:cNvSpPr>
          <p:nvPr>
            <p:ph type="title"/>
          </p:nvPr>
        </p:nvSpPr>
        <p:spPr>
          <a:pattFill prst="weave">
            <a:fgClr>
              <a:schemeClr val="hlink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ru-RU" sz="2800" b="1">
                <a:solidFill>
                  <a:srgbClr val="666633"/>
                </a:solidFill>
              </a:rPr>
              <a:t>МОИ  ПЕДАГОГИЧЕСКИЕ  ПРИНЦИПЫ</a:t>
            </a:r>
            <a:br>
              <a:rPr lang="ru-RU" sz="2800" b="1">
                <a:solidFill>
                  <a:srgbClr val="666633"/>
                </a:solidFill>
              </a:rPr>
            </a:br>
            <a:r>
              <a:rPr lang="ru-RU" b="1"/>
              <a:t> </a:t>
            </a:r>
            <a:r>
              <a:rPr lang="ru-RU" sz="3200" b="1"/>
              <a:t>взаимодействия с родителями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2400" b="1">
                <a:solidFill>
                  <a:schemeClr val="bg2"/>
                </a:solidFill>
                <a:latin typeface="Century Schoolbook" panose="02040604050505020304" pitchFamily="18" charset="0"/>
              </a:rPr>
              <a:t> научность,</a:t>
            </a:r>
          </a:p>
          <a:p>
            <a:pPr marL="0" indent="0"/>
            <a:r>
              <a:rPr lang="ru-RU" sz="2400" b="1">
                <a:solidFill>
                  <a:srgbClr val="993300"/>
                </a:solidFill>
                <a:latin typeface="Century Schoolbook" panose="02040604050505020304" pitchFamily="18" charset="0"/>
              </a:rPr>
              <a:t> единство действий, </a:t>
            </a:r>
          </a:p>
          <a:p>
            <a:pPr marL="0" indent="0"/>
            <a:r>
              <a:rPr lang="ru-RU" sz="2400" b="1">
                <a:solidFill>
                  <a:srgbClr val="FF0000"/>
                </a:solidFill>
                <a:latin typeface="Century Schoolbook" panose="02040604050505020304" pitchFamily="18" charset="0"/>
              </a:rPr>
              <a:t> связь с жизнью, </a:t>
            </a:r>
          </a:p>
          <a:p>
            <a:pPr marL="0" indent="0"/>
            <a:r>
              <a:rPr lang="ru-RU" sz="2400" b="1">
                <a:solidFill>
                  <a:srgbClr val="6600CC"/>
                </a:solidFill>
                <a:latin typeface="Century Schoolbook" panose="02040604050505020304" pitchFamily="18" charset="0"/>
              </a:rPr>
              <a:t> открытость,</a:t>
            </a:r>
          </a:p>
          <a:p>
            <a:pPr marL="0" indent="0"/>
            <a:r>
              <a:rPr lang="ru-RU" sz="2400" b="1">
                <a:latin typeface="Century Schoolbook" panose="02040604050505020304" pitchFamily="18" charset="0"/>
              </a:rPr>
              <a:t> </a:t>
            </a:r>
            <a:r>
              <a:rPr lang="ru-RU" sz="2400" b="1">
                <a:solidFill>
                  <a:srgbClr val="990033"/>
                </a:solidFill>
                <a:latin typeface="Century Schoolbook" panose="02040604050505020304" pitchFamily="18" charset="0"/>
              </a:rPr>
              <a:t>плановость, </a:t>
            </a:r>
          </a:p>
          <a:p>
            <a:pPr marL="0" indent="0"/>
            <a:r>
              <a:rPr lang="ru-RU" sz="2400" b="1">
                <a:latin typeface="Century Schoolbook" panose="02040604050505020304" pitchFamily="18" charset="0"/>
              </a:rPr>
              <a:t> выбор оптимальных форм, средств и ме-тодов взаимодействия в вопросах экологи-ческого воспитания дошкольников</a:t>
            </a:r>
            <a:r>
              <a:rPr lang="ru-RU" sz="2400"/>
              <a:t> </a:t>
            </a:r>
          </a:p>
        </p:txBody>
      </p:sp>
      <p:pic>
        <p:nvPicPr>
          <p:cNvPr id="23561" name="Picture 9" descr="DSC035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667000"/>
            <a:ext cx="4267200" cy="370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2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821141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Авторские разработки: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993300"/>
                </a:solidFill>
                <a:latin typeface="Century Schoolbook" panose="02040604050505020304" pitchFamily="18" charset="0"/>
              </a:rPr>
              <a:t>«ЭКОТРОПА»  и  «ЭКОСЕНСОРНЫЕ НАКОПИТЕЛИ»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9" y="2288274"/>
            <a:ext cx="4953000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Century Schoolbook" panose="02040604050505020304" pitchFamily="18" charset="0"/>
              </a:rPr>
              <a:t>Интеллектуально-</a:t>
            </a:r>
            <a:r>
              <a:rPr lang="ru-RU" dirty="0" err="1">
                <a:solidFill>
                  <a:srgbClr val="336600"/>
                </a:solidFill>
                <a:latin typeface="Century Schoolbook" panose="02040604050505020304" pitchFamily="18" charset="0"/>
              </a:rPr>
              <a:t>позна</a:t>
            </a:r>
            <a:r>
              <a:rPr lang="ru-RU" dirty="0">
                <a:solidFill>
                  <a:srgbClr val="336600"/>
                </a:solidFill>
                <a:latin typeface="Century Schoolbook" panose="02040604050505020304" pitchFamily="18" charset="0"/>
              </a:rPr>
              <a:t>-</a:t>
            </a:r>
            <a:r>
              <a:rPr lang="ru-RU" dirty="0" err="1">
                <a:solidFill>
                  <a:srgbClr val="336600"/>
                </a:solidFill>
                <a:latin typeface="Century Schoolbook" panose="02040604050505020304" pitchFamily="18" charset="0"/>
              </a:rPr>
              <a:t>вательное</a:t>
            </a:r>
            <a:r>
              <a:rPr lang="ru-RU" dirty="0">
                <a:solidFill>
                  <a:srgbClr val="336600"/>
                </a:solidFill>
                <a:latin typeface="Century Schoolbook" panose="02040604050505020304" pitchFamily="18" charset="0"/>
              </a:rPr>
              <a:t> и сенсорное воспитание дошкольников через игру в совокупности</a:t>
            </a: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Century Schoolbook" panose="02040604050505020304" pitchFamily="18" charset="0"/>
              </a:rPr>
              <a:t> с другими дидактически-ми задачами. </a:t>
            </a:r>
          </a:p>
          <a:p>
            <a:pPr marL="0" indent="0">
              <a:buNone/>
            </a:pPr>
            <a:endParaRPr lang="ru-RU" dirty="0">
              <a:solidFill>
                <a:srgbClr val="3366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6600"/>
                </a:solidFill>
                <a:latin typeface="Century Schoolbook" panose="02040604050505020304" pitchFamily="18" charset="0"/>
              </a:rPr>
              <a:t>Погружение в мир при-роды, через развитие сенсомоторных навыков.</a:t>
            </a:r>
          </a:p>
        </p:txBody>
      </p:sp>
      <p:pic>
        <p:nvPicPr>
          <p:cNvPr id="24591" name="Picture 15" descr="SL3711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1" y="1600201"/>
            <a:ext cx="18526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DSC035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4114801"/>
            <a:ext cx="182880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7" descr="P10407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148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10" descr="C:\Users\нифертити\Desktop\123123456бббббббббб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23900" y="688975"/>
            <a:ext cx="10972800" cy="1139825"/>
          </a:xfrm>
        </p:spPr>
        <p:txBody>
          <a:bodyPr/>
          <a:lstStyle/>
          <a:p>
            <a:pPr algn="ctr"/>
            <a:r>
              <a:rPr lang="ru-RU" sz="4000" b="1" dirty="0">
                <a:latin typeface="Century Schoolbook" panose="02040604050505020304" pitchFamily="18" charset="0"/>
              </a:rPr>
              <a:t>АКЦИЯ «Помогите птицам»</a:t>
            </a:r>
          </a:p>
        </p:txBody>
      </p:sp>
      <p:pic>
        <p:nvPicPr>
          <p:cNvPr id="39939" name="Picture 3" descr="P21315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057401"/>
            <a:ext cx="2919413" cy="2189163"/>
          </a:xfrm>
        </p:spPr>
      </p:pic>
      <p:pic>
        <p:nvPicPr>
          <p:cNvPr id="39940" name="Picture 4" descr="P21315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1" y="2057401"/>
            <a:ext cx="2919413" cy="2189163"/>
          </a:xfrm>
        </p:spPr>
      </p:pic>
      <p:pic>
        <p:nvPicPr>
          <p:cNvPr id="39941" name="Picture 5" descr="P21315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4343401"/>
            <a:ext cx="2919413" cy="2189163"/>
          </a:xfrm>
        </p:spPr>
      </p:pic>
      <p:pic>
        <p:nvPicPr>
          <p:cNvPr id="39942" name="Picture 6" descr="P21316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1" y="4419601"/>
            <a:ext cx="2919413" cy="2189163"/>
          </a:xfrm>
        </p:spPr>
      </p:pic>
      <p:pic>
        <p:nvPicPr>
          <p:cNvPr id="39943" name="Picture 7" descr="6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343400"/>
            <a:ext cx="2524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009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234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Century Schoolbook</vt:lpstr>
      <vt:lpstr>Times New Roman</vt:lpstr>
      <vt:lpstr>Trebuchet MS</vt:lpstr>
      <vt:lpstr>Wingdings</vt:lpstr>
      <vt:lpstr>Wingdings 3</vt:lpstr>
      <vt:lpstr>Грань</vt:lpstr>
      <vt:lpstr>Работа по  реализации педагогических проектов</vt:lpstr>
      <vt:lpstr>Предполагаемые итоги реализации проектов</vt:lpstr>
      <vt:lpstr>МОИ  ПЕДАГОГИЧЕСКИЕ  ПРИНЦИПЫ  взаимодействия с родителями</vt:lpstr>
      <vt:lpstr> Авторские разработки: «ЭКОТРОПА»  и  «ЭКОСЕНСОРНЫЕ НАКОПИТЕЛИ»</vt:lpstr>
      <vt:lpstr>АКЦИЯ «Помогите птицам»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 реализации педагогических проектов</dc:title>
  <dc:creator>Reanimator</dc:creator>
  <cp:lastModifiedBy>Reanimator</cp:lastModifiedBy>
  <cp:revision>2</cp:revision>
  <dcterms:created xsi:type="dcterms:W3CDTF">2015-10-05T09:13:39Z</dcterms:created>
  <dcterms:modified xsi:type="dcterms:W3CDTF">2015-10-05T09:15:06Z</dcterms:modified>
</cp:coreProperties>
</file>