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88" r:id="rId2"/>
    <p:sldId id="258" r:id="rId3"/>
    <p:sldId id="259" r:id="rId4"/>
    <p:sldId id="287" r:id="rId5"/>
    <p:sldId id="260" r:id="rId6"/>
    <p:sldId id="261" r:id="rId7"/>
    <p:sldId id="264" r:id="rId8"/>
    <p:sldId id="265" r:id="rId9"/>
    <p:sldId id="285" r:id="rId10"/>
    <p:sldId id="266" r:id="rId11"/>
    <p:sldId id="267" r:id="rId12"/>
    <p:sldId id="268" r:id="rId13"/>
    <p:sldId id="279" r:id="rId14"/>
    <p:sldId id="269" r:id="rId15"/>
    <p:sldId id="280" r:id="rId16"/>
    <p:sldId id="271" r:id="rId17"/>
    <p:sldId id="282" r:id="rId18"/>
    <p:sldId id="270" r:id="rId19"/>
    <p:sldId id="289" r:id="rId20"/>
    <p:sldId id="281" r:id="rId21"/>
    <p:sldId id="276" r:id="rId22"/>
    <p:sldId id="286" r:id="rId23"/>
    <p:sldId id="283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11B3"/>
    <a:srgbClr val="1DAE12"/>
    <a:srgbClr val="A43D3A"/>
    <a:srgbClr val="FFFF00"/>
    <a:srgbClr val="A95F3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305DE8F-C20D-4DD3-9DB0-C8E686B1CF90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33760F-CB28-4748-B45A-644156563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6D41D0-EADE-4F39-92A6-F746CF1ED004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BDFC5E-EFCC-4AEE-9019-FE4FD086627F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94E12A-2ED6-4966-A651-E794E6D91955}" type="slidenum">
              <a:rPr lang="ru-RU" altLang="ru-RU" smtClean="0"/>
              <a:pPr/>
              <a:t>22</a:t>
            </a:fld>
            <a:endParaRPr lang="ru-RU" altLang="ru-RU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7FBE8-8956-486C-81B9-C6BC421CEC46}" type="datetime1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EFDB9-C6EF-4809-807C-AC93EAFC54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39D9C-E97F-4A2C-9AF9-11ADD06198EA}" type="datetime1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AED8D-E146-4CBD-9AD0-49C192372B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B2DAC-D938-4990-AFA9-D23975C32644}" type="datetime1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8EE80-21C8-4BA6-B388-E72C0E511F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EF9F-4D70-45BC-B3F7-33BB4C2AB023}" type="datetime1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E464B-4E56-4B76-B34E-9F1CBB34E0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64E04-B554-4BB9-A227-D1059697E22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492C6-863C-4B17-B037-A40D34D67AF7}" type="datetime1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C058F-1A77-470A-8FA7-7A037537D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AB3DE-5B82-40DB-8BDD-81B555F8A69B}" type="datetime1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30618-5B14-4485-8037-3E7B4B7335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04685-4ED8-40F8-AE4A-32EF62E17382}" type="datetime1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65F22-9D47-48B9-B196-0226BB687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42CB3-1E1C-4345-ADC0-7CDB8C25E263}" type="datetime1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75A83-3EED-40F7-9F2E-E67A0D25F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6F79B-57D9-484C-82FD-1233E78D9EC2}" type="datetime1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EF9E5-3049-4046-9F67-AE5C9D0706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B998D-3786-487B-ADE2-CDF40D38D8EB}" type="datetime1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00F99-8DD1-4EF1-9623-D162A2B915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4684A-0F6F-4CF8-BC88-1F735616BE19}" type="datetime1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41793-C8C4-42A2-B822-8FABD27DA6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4AFA4-698C-4E53-B30D-B9E750165312}" type="datetime1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74840-3354-4580-A841-49EAED1B0E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AACF19-B87D-4C82-AE55-EB15BE9BB314}" type="datetime1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6C7F40-994B-435B-84FB-FF0A91C2A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357313"/>
            <a:ext cx="8035925" cy="202565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2703DD"/>
                </a:solidFill>
              </a:rPr>
              <a:t>ТИПЫ И СТРУКТУРА УРОКОВ </a:t>
            </a:r>
            <a:br>
              <a:rPr lang="ru-RU" altLang="ru-RU" smtClean="0">
                <a:solidFill>
                  <a:srgbClr val="2703DD"/>
                </a:solidFill>
              </a:rPr>
            </a:br>
            <a:r>
              <a:rPr lang="ru-RU" altLang="ru-RU" smtClean="0">
                <a:solidFill>
                  <a:srgbClr val="2703DD"/>
                </a:solidFill>
              </a:rPr>
              <a:t>ПО ФГОС</a:t>
            </a:r>
            <a:endParaRPr lang="ru-RU" altLang="ru-RU" smtClean="0"/>
          </a:p>
        </p:txBody>
      </p:sp>
      <p:pic>
        <p:nvPicPr>
          <p:cNvPr id="3077" name="Picture 5" descr="sova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4149725"/>
            <a:ext cx="1528763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0"/>
          <p:cNvSpPr>
            <a:spLocks noChangeArrowheads="1"/>
          </p:cNvSpPr>
          <p:nvPr/>
        </p:nvSpPr>
        <p:spPr bwMode="auto">
          <a:xfrm>
            <a:off x="2924175" y="4652963"/>
            <a:ext cx="432117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ru-RU" altLang="ru-RU" sz="320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323850" y="981075"/>
            <a:ext cx="8496300" cy="725488"/>
          </a:xfrm>
        </p:spPr>
        <p:txBody>
          <a:bodyPr/>
          <a:lstStyle/>
          <a:p>
            <a:r>
              <a:rPr lang="ru-RU" altLang="ru-RU" sz="4000" b="1" u="sng" smtClean="0">
                <a:solidFill>
                  <a:srgbClr val="D60093"/>
                </a:solidFill>
              </a:rPr>
              <a:t>Организация планирования урока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900113" y="1628775"/>
            <a:ext cx="8243887" cy="52292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2400" b="1" smtClean="0">
                <a:solidFill>
                  <a:srgbClr val="660066"/>
                </a:solidFill>
              </a:rPr>
              <a:t>Моделирование: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smtClean="0"/>
              <a:t>процесс определения основных его параметров,  эскиз   урока, начальный этап перевода теории урока в практику.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2400" b="1" smtClean="0">
                <a:solidFill>
                  <a:srgbClr val="660066"/>
                </a:solidFill>
              </a:rPr>
              <a:t>Проектирование: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smtClean="0"/>
              <a:t>этап разработки компонентов педагогического процесса (задач, принципов, содержания, методов, форм учебной деятельности).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2400" b="1" smtClean="0">
                <a:solidFill>
                  <a:srgbClr val="660066"/>
                </a:solidFill>
              </a:rPr>
              <a:t>Конструирование: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smtClean="0"/>
              <a:t>создание технологии обучения учащихся как процесса освоения ими учебного материала.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Arial" charset="0"/>
              <a:buNone/>
            </a:pPr>
            <a:r>
              <a:rPr lang="ru-RU" altLang="ru-RU" sz="2400" b="1" smtClean="0">
                <a:solidFill>
                  <a:srgbClr val="660066"/>
                </a:solidFill>
              </a:rPr>
              <a:t>      Сценирование образовательной ситуации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</a:pPr>
            <a:r>
              <a:rPr lang="ru-RU" altLang="ru-RU" sz="2400" smtClean="0"/>
              <a:t>   обучение способам деятельности, при необходимости -      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Arial" charset="0"/>
              <a:buNone/>
            </a:pPr>
            <a:r>
              <a:rPr lang="ru-RU" altLang="ru-RU" sz="2400" smtClean="0"/>
              <a:t>        изменение плана урока в соответствии с вариантами   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Arial" charset="0"/>
              <a:buNone/>
            </a:pPr>
            <a:r>
              <a:rPr lang="ru-RU" altLang="ru-RU" sz="2400" smtClean="0"/>
              <a:t>        непонимания и типами ошибок обучающихся.</a:t>
            </a:r>
          </a:p>
          <a:p>
            <a:pPr algn="just" eaLnBrk="1" hangingPunct="1">
              <a:lnSpc>
                <a:spcPct val="80000"/>
              </a:lnSpc>
            </a:pPr>
            <a:endParaRPr lang="ru-RU" altLang="ru-RU" sz="2400" smtClean="0"/>
          </a:p>
          <a:p>
            <a:pPr algn="just" eaLnBrk="1" hangingPunct="1">
              <a:lnSpc>
                <a:spcPct val="80000"/>
              </a:lnSpc>
            </a:pPr>
            <a:endParaRPr lang="ru-RU" altLang="ru-RU" sz="2000" smtClean="0"/>
          </a:p>
          <a:p>
            <a:pPr>
              <a:lnSpc>
                <a:spcPct val="80000"/>
              </a:lnSpc>
            </a:pPr>
            <a:endParaRPr lang="ru-RU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725487"/>
          </a:xfrm>
        </p:spPr>
        <p:txBody>
          <a:bodyPr/>
          <a:lstStyle/>
          <a:p>
            <a:pPr algn="l"/>
            <a:r>
              <a:rPr lang="ru-RU" altLang="ru-RU" sz="4000" b="1" u="sng" smtClean="0">
                <a:solidFill>
                  <a:srgbClr val="D60093"/>
                </a:solidFill>
              </a:rPr>
              <a:t>Типология урока</a:t>
            </a:r>
          </a:p>
        </p:txBody>
      </p:sp>
      <p:graphicFrame>
        <p:nvGraphicFramePr>
          <p:cNvPr id="24612" name="Group 36"/>
          <p:cNvGraphicFramePr>
            <a:graphicFrameLocks noGrp="1"/>
          </p:cNvGraphicFramePr>
          <p:nvPr>
            <p:ph type="tbl" idx="1"/>
          </p:nvPr>
        </p:nvGraphicFramePr>
        <p:xfrm>
          <a:off x="323850" y="1600200"/>
          <a:ext cx="8640763" cy="4702348"/>
        </p:xfrm>
        <a:graphic>
          <a:graphicData uri="http://schemas.openxmlformats.org/drawingml/2006/table">
            <a:tbl>
              <a:tblPr/>
              <a:tblGrid>
                <a:gridCol w="5328270"/>
                <a:gridCol w="3312493"/>
              </a:tblGrid>
              <a:tr h="11885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43D3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Традиционные уроки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43D3A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43D3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Уроки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43D3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деятельностной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43D3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направленности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43D3A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36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формирования знаний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формирования и совершенствования  знаний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 совершенствования  знаний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закрепления и  совершенствования  знаний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обобщения и систематизации знаний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контроля знаний, умений и навыков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коррекции знаний, умений и навыков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Комбинированный урок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открытия» нового знания;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рефлексии;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общеметодологичес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кой направленности;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развивающего контроля.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179388" y="1268413"/>
            <a:ext cx="8229600" cy="796925"/>
          </a:xfrm>
        </p:spPr>
        <p:txBody>
          <a:bodyPr/>
          <a:lstStyle/>
          <a:p>
            <a:r>
              <a:rPr lang="ru-RU" altLang="ru-RU" sz="4000" b="1" u="sng" smtClean="0">
                <a:solidFill>
                  <a:srgbClr val="D60093"/>
                </a:solidFill>
              </a:rPr>
              <a:t>Урок «открытия» нового знания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b="1" i="1" smtClean="0">
                <a:solidFill>
                  <a:srgbClr val="A43D3A"/>
                </a:solidFill>
              </a:rPr>
              <a:t>Деятельностная цель:</a:t>
            </a:r>
            <a:r>
              <a:rPr lang="ru-RU" altLang="ru-RU" i="1" smtClean="0"/>
              <a:t> </a:t>
            </a:r>
            <a:r>
              <a:rPr lang="ru-RU" altLang="ru-RU" smtClean="0"/>
              <a:t>формирование </a:t>
            </a:r>
          </a:p>
          <a:p>
            <a:pPr>
              <a:buFont typeface="Arial" charset="0"/>
              <a:buNone/>
            </a:pPr>
            <a:r>
              <a:rPr lang="ru-RU" altLang="ru-RU" smtClean="0"/>
              <a:t>    у учащихся умений реализации новых способов действия.</a:t>
            </a:r>
            <a:endParaRPr lang="ru-RU" altLang="ru-RU" i="1" smtClean="0"/>
          </a:p>
          <a:p>
            <a:pPr>
              <a:buFont typeface="Arial" charset="0"/>
              <a:buNone/>
            </a:pPr>
            <a:r>
              <a:rPr lang="ru-RU" altLang="ru-RU" b="1" i="1" smtClean="0">
                <a:solidFill>
                  <a:srgbClr val="A43D3A"/>
                </a:solidFill>
              </a:rPr>
              <a:t>Содержательная цель:</a:t>
            </a:r>
            <a:r>
              <a:rPr lang="ru-RU" altLang="ru-RU" i="1" smtClean="0"/>
              <a:t> </a:t>
            </a:r>
            <a:r>
              <a:rPr lang="ru-RU" altLang="ru-RU" smtClean="0"/>
              <a:t>расширение понятийной базы за счёт включения в неё новых элементов.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179388" y="1196975"/>
            <a:ext cx="8713787" cy="1295400"/>
          </a:xfrm>
        </p:spPr>
        <p:txBody>
          <a:bodyPr/>
          <a:lstStyle/>
          <a:p>
            <a:pPr algn="l"/>
            <a:r>
              <a:rPr lang="ru-RU" altLang="ru-RU" sz="3600" b="1" u="sng" smtClean="0">
                <a:solidFill>
                  <a:srgbClr val="D60093"/>
                </a:solidFill>
              </a:rPr>
              <a:t>Структура урока </a:t>
            </a:r>
            <a:br>
              <a:rPr lang="ru-RU" altLang="ru-RU" sz="3600" b="1" u="sng" smtClean="0">
                <a:solidFill>
                  <a:srgbClr val="D60093"/>
                </a:solidFill>
              </a:rPr>
            </a:br>
            <a:r>
              <a:rPr lang="ru-RU" altLang="ru-RU" sz="3600" b="1" u="sng" smtClean="0">
                <a:solidFill>
                  <a:srgbClr val="D60093"/>
                </a:solidFill>
              </a:rPr>
              <a:t>«открытия» нового знания</a:t>
            </a:r>
            <a:r>
              <a:rPr lang="ru-RU" altLang="ru-RU" sz="4000" b="1" u="sng" smtClean="0">
                <a:solidFill>
                  <a:srgbClr val="D60093"/>
                </a:solidFill>
              </a:rPr>
              <a:t> </a:t>
            </a:r>
            <a:br>
              <a:rPr lang="ru-RU" altLang="ru-RU" sz="4000" b="1" u="sng" smtClean="0">
                <a:solidFill>
                  <a:srgbClr val="D60093"/>
                </a:solidFill>
              </a:rPr>
            </a:br>
            <a:endParaRPr lang="ru-RU" altLang="ru-RU" sz="4000" b="1" u="sng" smtClean="0">
              <a:solidFill>
                <a:srgbClr val="D60093"/>
              </a:solidFill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1187450" y="2205038"/>
            <a:ext cx="7499350" cy="446405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smtClean="0"/>
              <a:t>1)этап мотивации (самоопределения) к учебной деятельности;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smtClean="0"/>
              <a:t>2) этап актуализации и пробного учебного действия;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smtClean="0"/>
              <a:t>3) этап выявления места и причины затруднения;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smtClean="0"/>
              <a:t>4) этап построения проекта выхода из затруднения;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smtClean="0"/>
              <a:t>5) этап реализации построенного проекта;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smtClean="0"/>
              <a:t>6) этап первичного закрепления с проговариванием во внешней речи;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smtClean="0"/>
              <a:t>7) этап самостоятельной работы с самопроверкой по эталону;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smtClean="0"/>
              <a:t>8) этап включения в систему знаний и повторения;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smtClean="0"/>
              <a:t>9) этап рефлексии учебной деятельности на уроке.</a:t>
            </a:r>
          </a:p>
          <a:p>
            <a:pPr>
              <a:lnSpc>
                <a:spcPct val="80000"/>
              </a:lnSpc>
            </a:pP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395288" y="1125538"/>
            <a:ext cx="8229600" cy="790575"/>
          </a:xfrm>
        </p:spPr>
        <p:txBody>
          <a:bodyPr/>
          <a:lstStyle/>
          <a:p>
            <a:r>
              <a:rPr lang="ru-RU" altLang="ru-RU" sz="4000" b="1" u="sng" smtClean="0">
                <a:solidFill>
                  <a:srgbClr val="D60093"/>
                </a:solidFill>
              </a:rPr>
              <a:t>Урок рефлексии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457200" y="2060575"/>
            <a:ext cx="8229600" cy="446405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800" b="1" i="1" smtClean="0">
                <a:solidFill>
                  <a:srgbClr val="A43D3A"/>
                </a:solidFill>
              </a:rPr>
              <a:t>Деятельностная цель:</a:t>
            </a:r>
            <a:r>
              <a:rPr lang="ru-RU" altLang="ru-RU" sz="2800" i="1" smtClean="0"/>
              <a:t> </a:t>
            </a:r>
            <a:r>
              <a:rPr lang="ru-RU" altLang="ru-RU" sz="2800" smtClean="0"/>
              <a:t>формирование у учащихся способностей к рефлексии коррекционно-контрольного типа и реализации коррекционной нормы (фиксирование собственных затруднений в деятельности, выявление их причин, построение и реализация проекта выхода из затруднения и т.д.).</a:t>
            </a:r>
            <a:endParaRPr lang="ru-RU" altLang="ru-RU" sz="2800" i="1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800" b="1" i="1" smtClean="0">
                <a:solidFill>
                  <a:srgbClr val="A43D3A"/>
                </a:solidFill>
              </a:rPr>
              <a:t>Содержательная цель:</a:t>
            </a:r>
            <a:r>
              <a:rPr lang="ru-RU" altLang="ru-RU" sz="2800" i="1" smtClean="0"/>
              <a:t> </a:t>
            </a:r>
            <a:r>
              <a:rPr lang="ru-RU" altLang="ru-RU" sz="2800" smtClean="0"/>
              <a:t>закрепление и при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800" smtClean="0"/>
              <a:t>              необходимости коррекция изученных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800" smtClean="0"/>
              <a:t>              способов действий - понятий, алгоритмов и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800" smtClean="0"/>
              <a:t>             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323850" y="981075"/>
            <a:ext cx="8229600" cy="719138"/>
          </a:xfrm>
        </p:spPr>
        <p:txBody>
          <a:bodyPr/>
          <a:lstStyle/>
          <a:p>
            <a:pPr algn="l"/>
            <a:r>
              <a:rPr lang="ru-RU" altLang="ru-RU" sz="3600" b="1" u="sng" smtClean="0">
                <a:solidFill>
                  <a:srgbClr val="D60093"/>
                </a:solidFill>
              </a:rPr>
              <a:t>Структура урока рефлексии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1403350" y="1700213"/>
            <a:ext cx="7489825" cy="4897437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400" smtClean="0"/>
              <a:t>1) этап мотивации (самоопределения) к коррекционной деятельности;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400" smtClean="0"/>
              <a:t>2) этап актуализации и пробного учебного действия;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400" smtClean="0"/>
              <a:t>3) этап локализации индивидуальных затруднений;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400" smtClean="0"/>
              <a:t>4) этап построения проекта коррекции выявленных затруднений;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400" smtClean="0"/>
              <a:t>5) этап реализации построенного проекта;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400" smtClean="0"/>
              <a:t>6) этап обобщения затруднений во внешней речи;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400" smtClean="0"/>
              <a:t>7) этап самостоятельной работы с самопроверкой по эталону;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400" smtClean="0"/>
              <a:t>8) этап включения в систему знаний и повторения;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400" smtClean="0"/>
              <a:t>9) этап рефлексии учебной деятельности на уроке.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936625"/>
          </a:xfrm>
        </p:spPr>
        <p:txBody>
          <a:bodyPr/>
          <a:lstStyle/>
          <a:p>
            <a:r>
              <a:rPr lang="ru-RU" altLang="ru-RU" sz="4000" b="1" u="sng" smtClean="0">
                <a:solidFill>
                  <a:srgbClr val="D60093"/>
                </a:solidFill>
              </a:rPr>
              <a:t>Урок развивающего контроля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b="1" i="1" smtClean="0">
                <a:solidFill>
                  <a:srgbClr val="A43D3A"/>
                </a:solidFill>
              </a:rPr>
              <a:t>Деятельностная цель:</a:t>
            </a:r>
            <a:r>
              <a:rPr lang="ru-RU" altLang="ru-RU" i="1" smtClean="0"/>
              <a:t> </a:t>
            </a:r>
            <a:r>
              <a:rPr lang="ru-RU" altLang="ru-RU" smtClean="0"/>
              <a:t>формирование у учащихся способностей к осуществлению контрольной функции.</a:t>
            </a:r>
            <a:endParaRPr lang="ru-RU" altLang="ru-RU" i="1" smtClean="0"/>
          </a:p>
          <a:p>
            <a:pPr>
              <a:buFont typeface="Arial" charset="0"/>
              <a:buNone/>
            </a:pPr>
            <a:r>
              <a:rPr lang="ru-RU" altLang="ru-RU" b="1" i="1" smtClean="0">
                <a:solidFill>
                  <a:srgbClr val="A43D3A"/>
                </a:solidFill>
              </a:rPr>
              <a:t>Содержательная цель:</a:t>
            </a:r>
            <a:r>
              <a:rPr lang="ru-RU" altLang="ru-RU" i="1" smtClean="0"/>
              <a:t> </a:t>
            </a:r>
            <a:r>
              <a:rPr lang="ru-RU" altLang="ru-RU" smtClean="0"/>
              <a:t>контроль и самоконтроль изученных понятий и алгоритмов.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250825" y="1052513"/>
            <a:ext cx="8229600" cy="792162"/>
          </a:xfrm>
        </p:spPr>
        <p:txBody>
          <a:bodyPr/>
          <a:lstStyle/>
          <a:p>
            <a:pPr algn="l"/>
            <a:r>
              <a:rPr lang="ru-RU" altLang="ru-RU" sz="3200" b="1" u="sng" smtClean="0">
                <a:solidFill>
                  <a:srgbClr val="D60093"/>
                </a:solidFill>
              </a:rPr>
              <a:t>Структура урока развивающего контроля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1403350" y="1844675"/>
            <a:ext cx="7561263" cy="467995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smtClean="0"/>
              <a:t>1) этап мотивации (самоопределения) к контрольно-коррекционной деятельности;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smtClean="0"/>
              <a:t>2) этап актуализации и пробного учебного действия;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smtClean="0"/>
              <a:t>3) этап локализации индивидуальных затруднений;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smtClean="0"/>
              <a:t>4) этап построения проекта коррекции выявленных затруднений;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smtClean="0"/>
              <a:t>5) этап реализации построенного проекта;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smtClean="0"/>
              <a:t>6) этап обобщения затруднений во внешней речи;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smtClean="0"/>
              <a:t>7) этап самостоятельной работы с самопроверкой по эталону;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smtClean="0"/>
              <a:t>8) этап решения заданий творческого уровня;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smtClean="0"/>
              <a:t>9) этап рефлексии контрольно-коррекционной деятельности. </a:t>
            </a:r>
          </a:p>
          <a:p>
            <a:pPr>
              <a:lnSpc>
                <a:spcPct val="80000"/>
              </a:lnSpc>
            </a:pP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250825" y="1052513"/>
            <a:ext cx="8713788" cy="1143000"/>
          </a:xfrm>
        </p:spPr>
        <p:txBody>
          <a:bodyPr/>
          <a:lstStyle/>
          <a:p>
            <a:r>
              <a:rPr lang="ru-RU" altLang="ru-RU" sz="4000" b="1" u="sng" smtClean="0">
                <a:solidFill>
                  <a:srgbClr val="D60093"/>
                </a:solidFill>
              </a:rPr>
              <a:t>Урок общеметодологической направленности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sz="2800" b="1" i="1" smtClean="0">
                <a:solidFill>
                  <a:srgbClr val="A43D3A"/>
                </a:solidFill>
              </a:rPr>
              <a:t>Деятельностная цель:</a:t>
            </a:r>
            <a:r>
              <a:rPr lang="ru-RU" altLang="ru-RU" sz="2800" i="1" smtClean="0"/>
              <a:t> </a:t>
            </a:r>
            <a:r>
              <a:rPr lang="ru-RU" altLang="ru-RU" sz="2800" smtClean="0"/>
              <a:t>формирование у учащихся деятельностных способностей и способностей к структурированию и систематизации изучаемого предметного содержания.</a:t>
            </a:r>
            <a:endParaRPr lang="ru-RU" altLang="ru-RU" sz="2800" i="1" smtClean="0"/>
          </a:p>
          <a:p>
            <a:pPr>
              <a:buFont typeface="Arial" charset="0"/>
              <a:buNone/>
            </a:pPr>
            <a:r>
              <a:rPr lang="ru-RU" altLang="ru-RU" sz="2800" b="1" i="1" smtClean="0">
                <a:solidFill>
                  <a:srgbClr val="A43D3A"/>
                </a:solidFill>
              </a:rPr>
              <a:t>Содержательная цель:</a:t>
            </a:r>
            <a:r>
              <a:rPr lang="ru-RU" altLang="ru-RU" sz="2800" i="1" smtClean="0"/>
              <a:t> </a:t>
            </a:r>
            <a:r>
              <a:rPr lang="ru-RU" altLang="ru-RU" sz="2800" smtClean="0"/>
              <a:t>построение обобщенных деятельностных норм и выявление теоретических основ развития содержательно-методических </a:t>
            </a:r>
          </a:p>
          <a:p>
            <a:pPr>
              <a:buFont typeface="Arial" charset="0"/>
              <a:buNone/>
            </a:pPr>
            <a:r>
              <a:rPr lang="ru-RU" altLang="ru-RU" sz="2800" smtClean="0"/>
              <a:t>            линий курсов.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571500" y="1000125"/>
            <a:ext cx="7543800" cy="1428750"/>
          </a:xfrm>
        </p:spPr>
        <p:txBody>
          <a:bodyPr/>
          <a:lstStyle/>
          <a:p>
            <a:r>
              <a:rPr lang="ru-RU" altLang="ru-RU" sz="2800" b="1" u="sng" smtClean="0">
                <a:solidFill>
                  <a:srgbClr val="BF11B3"/>
                </a:solidFill>
              </a:rPr>
              <a:t>Структура урока  общеметодологической направленности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2428875"/>
            <a:ext cx="8229600" cy="3702050"/>
          </a:xfrm>
        </p:spPr>
        <p:txBody>
          <a:bodyPr/>
          <a:lstStyle/>
          <a:p>
            <a:pPr marL="514350" indent="-514350">
              <a:buFont typeface="Wingdings" pitchFamily="82" charset="2"/>
              <a:buNone/>
              <a:defRPr/>
            </a:pPr>
            <a:r>
              <a:rPr lang="ru-RU" sz="2400" dirty="0" smtClean="0"/>
              <a:t>1) Этап мотивации к учебной деятельности.</a:t>
            </a:r>
          </a:p>
          <a:p>
            <a:pPr marL="514350" indent="-514350">
              <a:buFont typeface="Wingdings" pitchFamily="82" charset="2"/>
              <a:buNone/>
              <a:defRPr/>
            </a:pPr>
            <a:r>
              <a:rPr lang="ru-RU" sz="2400" dirty="0" smtClean="0"/>
              <a:t>2) Этап актуализации и фиксирования индивидуального затруднения в пробном учебном действии.</a:t>
            </a:r>
          </a:p>
          <a:p>
            <a:pPr marL="514350" indent="-514350">
              <a:buFont typeface="Wingdings" pitchFamily="82" charset="2"/>
              <a:buNone/>
              <a:defRPr/>
            </a:pPr>
            <a:r>
              <a:rPr lang="ru-RU" sz="2400" dirty="0" smtClean="0"/>
              <a:t>3) Этап закрепления с проговариванием во внешней речи.</a:t>
            </a:r>
          </a:p>
          <a:p>
            <a:pPr marL="514350" indent="-514350">
              <a:buFont typeface="Wingdings" pitchFamily="82" charset="2"/>
              <a:buNone/>
              <a:defRPr/>
            </a:pPr>
            <a:r>
              <a:rPr lang="ru-RU" sz="2400" dirty="0" smtClean="0"/>
              <a:t>4) Этап включения изученного в систему знаний.</a:t>
            </a:r>
          </a:p>
          <a:p>
            <a:pPr marL="514350" indent="-514350">
              <a:buFont typeface="Wingdings" pitchFamily="82" charset="2"/>
              <a:buNone/>
              <a:defRPr/>
            </a:pPr>
            <a:r>
              <a:rPr lang="ru-RU" sz="2400" dirty="0" smtClean="0"/>
              <a:t>5) Этап рефлексии учебной деятельности на уроке.</a:t>
            </a:r>
            <a:br>
              <a:rPr lang="ru-RU" sz="2400" dirty="0" smtClean="0"/>
            </a:br>
            <a:endParaRPr lang="ru-RU" sz="2400" dirty="0" smtClean="0"/>
          </a:p>
          <a:p>
            <a:pPr>
              <a:buFont typeface="Wingdings" pitchFamily="82" charset="2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F25EE5-C0F3-498D-AA84-790E57A40A0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4099" name="TextBox 26"/>
          <p:cNvSpPr txBox="1">
            <a:spLocks noChangeArrowheads="1"/>
          </p:cNvSpPr>
          <p:nvPr/>
        </p:nvSpPr>
        <p:spPr bwMode="auto">
          <a:xfrm>
            <a:off x="0" y="1857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395288" y="981075"/>
            <a:ext cx="842486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4000" b="1">
                <a:solidFill>
                  <a:schemeClr val="accent2"/>
                </a:solidFill>
              </a:rPr>
              <a:t>«Скажи мне </a:t>
            </a:r>
          </a:p>
          <a:p>
            <a:r>
              <a:rPr lang="ru-RU" altLang="ru-RU" sz="4000" b="1">
                <a:solidFill>
                  <a:schemeClr val="accent2"/>
                </a:solidFill>
              </a:rPr>
              <a:t>                     – и я забуду.</a:t>
            </a:r>
          </a:p>
          <a:p>
            <a:r>
              <a:rPr lang="ru-RU" altLang="ru-RU" sz="4000" b="1">
                <a:solidFill>
                  <a:schemeClr val="accent2"/>
                </a:solidFill>
              </a:rPr>
              <a:t>Покажи мне </a:t>
            </a:r>
          </a:p>
          <a:p>
            <a:r>
              <a:rPr lang="ru-RU" altLang="ru-RU" sz="4000" b="1">
                <a:solidFill>
                  <a:schemeClr val="accent2"/>
                </a:solidFill>
              </a:rPr>
              <a:t>                     – и я запомню.</a:t>
            </a:r>
          </a:p>
          <a:p>
            <a:r>
              <a:rPr lang="ru-RU" altLang="ru-RU" sz="4000" b="1">
                <a:solidFill>
                  <a:schemeClr val="accent2"/>
                </a:solidFill>
              </a:rPr>
              <a:t>Дай мне действовать самому </a:t>
            </a:r>
          </a:p>
          <a:p>
            <a:r>
              <a:rPr lang="ru-RU" altLang="ru-RU" sz="4000" b="1">
                <a:solidFill>
                  <a:schemeClr val="accent2"/>
                </a:solidFill>
              </a:rPr>
              <a:t>                     – и я  научусь!»</a:t>
            </a:r>
          </a:p>
          <a:p>
            <a:endParaRPr lang="ru-RU" altLang="ru-RU" sz="1400" b="1">
              <a:solidFill>
                <a:schemeClr val="accent2"/>
              </a:solidFill>
            </a:endParaRPr>
          </a:p>
          <a:p>
            <a:pPr algn="r"/>
            <a:r>
              <a:rPr lang="ru-RU" altLang="ru-RU" sz="4000" b="1">
                <a:solidFill>
                  <a:srgbClr val="A95F31"/>
                </a:solidFill>
              </a:rPr>
              <a:t> Китайская мудрость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179388" y="1052513"/>
            <a:ext cx="8785225" cy="638175"/>
          </a:xfrm>
        </p:spPr>
        <p:txBody>
          <a:bodyPr/>
          <a:lstStyle/>
          <a:p>
            <a:r>
              <a:rPr lang="ru-RU" altLang="ru-RU" sz="3200" b="1" u="sng" smtClean="0">
                <a:solidFill>
                  <a:srgbClr val="D60093"/>
                </a:solidFill>
              </a:rPr>
              <a:t>Уроки общеметодологической направленности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sz="2800" smtClean="0"/>
              <a:t>На данных уроках организуется </a:t>
            </a:r>
          </a:p>
          <a:p>
            <a:pPr>
              <a:buFont typeface="Arial" charset="0"/>
              <a:buNone/>
            </a:pPr>
            <a:r>
              <a:rPr lang="ru-RU" altLang="ru-RU" sz="2800" smtClean="0"/>
              <a:t>    понимание и построение учащимися норм и методов учебной деятельности, самоконтроля и самооценки, рефлексивной самоорганизации. </a:t>
            </a:r>
          </a:p>
          <a:p>
            <a:pPr>
              <a:buFont typeface="Arial" charset="0"/>
              <a:buNone/>
            </a:pPr>
            <a:r>
              <a:rPr lang="ru-RU" altLang="ru-RU" sz="2800" smtClean="0"/>
              <a:t>Эти уроки являются надпредметными и проводятся вне рамок какого-либо предмета на классных часах, внеклассных мероприятиях или других специально отведенных для этого уроках.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457200" y="1500188"/>
            <a:ext cx="8218488" cy="48815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b="1" u="sng" smtClean="0">
                <a:solidFill>
                  <a:srgbClr val="660066"/>
                </a:solidFill>
              </a:rPr>
              <a:t>Цель урока </a:t>
            </a:r>
            <a:r>
              <a:rPr lang="ru-RU" altLang="ru-RU" b="1" smtClean="0">
                <a:solidFill>
                  <a:srgbClr val="660066"/>
                </a:solidFill>
              </a:rPr>
              <a:t>– результат ученика: понимание (получение) дидактической (деятельностной) единицы содержания образования; умение её применить в учебной , предметной задаче и реальной   </a:t>
            </a:r>
          </a:p>
          <a:p>
            <a:pPr>
              <a:buFont typeface="Arial" charset="0"/>
              <a:buNone/>
            </a:pPr>
            <a:r>
              <a:rPr lang="ru-RU" altLang="ru-RU" b="1" smtClean="0">
                <a:solidFill>
                  <a:srgbClr val="660066"/>
                </a:solidFill>
              </a:rPr>
              <a:t>    жизненной ситуации</a:t>
            </a:r>
            <a:r>
              <a:rPr lang="ru-RU" altLang="ru-RU" sz="4000" b="1" smtClean="0">
                <a:solidFill>
                  <a:srgbClr val="660066"/>
                </a:solidFill>
              </a:rPr>
              <a:t>.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FE9908-0134-447E-BD7C-82FEBC2E97C1}" type="slidenum">
              <a:rPr lang="ru-RU" altLang="en-US" smtClean="0"/>
              <a:pPr>
                <a:defRPr/>
              </a:pPr>
              <a:t>22</a:t>
            </a:fld>
            <a:endParaRPr lang="ru-RU" altLang="en-US" smtClean="0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835150"/>
            <a:ext cx="3382963" cy="4776788"/>
          </a:xfrm>
          <a:solidFill>
            <a:srgbClr val="FDF7C7"/>
          </a:solidFill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smtClean="0"/>
              <a:t>   </a:t>
            </a:r>
            <a:r>
              <a:rPr lang="ru-RU" altLang="ru-RU" sz="2300" b="1" smtClean="0"/>
              <a:t>Традиционный урок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200" smtClean="0"/>
              <a:t>1. Проверка д/з </a:t>
            </a:r>
            <a:r>
              <a:rPr lang="ru-RU" altLang="ru-RU" sz="2200" smtClean="0">
                <a:solidFill>
                  <a:srgbClr val="299410"/>
                </a:solidFill>
              </a:rPr>
              <a:t>учеников </a:t>
            </a:r>
            <a:r>
              <a:rPr lang="ru-RU" altLang="ru-RU" sz="2200" smtClean="0">
                <a:solidFill>
                  <a:srgbClr val="FF3300"/>
                </a:solidFill>
              </a:rPr>
              <a:t>учителем.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200" smtClean="0"/>
              <a:t>2. Объявление темы </a:t>
            </a:r>
            <a:r>
              <a:rPr lang="ru-RU" altLang="ru-RU" sz="2200" smtClean="0">
                <a:solidFill>
                  <a:srgbClr val="FF3300"/>
                </a:solidFill>
              </a:rPr>
              <a:t>учителем.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200" smtClean="0"/>
              <a:t>3. Объяснение темы </a:t>
            </a:r>
            <a:r>
              <a:rPr lang="ru-RU" altLang="ru-RU" sz="2200" smtClean="0">
                <a:solidFill>
                  <a:srgbClr val="FF3300"/>
                </a:solidFill>
              </a:rPr>
              <a:t>учителем.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200" smtClean="0"/>
              <a:t>4. Закрепление знаний </a:t>
            </a:r>
            <a:r>
              <a:rPr lang="ru-RU" altLang="ru-RU" sz="2200" smtClean="0">
                <a:solidFill>
                  <a:srgbClr val="299410"/>
                </a:solidFill>
              </a:rPr>
              <a:t>учениками.</a:t>
            </a:r>
          </a:p>
        </p:txBody>
      </p:sp>
      <p:pic>
        <p:nvPicPr>
          <p:cNvPr id="187395" name="Picture 3" descr="L3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10000" y="1843088"/>
            <a:ext cx="1296988" cy="1263650"/>
          </a:xfrm>
          <a:noFill/>
        </p:spPr>
      </p:pic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5291138" y="1835150"/>
            <a:ext cx="3889375" cy="4924425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200"/>
              <a:t>    </a:t>
            </a:r>
            <a:r>
              <a:rPr lang="ru-RU" altLang="ru-RU" sz="2200" b="1"/>
              <a:t>Урок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200" b="1"/>
              <a:t> «открытия» нового знания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200"/>
              <a:t>1. Создание проблемной ситуации </a:t>
            </a:r>
            <a:r>
              <a:rPr lang="ru-RU" altLang="ru-RU" sz="2200">
                <a:solidFill>
                  <a:srgbClr val="FF3300"/>
                </a:solidFill>
              </a:rPr>
              <a:t>учителем</a:t>
            </a:r>
            <a:r>
              <a:rPr lang="ru-RU" altLang="ru-RU" sz="2200"/>
              <a:t> и формулирование  проблемы </a:t>
            </a:r>
            <a:r>
              <a:rPr lang="ru-RU" altLang="ru-RU" sz="2200">
                <a:solidFill>
                  <a:srgbClr val="299410"/>
                </a:solidFill>
              </a:rPr>
              <a:t>учениками.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200"/>
              <a:t>2. Актуализация </a:t>
            </a:r>
            <a:r>
              <a:rPr lang="ru-RU" altLang="ru-RU" sz="2200">
                <a:solidFill>
                  <a:srgbClr val="299410"/>
                </a:solidFill>
              </a:rPr>
              <a:t>учениками</a:t>
            </a:r>
            <a:r>
              <a:rPr lang="ru-RU" altLang="ru-RU" sz="2200"/>
              <a:t> своих знаний.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200"/>
              <a:t>3. Поиск решения проблемы </a:t>
            </a:r>
            <a:r>
              <a:rPr lang="ru-RU" altLang="ru-RU" sz="2200">
                <a:solidFill>
                  <a:srgbClr val="299410"/>
                </a:solidFill>
              </a:rPr>
              <a:t>учениками.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200"/>
              <a:t>4. Выражение решения.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200"/>
              <a:t>5. Применение знаний </a:t>
            </a:r>
            <a:r>
              <a:rPr lang="ru-RU" altLang="ru-RU" sz="2200">
                <a:solidFill>
                  <a:srgbClr val="299410"/>
                </a:solidFill>
              </a:rPr>
              <a:t>учениками.</a:t>
            </a:r>
          </a:p>
        </p:txBody>
      </p:sp>
      <p:sp>
        <p:nvSpPr>
          <p:cNvPr id="187397" name="Line 5"/>
          <p:cNvSpPr>
            <a:spLocks noChangeShapeType="1"/>
          </p:cNvSpPr>
          <p:nvPr/>
        </p:nvSpPr>
        <p:spPr bwMode="auto">
          <a:xfrm flipV="1">
            <a:off x="3563938" y="3159125"/>
            <a:ext cx="1800225" cy="649288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7398" name="Line 6"/>
          <p:cNvSpPr>
            <a:spLocks noChangeShapeType="1"/>
          </p:cNvSpPr>
          <p:nvPr/>
        </p:nvSpPr>
        <p:spPr bwMode="auto">
          <a:xfrm>
            <a:off x="3635375" y="5897563"/>
            <a:ext cx="1657350" cy="142875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7399" name="Line 7"/>
          <p:cNvSpPr>
            <a:spLocks noChangeShapeType="1"/>
          </p:cNvSpPr>
          <p:nvPr/>
        </p:nvSpPr>
        <p:spPr bwMode="auto">
          <a:xfrm>
            <a:off x="3563938" y="5033963"/>
            <a:ext cx="1800225" cy="285750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7400" name="Line 8"/>
          <p:cNvSpPr>
            <a:spLocks noChangeShapeType="1"/>
          </p:cNvSpPr>
          <p:nvPr/>
        </p:nvSpPr>
        <p:spPr bwMode="auto">
          <a:xfrm>
            <a:off x="3563938" y="3016250"/>
            <a:ext cx="1800225" cy="1223963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8" name="Rectangle 9"/>
          <p:cNvSpPr>
            <a:spLocks noChangeArrowheads="1"/>
          </p:cNvSpPr>
          <p:nvPr/>
        </p:nvSpPr>
        <p:spPr bwMode="auto">
          <a:xfrm>
            <a:off x="0" y="0"/>
            <a:ext cx="9144000" cy="140335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Цель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 обучить самостоятельному решению проблем.</a:t>
            </a:r>
            <a:br>
              <a:rPr lang="ru-RU" sz="2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Средство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 открытие знаний вместе с детьми.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39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39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7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7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7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7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7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7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8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8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7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7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 build="p" animBg="1" autoUpdateAnimBg="0" advAuto="0"/>
      <p:bldP spid="187396" grpId="0" animBg="1" autoUpdateAnimBg="0"/>
      <p:bldP spid="187397" grpId="0" animBg="1"/>
      <p:bldP spid="187398" grpId="0" animBg="1"/>
      <p:bldP spid="187399" grpId="0" animBg="1"/>
      <p:bldP spid="18740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 каким настроением вы заканчиваете нас слушать?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28688" y="2857500"/>
            <a:ext cx="2016125" cy="1944688"/>
          </a:xfrm>
          <a:prstGeom prst="smileyFace">
            <a:avLst/>
          </a:prstGeom>
          <a:solidFill>
            <a:srgbClr val="F8B328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ru-RU" dirty="0"/>
          </a:p>
        </p:txBody>
      </p:sp>
      <p:grpSp>
        <p:nvGrpSpPr>
          <p:cNvPr id="25604" name="Группа 13"/>
          <p:cNvGrpSpPr>
            <a:grpSpLocks/>
          </p:cNvGrpSpPr>
          <p:nvPr/>
        </p:nvGrpSpPr>
        <p:grpSpPr bwMode="auto">
          <a:xfrm>
            <a:off x="3492500" y="2708275"/>
            <a:ext cx="2087563" cy="2089150"/>
            <a:chOff x="3492500" y="2708275"/>
            <a:chExt cx="2087563" cy="2089150"/>
          </a:xfrm>
        </p:grpSpPr>
        <p:sp>
          <p:nvSpPr>
            <p:cNvPr id="5" name="Овал 4"/>
            <p:cNvSpPr/>
            <p:nvPr/>
          </p:nvSpPr>
          <p:spPr>
            <a:xfrm>
              <a:off x="3492500" y="2708275"/>
              <a:ext cx="2087563" cy="2089150"/>
            </a:xfrm>
            <a:prstGeom prst="ellips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995738" y="3429000"/>
              <a:ext cx="215900" cy="2159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4859338" y="3429000"/>
              <a:ext cx="217487" cy="2159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4211638" y="4076700"/>
              <a:ext cx="72072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605" name="Группа 14"/>
          <p:cNvGrpSpPr>
            <a:grpSpLocks/>
          </p:cNvGrpSpPr>
          <p:nvPr/>
        </p:nvGrpSpPr>
        <p:grpSpPr bwMode="auto">
          <a:xfrm>
            <a:off x="6084888" y="2781300"/>
            <a:ext cx="1943100" cy="2039938"/>
            <a:chOff x="6084888" y="2781300"/>
            <a:chExt cx="1943100" cy="2039938"/>
          </a:xfrm>
        </p:grpSpPr>
        <p:sp>
          <p:nvSpPr>
            <p:cNvPr id="10" name="Овал 9"/>
            <p:cNvSpPr/>
            <p:nvPr/>
          </p:nvSpPr>
          <p:spPr>
            <a:xfrm>
              <a:off x="6084888" y="2781300"/>
              <a:ext cx="1943100" cy="2016125"/>
            </a:xfrm>
            <a:prstGeom prst="ellips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6516688" y="3429000"/>
              <a:ext cx="215900" cy="2159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7235825" y="3429000"/>
              <a:ext cx="215900" cy="2159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Дуга 12"/>
            <p:cNvSpPr/>
            <p:nvPr/>
          </p:nvSpPr>
          <p:spPr>
            <a:xfrm rot="19567358">
              <a:off x="6199188" y="4065588"/>
              <a:ext cx="1066800" cy="75565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39750" y="1125538"/>
            <a:ext cx="8135938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4000" b="1">
                <a:solidFill>
                  <a:schemeClr val="folHlink"/>
                </a:solidFill>
              </a:rPr>
              <a:t>Деятельностный метод</a:t>
            </a:r>
          </a:p>
          <a:p>
            <a:endParaRPr lang="ru-RU" altLang="ru-RU" sz="4000"/>
          </a:p>
          <a:p>
            <a:pPr algn="just"/>
            <a:r>
              <a:rPr lang="ru-RU" altLang="ru-RU" sz="3600" b="1"/>
              <a:t>Метод обучения, при котором ребенок не получает знания </a:t>
            </a:r>
            <a:endParaRPr lang="en-US" altLang="ru-RU" sz="3600" b="1"/>
          </a:p>
          <a:p>
            <a:pPr algn="just"/>
            <a:r>
              <a:rPr lang="ru-RU" altLang="ru-RU" sz="3600" b="1"/>
              <a:t>в готовом виде, а добывает </a:t>
            </a:r>
            <a:endParaRPr lang="en-US" altLang="ru-RU" sz="3600" b="1"/>
          </a:p>
          <a:p>
            <a:pPr algn="just"/>
            <a:r>
              <a:rPr lang="ru-RU" altLang="ru-RU" sz="3600" b="1"/>
              <a:t>в процессе собственной  учебно-познавательной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alt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100806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altLang="ru-RU" sz="2600" smtClean="0"/>
              <a:t>В жизни нам постоянно приходится решать проблемы!   </a:t>
            </a:r>
            <a:endParaRPr lang="ru-RU" altLang="ru-RU" sz="3100" smtClean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35600" y="1484313"/>
            <a:ext cx="3708400" cy="4776787"/>
          </a:xfrm>
          <a:solidFill>
            <a:srgbClr val="FDF7C7"/>
          </a:solidFill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smtClean="0"/>
              <a:t>   </a:t>
            </a:r>
            <a:r>
              <a:rPr lang="ru-RU" altLang="ru-RU" sz="2200" b="1" smtClean="0"/>
              <a:t>Структура традиционного урока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200" smtClean="0"/>
              <a:t>1. </a:t>
            </a:r>
            <a:r>
              <a:rPr lang="ru-RU" altLang="ru-RU" sz="2200" b="1" smtClean="0">
                <a:solidFill>
                  <a:srgbClr val="FF3300"/>
                </a:solidFill>
              </a:rPr>
              <a:t>Учитель</a:t>
            </a:r>
            <a:r>
              <a:rPr lang="ru-RU" altLang="ru-RU" sz="2200" smtClean="0"/>
              <a:t> проверяет д/з </a:t>
            </a:r>
            <a:r>
              <a:rPr lang="ru-RU" altLang="ru-RU" sz="2200" smtClean="0">
                <a:solidFill>
                  <a:srgbClr val="299410"/>
                </a:solidFill>
              </a:rPr>
              <a:t>учеников.</a:t>
            </a:r>
            <a:endParaRPr lang="ru-RU" altLang="ru-RU" sz="220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200" smtClean="0"/>
              <a:t>2. </a:t>
            </a:r>
            <a:r>
              <a:rPr lang="ru-RU" altLang="ru-RU" sz="2200" b="1" smtClean="0">
                <a:solidFill>
                  <a:srgbClr val="FF3300"/>
                </a:solidFill>
              </a:rPr>
              <a:t>Учитель</a:t>
            </a:r>
            <a:r>
              <a:rPr lang="ru-RU" altLang="ru-RU" sz="2200" smtClean="0">
                <a:solidFill>
                  <a:srgbClr val="FF3300"/>
                </a:solidFill>
              </a:rPr>
              <a:t> </a:t>
            </a:r>
            <a:r>
              <a:rPr lang="ru-RU" altLang="ru-RU" sz="2200" smtClean="0"/>
              <a:t>объявляет новую тему.</a:t>
            </a:r>
            <a:endParaRPr lang="ru-RU" altLang="ru-RU" sz="220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200" smtClean="0"/>
              <a:t>3. </a:t>
            </a:r>
            <a:r>
              <a:rPr lang="ru-RU" altLang="ru-RU" sz="2200" b="1" smtClean="0">
                <a:solidFill>
                  <a:srgbClr val="FF3300"/>
                </a:solidFill>
              </a:rPr>
              <a:t>Учитель</a:t>
            </a:r>
            <a:r>
              <a:rPr lang="ru-RU" altLang="ru-RU" sz="2200" b="1" smtClean="0"/>
              <a:t> </a:t>
            </a:r>
            <a:r>
              <a:rPr lang="ru-RU" altLang="ru-RU" sz="2200" smtClean="0"/>
              <a:t>объясняет новую тему.</a:t>
            </a:r>
            <a:endParaRPr lang="ru-RU" altLang="ru-RU" sz="220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200" smtClean="0"/>
              <a:t>4. </a:t>
            </a:r>
            <a:r>
              <a:rPr lang="ru-RU" altLang="ru-RU" sz="2200" b="1" smtClean="0">
                <a:solidFill>
                  <a:srgbClr val="FF3300"/>
                </a:solidFill>
              </a:rPr>
              <a:t>Учитель</a:t>
            </a:r>
            <a:r>
              <a:rPr lang="ru-RU" altLang="ru-RU" sz="2200" smtClean="0"/>
              <a:t> организует закрепление знаний </a:t>
            </a:r>
            <a:r>
              <a:rPr lang="ru-RU" altLang="ru-RU" sz="2200" smtClean="0">
                <a:solidFill>
                  <a:srgbClr val="299410"/>
                </a:solidFill>
              </a:rPr>
              <a:t>учениками.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179388" y="1196975"/>
            <a:ext cx="4897437" cy="5472113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200"/>
              <a:t>    </a:t>
            </a:r>
            <a:r>
              <a:rPr lang="ru-RU" altLang="ru-RU" sz="2200" b="1"/>
              <a:t>Решение проблем в жизни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200"/>
              <a:t>1. Жизнь ставит </a:t>
            </a:r>
            <a:r>
              <a:rPr lang="ru-RU" altLang="ru-RU" sz="2200" b="1">
                <a:solidFill>
                  <a:srgbClr val="00CC00"/>
                </a:solidFill>
              </a:rPr>
              <a:t>нас</a:t>
            </a:r>
            <a:r>
              <a:rPr lang="ru-RU" altLang="ru-RU" sz="2200"/>
              <a:t> в ситуацию затруднения. </a:t>
            </a:r>
            <a:r>
              <a:rPr lang="ru-RU" altLang="ru-RU" sz="2200" b="1">
                <a:solidFill>
                  <a:srgbClr val="00CC00"/>
                </a:solidFill>
              </a:rPr>
              <a:t>Мы</a:t>
            </a:r>
            <a:r>
              <a:rPr lang="ru-RU" altLang="ru-RU" sz="2200"/>
              <a:t> формулируем цель: «Чего мы хотим добиться?».</a:t>
            </a:r>
            <a:endParaRPr lang="ru-RU" altLang="ru-RU" sz="2200">
              <a:solidFill>
                <a:srgbClr val="29941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200"/>
              <a:t>2. </a:t>
            </a:r>
            <a:r>
              <a:rPr lang="ru-RU" altLang="ru-RU" sz="2200" b="1">
                <a:solidFill>
                  <a:srgbClr val="00CC00"/>
                </a:solidFill>
              </a:rPr>
              <a:t>Мы</a:t>
            </a:r>
            <a:r>
              <a:rPr lang="ru-RU" altLang="ru-RU" sz="2200"/>
              <a:t> обдумываем варианты решения, определяем, хватит ли знаний и умений. 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200"/>
              <a:t>3. </a:t>
            </a:r>
            <a:r>
              <a:rPr lang="ru-RU" altLang="ru-RU" sz="2200" b="1">
                <a:solidFill>
                  <a:srgbClr val="00CC00"/>
                </a:solidFill>
              </a:rPr>
              <a:t>Мы</a:t>
            </a:r>
            <a:r>
              <a:rPr lang="ru-RU" altLang="ru-RU" sz="2200"/>
              <a:t> пытаемся решить проблему (при необходимости добывая новые знания).</a:t>
            </a:r>
            <a:endParaRPr lang="ru-RU" altLang="ru-RU" sz="2200">
              <a:solidFill>
                <a:srgbClr val="29941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200"/>
              <a:t>4. Получив результат,  </a:t>
            </a:r>
            <a:r>
              <a:rPr lang="ru-RU" altLang="ru-RU" sz="2200" b="1">
                <a:solidFill>
                  <a:srgbClr val="00CC00"/>
                </a:solidFill>
              </a:rPr>
              <a:t>мы</a:t>
            </a:r>
            <a:r>
              <a:rPr lang="ru-RU" altLang="ru-RU" sz="2200"/>
              <a:t> сравниваем его с целью. Делаем вывод – добились своего или нет.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932363" y="3502025"/>
            <a:ext cx="503237" cy="863600"/>
            <a:chOff x="2971" y="1752"/>
            <a:chExt cx="317" cy="544"/>
          </a:xfrm>
        </p:grpSpPr>
        <p:sp>
          <p:nvSpPr>
            <p:cNvPr id="6151" name="Line 6"/>
            <p:cNvSpPr>
              <a:spLocks noChangeShapeType="1"/>
            </p:cNvSpPr>
            <p:nvPr/>
          </p:nvSpPr>
          <p:spPr bwMode="auto">
            <a:xfrm>
              <a:off x="2971" y="1933"/>
              <a:ext cx="317" cy="0"/>
            </a:xfrm>
            <a:prstGeom prst="line">
              <a:avLst/>
            </a:prstGeom>
            <a:noFill/>
            <a:ln w="76200">
              <a:solidFill>
                <a:srgbClr val="2703D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2" name="Line 7"/>
            <p:cNvSpPr>
              <a:spLocks noChangeShapeType="1"/>
            </p:cNvSpPr>
            <p:nvPr/>
          </p:nvSpPr>
          <p:spPr bwMode="auto">
            <a:xfrm>
              <a:off x="2971" y="2069"/>
              <a:ext cx="317" cy="0"/>
            </a:xfrm>
            <a:prstGeom prst="line">
              <a:avLst/>
            </a:prstGeom>
            <a:noFill/>
            <a:ln w="76200">
              <a:solidFill>
                <a:srgbClr val="2703D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3" name="Line 8"/>
            <p:cNvSpPr>
              <a:spLocks noChangeShapeType="1"/>
            </p:cNvSpPr>
            <p:nvPr/>
          </p:nvSpPr>
          <p:spPr bwMode="auto">
            <a:xfrm flipH="1">
              <a:off x="3016" y="1752"/>
              <a:ext cx="227" cy="544"/>
            </a:xfrm>
            <a:prstGeom prst="line">
              <a:avLst/>
            </a:prstGeom>
            <a:noFill/>
            <a:ln w="38100">
              <a:solidFill>
                <a:srgbClr val="2703D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3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3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250825" y="908050"/>
            <a:ext cx="8208963" cy="1143000"/>
          </a:xfrm>
        </p:spPr>
        <p:txBody>
          <a:bodyPr/>
          <a:lstStyle/>
          <a:p>
            <a:r>
              <a:rPr lang="ru-RU" altLang="ru-RU" sz="3400" b="1" u="sng" smtClean="0">
                <a:solidFill>
                  <a:srgbClr val="D60093"/>
                </a:solidFill>
                <a:latin typeface="Arial" charset="0"/>
              </a:rPr>
              <a:t>Требования к современному уроку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>
          <a:xfrm>
            <a:off x="611188" y="1916113"/>
            <a:ext cx="8532812" cy="4608512"/>
          </a:xfrm>
        </p:spPr>
        <p:txBody>
          <a:bodyPr/>
          <a:lstStyle/>
          <a:p>
            <a:pPr marL="609600" indent="-609600" eaLnBrk="1" hangingPunct="1">
              <a:buClr>
                <a:srgbClr val="D60093"/>
              </a:buClr>
              <a:buFont typeface="Wingdings" pitchFamily="2" charset="2"/>
              <a:buAutoNum type="arabicPeriod"/>
            </a:pPr>
            <a:r>
              <a:rPr lang="ru-RU" altLang="ru-RU" sz="2400" b="1" smtClean="0">
                <a:solidFill>
                  <a:srgbClr val="070605"/>
                </a:solidFill>
              </a:rPr>
              <a:t>Изменение парадигмы образования: от знаниевой к  компетентностной. </a:t>
            </a:r>
          </a:p>
          <a:p>
            <a:pPr marL="609600" indent="-609600" eaLnBrk="1" hangingPunct="1">
              <a:buClr>
                <a:srgbClr val="D60093"/>
              </a:buClr>
              <a:buFont typeface="Wingdings" pitchFamily="2" charset="2"/>
              <a:buAutoNum type="arabicPeriod"/>
            </a:pPr>
            <a:r>
              <a:rPr lang="ru-RU" altLang="ru-RU" sz="2400" b="1" smtClean="0">
                <a:solidFill>
                  <a:srgbClr val="070605"/>
                </a:solidFill>
              </a:rPr>
              <a:t>Изменение содержания образования и форм, приёмов и методов, технологий.</a:t>
            </a:r>
          </a:p>
          <a:p>
            <a:pPr marL="609600" indent="-609600" eaLnBrk="1" hangingPunct="1">
              <a:buClr>
                <a:srgbClr val="D60093"/>
              </a:buClr>
              <a:buFont typeface="Wingdings" pitchFamily="2" charset="2"/>
              <a:buAutoNum type="arabicPeriod"/>
            </a:pPr>
            <a:r>
              <a:rPr lang="ru-RU" altLang="ru-RU" sz="2400" b="1" smtClean="0">
                <a:solidFill>
                  <a:srgbClr val="070605"/>
                </a:solidFill>
              </a:rPr>
              <a:t>Изменение педагогической позиции «ученик – учитель».</a:t>
            </a:r>
          </a:p>
          <a:p>
            <a:pPr marL="609600" indent="-609600" eaLnBrk="1" hangingPunct="1">
              <a:buClr>
                <a:srgbClr val="D60093"/>
              </a:buClr>
              <a:buFont typeface="Wingdings" pitchFamily="2" charset="2"/>
              <a:buAutoNum type="arabicPeriod"/>
            </a:pPr>
            <a:r>
              <a:rPr lang="ru-RU" altLang="ru-RU" sz="2400" b="1" smtClean="0">
                <a:solidFill>
                  <a:srgbClr val="070605"/>
                </a:solidFill>
              </a:rPr>
              <a:t>Формирование внутренних мотивов деятельности ученика.</a:t>
            </a:r>
          </a:p>
          <a:p>
            <a:pPr marL="609600" indent="-609600" eaLnBrk="1" hangingPunct="1">
              <a:buClr>
                <a:srgbClr val="D60093"/>
              </a:buClr>
              <a:buFont typeface="Wingdings" pitchFamily="2" charset="2"/>
              <a:buAutoNum type="arabicPeriod"/>
            </a:pPr>
            <a:r>
              <a:rPr lang="ru-RU" altLang="ru-RU" sz="2400" b="1" smtClean="0">
                <a:solidFill>
                  <a:srgbClr val="070605"/>
                </a:solidFill>
              </a:rPr>
              <a:t>Личностное целеполагание и личностное содержание материала.</a:t>
            </a:r>
          </a:p>
          <a:p>
            <a:pPr marL="609600" indent="-609600" eaLnBrk="1" hangingPunct="1">
              <a:buClr>
                <a:srgbClr val="D60093"/>
              </a:buClr>
              <a:buFont typeface="Wingdings" pitchFamily="2" charset="2"/>
              <a:buAutoNum type="arabicPeriod"/>
            </a:pPr>
            <a:r>
              <a:rPr lang="ru-RU" altLang="ru-RU" sz="2400" b="1" smtClean="0">
                <a:solidFill>
                  <a:srgbClr val="070605"/>
                </a:solidFill>
              </a:rPr>
              <a:t>Рефлексия результатов образовательной деятельности.</a:t>
            </a:r>
          </a:p>
          <a:p>
            <a:pPr marL="609600" indent="-609600" algn="just"/>
            <a:endParaRPr lang="ru-RU" alt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323850" y="981075"/>
            <a:ext cx="8569325" cy="1079500"/>
          </a:xfrm>
        </p:spPr>
        <p:txBody>
          <a:bodyPr/>
          <a:lstStyle/>
          <a:p>
            <a:r>
              <a:rPr lang="ru-RU" altLang="ru-RU" b="1" smtClean="0">
                <a:solidFill>
                  <a:srgbClr val="D60093"/>
                </a:solidFill>
              </a:rPr>
              <a:t>Учитель на современном уроке: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 smtClean="0"/>
              <a:t>учит детей определять границы своего знания, видеть проблему и ставить проблемные вопросы;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создает условия для выстраивания ребенком индивидуальной траектории изучения предмета; 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систематически обучает детей осуществлять рефлексивное действие (оценивать свою готовность, обнаруживать незнание, находить причины затруднений);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использует разнообразные формы, методы и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800" smtClean="0"/>
              <a:t>             приемы обучения, повышающие степень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800" smtClean="0"/>
              <a:t>             активности учащихся в учебном процессе;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323850" y="981075"/>
            <a:ext cx="8569325" cy="1079500"/>
          </a:xfrm>
        </p:spPr>
        <p:txBody>
          <a:bodyPr/>
          <a:lstStyle/>
          <a:p>
            <a:r>
              <a:rPr lang="ru-RU" altLang="ru-RU" b="1" smtClean="0">
                <a:solidFill>
                  <a:srgbClr val="D60093"/>
                </a:solidFill>
              </a:rPr>
              <a:t>Учитель на современном уроке: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>
          <a:xfrm>
            <a:off x="457200" y="1844675"/>
            <a:ext cx="8362950" cy="46085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 smtClean="0"/>
              <a:t>владеет технологией диалога, обучает учащихся ставить и адресовать вопросы;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эффективно (адекватно цели урока) сочетает репродуктивную и проблемную формы обучения, учит детей работать по правилу и творчески;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добивается осмысления учебного материала всеми учащимися, используя для этого специальные приемы;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стремиться оценивать реальное продвижение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800" smtClean="0"/>
              <a:t>            каждого ученика, поощряет и поддерживает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800" smtClean="0"/>
              <a:t>            минимальные успехи.;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323850" y="981075"/>
            <a:ext cx="8569325" cy="1079500"/>
          </a:xfrm>
        </p:spPr>
        <p:txBody>
          <a:bodyPr/>
          <a:lstStyle/>
          <a:p>
            <a:r>
              <a:rPr lang="ru-RU" altLang="ru-RU" b="1" smtClean="0">
                <a:solidFill>
                  <a:srgbClr val="D60093"/>
                </a:solidFill>
              </a:rPr>
              <a:t>Учитель на современном уроке: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xfrm>
            <a:off x="457200" y="1916113"/>
            <a:ext cx="8362950" cy="4537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mtClean="0"/>
              <a:t>специально планирует коммуникативные задачи урока;</a:t>
            </a:r>
          </a:p>
          <a:p>
            <a:pPr>
              <a:lnSpc>
                <a:spcPct val="90000"/>
              </a:lnSpc>
            </a:pPr>
            <a:r>
              <a:rPr lang="ru-RU" altLang="ru-RU" smtClean="0"/>
              <a:t>принимает и поощряет, выражаемую учеником, собственную позицию, иное мнение, обучает корректным формам их выражения;</a:t>
            </a:r>
          </a:p>
          <a:p>
            <a:pPr>
              <a:lnSpc>
                <a:spcPct val="90000"/>
              </a:lnSpc>
            </a:pPr>
            <a:r>
              <a:rPr lang="ru-RU" altLang="ru-RU" smtClean="0"/>
              <a:t>стиль, тон отношений, задаваемый на уроке,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mtClean="0"/>
              <a:t>           создают атмосферу сотрудничества,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mtClean="0"/>
              <a:t>       сотворчества, психологического комфорта.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67" name="Group 51"/>
          <p:cNvGraphicFramePr>
            <a:graphicFrameLocks noGrp="1"/>
          </p:cNvGraphicFramePr>
          <p:nvPr/>
        </p:nvGraphicFramePr>
        <p:xfrm>
          <a:off x="107950" y="214313"/>
          <a:ext cx="8929688" cy="6192835"/>
        </p:xfrm>
        <a:graphic>
          <a:graphicData uri="http://schemas.openxmlformats.org/drawingml/2006/table">
            <a:tbl>
              <a:tblPr/>
              <a:tblGrid>
                <a:gridCol w="1958266"/>
                <a:gridCol w="3524876"/>
                <a:gridCol w="3446546"/>
              </a:tblGrid>
              <a:tr h="280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Требования к уроку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Традиционный урок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Урок современного типа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93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Объявление темы урока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сообщает учащимся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Формулируют сами учащиеся 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93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Сообщение целей и задач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формулирует и сообщает учащимся, чему должны научиться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Формулируют сами учащиеся, определив границы знания и незнания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7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Планирование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сообщает учащимся, какую работу они должны выполнить, чтобы достичь цели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Планирование учащимися способов достижения намеченной цели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897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Практическая деятельность учащихся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Под руководством учителя учащиеся выполняют ряд практических задач (чаще применяется фронтальный метод организации деятельности)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Учащиеся осуществляют учебные действия по намеченному плану (применяется групповой, индивидуальный методы)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7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Осуществление контроля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осуществляет контроль за выполнением учащимися практической работы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Учащиеся осуществляют контроль (применяются формы самоконтроля, взаимоконтроля)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7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Осуществление коррекции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в ходе выполнения и по итогам выполненной работы учащимися осуществляет коррекцию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Учащиеся формулируют затруднения и осуществляют коррекцию самостоятельно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897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Оценивание учащихся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осуществляет оценивание учащихся за работу на уроке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Учащиеся дают оценку деятельности по её результатам (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самооценивание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оценивание результатов деятельности товарищей)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48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Итог урока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выясняет у учащихся, что они запомнили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Проводится рефлексия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7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Домашнее задание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объявляет и комментирует (чаще – задание одно для всех)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Учащиеся могут выбирать задание из предложенных учителем с учётом индивидуальных возможностей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атика - 1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1373</Words>
  <Application>Microsoft Office PowerPoint</Application>
  <PresentationFormat>Экран (4:3)</PresentationFormat>
  <Paragraphs>194</Paragraphs>
  <Slides>23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математика - 1!</vt:lpstr>
      <vt:lpstr>ТИПЫ И СТРУКТУРА УРОКОВ  ПО ФГОС</vt:lpstr>
      <vt:lpstr>Слайд 2</vt:lpstr>
      <vt:lpstr>Слайд 3</vt:lpstr>
      <vt:lpstr>В жизни нам постоянно приходится решать проблемы!   </vt:lpstr>
      <vt:lpstr>Требования к современному уроку</vt:lpstr>
      <vt:lpstr>Учитель на современном уроке:</vt:lpstr>
      <vt:lpstr>Учитель на современном уроке:</vt:lpstr>
      <vt:lpstr>Учитель на современном уроке:</vt:lpstr>
      <vt:lpstr>Слайд 9</vt:lpstr>
      <vt:lpstr>Организация планирования урока</vt:lpstr>
      <vt:lpstr>Типология урока</vt:lpstr>
      <vt:lpstr>Урок «открытия» нового знания</vt:lpstr>
      <vt:lpstr>Структура урока  «открытия» нового знания  </vt:lpstr>
      <vt:lpstr>Урок рефлексии</vt:lpstr>
      <vt:lpstr>Структура урока рефлексии</vt:lpstr>
      <vt:lpstr>Урок развивающего контроля</vt:lpstr>
      <vt:lpstr>Структура урока развивающего контроля</vt:lpstr>
      <vt:lpstr>Урок общеметодологической направленности</vt:lpstr>
      <vt:lpstr>Структура урока  общеметодологической направленности</vt:lpstr>
      <vt:lpstr>Уроки общеметодологической направленности</vt:lpstr>
      <vt:lpstr>Слайд 21</vt:lpstr>
      <vt:lpstr>Слайд 22</vt:lpstr>
      <vt:lpstr>С каким настроением вы заканчиваете нас слушать?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простейших тригонометрических неравенств.</dc:title>
  <dc:creator>Администратор</dc:creator>
  <cp:lastModifiedBy>учитель</cp:lastModifiedBy>
  <cp:revision>51</cp:revision>
  <dcterms:created xsi:type="dcterms:W3CDTF">2010-03-23T12:48:13Z</dcterms:created>
  <dcterms:modified xsi:type="dcterms:W3CDTF">2015-11-11T06:05:19Z</dcterms:modified>
</cp:coreProperties>
</file>