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82" r:id="rId20"/>
    <p:sldId id="284" r:id="rId21"/>
    <p:sldId id="283" r:id="rId22"/>
    <p:sldId id="273" r:id="rId23"/>
    <p:sldId id="274" r:id="rId24"/>
    <p:sldId id="275" r:id="rId25"/>
    <p:sldId id="276" r:id="rId26"/>
    <p:sldId id="277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52AB33-E430-4EB8-BD1E-B6A471F4789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A5EF73-991B-4370-A013-72FA09874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8%D0%BE%D0%B3%D0%B0%D0%B7" TargetMode="External"/><Relationship Id="rId2" Type="http://schemas.openxmlformats.org/officeDocument/2006/relationships/hyperlink" Target="http://ru.wikipedia.org/wiki/%D0%9C%D0%B5%D1%82%D0%B0%D0%BD_%D1%83%D0%B3%D0%BE%D0%BB%D1%8C%D0%BD%D1%8B%D1%85_%D0%BF%D0%BB%D0%B0%D1%81%D1%82%D0%BE%D0%B2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.wikipedia.org/wiki/%D0%9B%D1%8D%D0%BD%D0%B4%D1%84%D0%B8%D0%BB%D0%BB_%D0%B3%D0%B0%D0%B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AD%D0%A6" TargetMode="External"/><Relationship Id="rId7" Type="http://schemas.openxmlformats.org/officeDocument/2006/relationships/hyperlink" Target="http://ru.wikipedia.org/wiki/%D0%9E%D1%82%D0%BE%D0%BF%D0%BB%D0%B5%D0%BD%D0%B8%D0%B5" TargetMode="External"/><Relationship Id="rId2" Type="http://schemas.openxmlformats.org/officeDocument/2006/relationships/hyperlink" Target="http://slovari.yandex.ru/dict/bse/article/00020/85300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3%D0%BE%D1%80%D1%8F%D1%87%D0%B5%D0%B5_%D0%B2%D0%BE%D0%B4%D0%BE%D1%81%D0%BD%D0%B0%D0%B1%D0%B6%D0%B5%D0%BD%D0%B8%D0%B5" TargetMode="External"/><Relationship Id="rId5" Type="http://schemas.openxmlformats.org/officeDocument/2006/relationships/hyperlink" Target="http://ru.wikipedia.org/wiki/%D0%A2%D0%B5%D0%BF%D0%BB%D0%BE%D0%B2%D0%B0%D1%8F_%D1%8D%D0%BD%D0%B5%D1%80%D0%B3%D0%B8%D1%8F" TargetMode="External"/><Relationship Id="rId4" Type="http://schemas.openxmlformats.org/officeDocument/2006/relationships/hyperlink" Target="http://ru.wikipedia.org/wiki/%D0%AD%D0%BB%D0%B5%D0%BA%D1%82%D1%80%D0%B8%D1%87%D0%B5%D1%81%D0%BA%D0%B0%D1%8F_%D1%8D%D0%BD%D0%B5%D1%80%D0%B3%D0%B8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40160"/>
          </a:xfrm>
        </p:spPr>
        <p:txBody>
          <a:bodyPr/>
          <a:lstStyle/>
          <a:p>
            <a:r>
              <a:rPr lang="ru-RU" dirty="0" smtClean="0"/>
              <a:t>Производство и передача электроэнергии в РФ.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Крупные ТЭЦ России.</a:t>
            </a:r>
            <a:endParaRPr lang="ru-RU" dirty="0"/>
          </a:p>
        </p:txBody>
      </p:sp>
      <p:pic>
        <p:nvPicPr>
          <p:cNvPr id="3" name="Рисунок 2" descr="http://grand-dacha.ru/UserFiles/Image/m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008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ledu.ru/tw_files2/urls_573/24/d-23438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to-ally.ru/pars_docs/refs/3/2530/2530_html_775f46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77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6/90/794/90794489_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100012"/>
            <a:ext cx="48387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vl-energo.com/upload/iblock/ff8/y%20rlajg%20w%202015%20fblk%20nmokdkpf%20fefmcombxajxy%20bizkowpqha%20d%20uony%20zd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4.bp.blogspot.com/-tegC-tDicgY/UIpMlRY4OlI/AAAAAAAAAIw/aEmjnnzm11w/s1600/three-gorges-dam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558011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ria.ru/images/21783/45/2178345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612/131815524.4/0_57bee_740c38ca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.convdocs.org/pars_docs/refs/240/239552/239552_html_490dc0c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b-37.com/wp-content/uploads/2013/01/images/wwer1000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268154" cy="5197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62068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Реактор ВВЭР 1000. 1 — привод СУЗ; 2 — крышка реактора; 3 — корпус реактора; 4 — блок защитных труб (БЗТ); 5 — шахта; 6 — </a:t>
            </a:r>
            <a:r>
              <a:rPr lang="ru-RU" dirty="0" err="1" smtClean="0"/>
              <a:t>выгородка</a:t>
            </a:r>
            <a:r>
              <a:rPr lang="ru-RU" dirty="0" smtClean="0"/>
              <a:t> активной зоны; 7 — топливные сборки (ТВС) и регулирующие стержни;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ТВЭЛ</a:t>
            </a:r>
            <a:r>
              <a:rPr lang="ru-RU" dirty="0" smtClean="0"/>
              <a:t> — (тепловыделяющий элемент). Это стержни в циркониевой оболочке с </a:t>
            </a:r>
            <a:r>
              <a:rPr lang="ru-RU" dirty="0" err="1" smtClean="0"/>
              <a:t>ниобийным</a:t>
            </a:r>
            <a:r>
              <a:rPr lang="ru-RU" dirty="0" smtClean="0"/>
              <a:t> легированием, внутри которых расположены таблетки из диоксида урана.</a:t>
            </a:r>
            <a:endParaRPr lang="ru-RU" dirty="0"/>
          </a:p>
        </p:txBody>
      </p:sp>
      <p:pic>
        <p:nvPicPr>
          <p:cNvPr id="38914" name="Picture 2" descr="http://www.lab-37.com/wp-content/uploads/2013/01/images/700pxrbmk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280920" cy="1209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28498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Устройство </a:t>
            </a:r>
            <a:r>
              <a:rPr lang="ru-RU" dirty="0" err="1" smtClean="0"/>
              <a:t>твэла</a:t>
            </a:r>
            <a:r>
              <a:rPr lang="ru-RU" dirty="0" smtClean="0"/>
              <a:t> реактора РБМК: 1 — заглушка; 2 — таблетки диоксида урана; 3 — оболочка из циркония; 4 — пружина; 5 — втулка; 6 — наконечник.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4005064"/>
          <a:ext cx="7344816" cy="2503061"/>
        </p:xfrm>
        <a:graphic>
          <a:graphicData uri="http://schemas.openxmlformats.org/drawingml/2006/table">
            <a:tbl>
              <a:tblPr/>
              <a:tblGrid>
                <a:gridCol w="4126136"/>
                <a:gridCol w="3218680"/>
              </a:tblGrid>
              <a:tr h="651891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latin typeface="inherit"/>
                        </a:rPr>
                        <a:t>Количество топливных кассет</a:t>
                      </a:r>
                    </a:p>
                  </a:txBody>
                  <a:tcPr marL="175475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>
                          <a:latin typeface="inherit"/>
                        </a:rPr>
                        <a:t>349 шт</a:t>
                      </a:r>
                    </a:p>
                  </a:txBody>
                  <a:tcPr marL="131606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16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 err="1">
                          <a:latin typeface="inherit"/>
                        </a:rPr>
                        <a:t>ТВЕЛов</a:t>
                      </a:r>
                      <a:r>
                        <a:rPr lang="ru-RU" sz="2000" b="0" dirty="0">
                          <a:latin typeface="inherit"/>
                        </a:rPr>
                        <a:t> в кассете</a:t>
                      </a:r>
                    </a:p>
                  </a:txBody>
                  <a:tcPr marL="175475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>
                          <a:latin typeface="inherit"/>
                        </a:rPr>
                        <a:t>126 шт</a:t>
                      </a:r>
                    </a:p>
                  </a:txBody>
                  <a:tcPr marL="131606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16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latin typeface="inherit"/>
                        </a:rPr>
                        <a:t>Диаметр </a:t>
                      </a:r>
                      <a:r>
                        <a:rPr lang="ru-RU" sz="2000" b="0" dirty="0" err="1">
                          <a:latin typeface="inherit"/>
                        </a:rPr>
                        <a:t>ТВЕЛа</a:t>
                      </a:r>
                      <a:endParaRPr lang="ru-RU" sz="2000" b="0" dirty="0">
                        <a:latin typeface="inherit"/>
                      </a:endParaRPr>
                    </a:p>
                  </a:txBody>
                  <a:tcPr marL="175475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latin typeface="inherit"/>
                        </a:rPr>
                        <a:t>9,1 мм</a:t>
                      </a:r>
                    </a:p>
                  </a:txBody>
                  <a:tcPr marL="131606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5501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latin typeface="inherit"/>
                        </a:rPr>
                        <a:t>Диаметр активной зоны</a:t>
                      </a:r>
                    </a:p>
                  </a:txBody>
                  <a:tcPr marL="175475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latin typeface="inherit"/>
                        </a:rPr>
                        <a:t>2880 мм</a:t>
                      </a:r>
                    </a:p>
                  </a:txBody>
                  <a:tcPr marL="131606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5501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>
                          <a:latin typeface="inherit"/>
                        </a:rPr>
                        <a:t>Высота активной зоны</a:t>
                      </a:r>
                    </a:p>
                  </a:txBody>
                  <a:tcPr marL="175475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latin typeface="inherit"/>
                        </a:rPr>
                        <a:t>2500 мм</a:t>
                      </a:r>
                    </a:p>
                  </a:txBody>
                  <a:tcPr marL="131606" marR="131606" marT="52642" marB="526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403012"/>
            <a:ext cx="84249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Статистические  данные  о  производстве  электроэнергии  в  России,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млрд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кВт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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700402" cy="5375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ab-37.com/wp-content/uploads/2013/01/images/element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lab-37.com/wp-content/uploads/2013/01/images/07kaesm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72500" cy="5695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188640"/>
            <a:ext cx="284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Топливная кассета в сборе.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425427.vk.me/v425427690/6c3/yMDSPVGyDL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72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xn--b1ae2adf4f.xn--p1ai/media/k2/items/cache/5e3b439c2e1cad69086ccaa359168995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586814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evanivan.igp.ru/MINATOM/05.foto/05.04.02.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diary.ru/userdir/6/4/8/8/648869/8186338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t30p.ru/27J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ередача энергии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179512" y="2060848"/>
            <a:ext cx="8784976" cy="3182007"/>
          </a:xfrm>
          <a:prstGeom prst="rect">
            <a:avLst/>
          </a:prstGeom>
          <a:noFill/>
          <a:ln w="47625">
            <a:solidFill>
              <a:srgbClr val="FFCC9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Передача электроэнергии.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пер энерги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>
          <a:xfrm>
            <a:off x="1258888" y="1196975"/>
            <a:ext cx="6683375" cy="3084513"/>
          </a:xfrm>
          <a:noFill/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356863" y="124252"/>
            <a:ext cx="646202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ysClr val="windowText" lastClr="000000"/>
                </a:solidFill>
                <a:latin typeface="Book Antiqua" pitchFamily="18" charset="0"/>
              </a:rPr>
              <a:t>Схема потерь электроэнергии на пути от </a:t>
            </a:r>
            <a:endParaRPr lang="en-US" sz="2400" b="1" i="1" dirty="0">
              <a:solidFill>
                <a:sysClr val="windowText" lastClr="000000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ysClr val="windowText" lastClr="000000"/>
                </a:solidFill>
                <a:latin typeface="Book Antiqua" pitchFamily="18" charset="0"/>
              </a:rPr>
              <a:t>электростанции к потребителю</a:t>
            </a:r>
            <a:r>
              <a:rPr lang="ru-RU" sz="2400" dirty="0">
                <a:solidFill>
                  <a:sysClr val="windowText" lastClr="00000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611188" y="2565400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468313" y="1989138"/>
            <a:ext cx="90328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latin typeface="Arial" pitchFamily="34" charset="0"/>
                <a:ea typeface="Times New Roman" pitchFamily="18" charset="0"/>
                <a:cs typeface="Courier New" pitchFamily="49" charset="0"/>
              </a:rPr>
              <a:t>   </a:t>
            </a:r>
          </a:p>
          <a:p>
            <a:r>
              <a:rPr lang="ru-RU" sz="20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Courier New" pitchFamily="49" charset="0"/>
              </a:rPr>
              <a:t>100 %</a:t>
            </a:r>
          </a:p>
          <a:p>
            <a:pPr eaLnBrk="0" hangingPunct="0"/>
            <a:endParaRPr lang="ru-RU" sz="2000" b="1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251520" y="2412390"/>
            <a:ext cx="1224136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100" dirty="0">
                <a:latin typeface="Arial" pitchFamily="34" charset="0"/>
                <a:ea typeface="Times New Roman" pitchFamily="18" charset="0"/>
                <a:cs typeface="Courier New" pitchFamily="49" charset="0"/>
              </a:rPr>
              <a:t>        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Courier New" pitchFamily="49" charset="0"/>
              </a:rPr>
              <a:t>топливо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Courier New" pitchFamily="49" charset="0"/>
              </a:rPr>
              <a:t>	</a:t>
            </a:r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7596188" y="2565400"/>
            <a:ext cx="719137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539750" y="37163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pitchFamily="34" charset="0"/>
              </a:rPr>
              <a:t>           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1,5%</a:t>
            </a: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1835150" y="3716338"/>
            <a:ext cx="138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56%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0,5%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4356100" y="3573463"/>
            <a:ext cx="287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10%</a:t>
            </a: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                             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4%</a:t>
            </a:r>
            <a:r>
              <a:rPr lang="ru-RU" b="1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323528" y="4653136"/>
            <a:ext cx="83010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</a:rPr>
              <a:t>Передачу электроэнергии по проводам для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</a:rPr>
              <a:t>уменьшения  потерь выгодно осуществлять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</a:rPr>
              <a:t>при высоком  напряжении и малой силе тока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7740650" y="21336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Arial" pitchFamily="34" charset="0"/>
              </a:rPr>
              <a:t>28%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7596188" y="2636838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Arial" pitchFamily="34" charset="0"/>
              </a:rPr>
              <a:t>Аполез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  <p:bldP spid="101388" grpId="0" animBg="1"/>
      <p:bldP spid="1013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51488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ТЭС – тепловые электростанции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596190"/>
            <a:ext cx="763284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ru-RU" sz="2800" b="1" dirty="0" smtClean="0">
                <a:solidFill>
                  <a:srgbClr val="6600FF"/>
                </a:solidFill>
              </a:rPr>
              <a:t>Газовые электростанции</a:t>
            </a:r>
            <a:r>
              <a:rPr lang="ru-RU" sz="2800" dirty="0" smtClean="0">
                <a:solidFill>
                  <a:srgbClr val="6600FF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ru-RU" sz="2800" dirty="0" smtClean="0"/>
              <a:t>Электростанции на природном газе</a:t>
            </a:r>
          </a:p>
          <a:p>
            <a:pPr lvl="2">
              <a:lnSpc>
                <a:spcPct val="90000"/>
              </a:lnSpc>
            </a:pPr>
            <a:r>
              <a:rPr lang="ru-RU" sz="2800" dirty="0" smtClean="0"/>
              <a:t>Электростанции на </a:t>
            </a:r>
            <a:r>
              <a:rPr lang="ru-RU" sz="2800" dirty="0" smtClean="0">
                <a:hlinkClick r:id="rId2" tooltip="Метан угольных пластов"/>
              </a:rPr>
              <a:t>рудничном</a:t>
            </a:r>
            <a:r>
              <a:rPr lang="ru-RU" sz="2800" dirty="0" smtClean="0"/>
              <a:t>, болотном газах, </a:t>
            </a:r>
            <a:r>
              <a:rPr lang="ru-RU" sz="2800" dirty="0" err="1" smtClean="0">
                <a:hlinkClick r:id="rId3" tooltip="Биогаз"/>
              </a:rPr>
              <a:t>биогазе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4" tooltip="Лэндфилл газ"/>
              </a:rPr>
              <a:t>лэндфилл</a:t>
            </a:r>
            <a:r>
              <a:rPr lang="ru-RU" sz="2800" dirty="0" smtClean="0">
                <a:hlinkClick r:id="rId4" tooltip="Лэндфилл газ"/>
              </a:rPr>
              <a:t> газе</a:t>
            </a:r>
            <a:endParaRPr lang="ru-RU" sz="2800" dirty="0" smtClean="0"/>
          </a:p>
          <a:p>
            <a:pPr lvl="1">
              <a:lnSpc>
                <a:spcPct val="90000"/>
              </a:lnSpc>
            </a:pPr>
            <a:r>
              <a:rPr lang="ru-RU" sz="2800" b="1" dirty="0" err="1" smtClean="0">
                <a:solidFill>
                  <a:srgbClr val="FF3300"/>
                </a:solidFill>
              </a:rPr>
              <a:t>Жидкотопливные</a:t>
            </a:r>
            <a:r>
              <a:rPr lang="ru-RU" sz="2800" b="1" dirty="0" smtClean="0">
                <a:solidFill>
                  <a:srgbClr val="FF3300"/>
                </a:solidFill>
              </a:rPr>
              <a:t> электростанции</a:t>
            </a:r>
          </a:p>
          <a:p>
            <a:pPr lvl="1">
              <a:lnSpc>
                <a:spcPct val="90000"/>
              </a:lnSpc>
            </a:pPr>
            <a:r>
              <a:rPr lang="ru-RU" sz="2800" b="1" dirty="0" smtClean="0">
                <a:solidFill>
                  <a:srgbClr val="993300"/>
                </a:solidFill>
              </a:rPr>
              <a:t>Твердотопливные электростанции</a:t>
            </a:r>
            <a:r>
              <a:rPr lang="ru-RU" sz="28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ru-RU" sz="2800" dirty="0" smtClean="0"/>
              <a:t>Угольные электростанции</a:t>
            </a:r>
          </a:p>
          <a:p>
            <a:pPr lvl="2">
              <a:lnSpc>
                <a:spcPct val="90000"/>
              </a:lnSpc>
            </a:pPr>
            <a:r>
              <a:rPr lang="ru-RU" sz="2800" dirty="0" smtClean="0"/>
              <a:t>Торфяные электростанции(подсветка факела основного топлива газом или жидким топливом, являющимся также резервным топливом)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Типы тепловых электростанций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 smtClean="0">
                <a:hlinkClick r:id="rId2"/>
              </a:rPr>
              <a:t>ГРЭС</a:t>
            </a:r>
            <a:r>
              <a:rPr lang="ru-RU" b="1" dirty="0" smtClean="0"/>
              <a:t> (Государственная районная электростанция)</a:t>
            </a:r>
            <a:r>
              <a:rPr lang="ru-RU" dirty="0" smtClean="0"/>
              <a:t> — тепловая (конденсационная электростанция), производящая только электрическую энергию.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36912"/>
            <a:ext cx="81369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>
              <a:lnSpc>
                <a:spcPct val="90000"/>
              </a:lnSpc>
            </a:pPr>
            <a:r>
              <a:rPr lang="ru-RU" b="1" dirty="0" smtClean="0">
                <a:hlinkClick r:id="rId3" tooltip="ТЭЦ"/>
              </a:rPr>
              <a:t>ТЭЦ</a:t>
            </a:r>
            <a:r>
              <a:rPr lang="ru-RU" dirty="0" smtClean="0"/>
              <a:t> - Разновидность тепловой электростанции, которая производит не только </a:t>
            </a:r>
            <a:r>
              <a:rPr lang="ru-RU" dirty="0" smtClean="0">
                <a:hlinkClick r:id="rId4" tooltip="Электрическая энергия"/>
              </a:rPr>
              <a:t>электроэнергию</a:t>
            </a:r>
            <a:r>
              <a:rPr lang="ru-RU" dirty="0" smtClean="0"/>
              <a:t>, но и </a:t>
            </a:r>
            <a:r>
              <a:rPr lang="ru-RU" dirty="0" smtClean="0">
                <a:hlinkClick r:id="rId5" tooltip="Тепловая энергия"/>
              </a:rPr>
              <a:t>тепловую энергию</a:t>
            </a:r>
            <a:r>
              <a:rPr lang="ru-RU" dirty="0" smtClean="0"/>
              <a:t> для потребителей (то есть обеспечивает </a:t>
            </a:r>
            <a:r>
              <a:rPr lang="ru-RU" dirty="0" smtClean="0">
                <a:hlinkClick r:id="rId6" tooltip="Горячее водоснабжение"/>
              </a:rPr>
              <a:t>горячее водоснабжение</a:t>
            </a:r>
            <a:r>
              <a:rPr lang="ru-RU" dirty="0" smtClean="0"/>
              <a:t> и </a:t>
            </a:r>
            <a:r>
              <a:rPr lang="ru-RU" dirty="0" smtClean="0">
                <a:hlinkClick r:id="rId7" tooltip="Отопление"/>
              </a:rPr>
              <a:t>отопление</a:t>
            </a:r>
            <a:r>
              <a:rPr lang="ru-RU" dirty="0" smtClean="0"/>
              <a:t> жилых и промышленных объектов). При размещении ТЭЦ учитывается близость потребителей тепла в виде горячей воды и пара.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тепловой электростанции</a:t>
            </a:r>
            <a:br>
              <a:rPr lang="ru-RU" dirty="0" smtClean="0"/>
            </a:br>
            <a:r>
              <a:rPr lang="ru-RU" dirty="0" smtClean="0"/>
              <a:t>(на угле)</a:t>
            </a:r>
            <a:endParaRPr lang="ru-RU" dirty="0"/>
          </a:p>
        </p:txBody>
      </p:sp>
      <p:pic>
        <p:nvPicPr>
          <p:cNvPr id="5" name="Рисунок 4" descr="http://energetika.in.ua/images/kniga3-block_crop2/Image_0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64426"/>
            <a:ext cx="8496943" cy="500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Тепловая схема ГРЭС</a:t>
            </a:r>
            <a:endParaRPr lang="ru-RU" dirty="0"/>
          </a:p>
        </p:txBody>
      </p:sp>
      <p:pic>
        <p:nvPicPr>
          <p:cNvPr id="3" name="Picture 5" descr="схема электростан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60322"/>
            <a:ext cx="7489452" cy="546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Биогазовые</a:t>
            </a:r>
            <a:r>
              <a:rPr lang="ru-RU" dirty="0" smtClean="0"/>
              <a:t> электростанции</a:t>
            </a:r>
            <a:endParaRPr lang="ru-RU" dirty="0"/>
          </a:p>
        </p:txBody>
      </p:sp>
      <p:pic>
        <p:nvPicPr>
          <p:cNvPr id="3" name="Picture 6" descr="Biogas_plant_Z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" y="1484312"/>
            <a:ext cx="7562413" cy="504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yesilgazete.org/wp-content/uploads/2014/02/termik-santral-HI-6314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6440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isken.com.tr/images/fotogaleri/55_b2c4d_a7501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50760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70</TotalTime>
  <Words>254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Начальная</vt:lpstr>
      <vt:lpstr>Производство и передача электроэнергии в РФ.</vt:lpstr>
      <vt:lpstr>Слайд 2</vt:lpstr>
      <vt:lpstr>Слайд 3</vt:lpstr>
      <vt:lpstr>ТЭС – тепловые электростанции</vt:lpstr>
      <vt:lpstr>Типы тепловых электростанций</vt:lpstr>
      <vt:lpstr>Схема тепловой электростанции (на угле)</vt:lpstr>
      <vt:lpstr>Тепловая схема ГРЭС</vt:lpstr>
      <vt:lpstr>Биогазовые электростанции</vt:lpstr>
      <vt:lpstr>Слайд 9</vt:lpstr>
      <vt:lpstr>Крупные ТЭЦ России.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2015-10-23T21:34:58Z</dcterms:created>
  <dcterms:modified xsi:type="dcterms:W3CDTF">2015-11-19T19:44:13Z</dcterms:modified>
</cp:coreProperties>
</file>